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1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9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18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i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1" y="6700839"/>
            <a:ext cx="778933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9" y="549276"/>
            <a:ext cx="10909300" cy="1325563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4000" b="1">
                <a:latin typeface="Sassoon Infant Md" panose="02000603050000020003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2014537"/>
            <a:ext cx="10909300" cy="4351338"/>
          </a:xfrm>
          <a:noFill/>
          <a:ln>
            <a:noFill/>
          </a:ln>
        </p:spPr>
        <p:txBody>
          <a:bodyPr/>
          <a:lstStyle>
            <a:lvl1pPr>
              <a:defRPr sz="1800">
                <a:latin typeface="Sassoon Infant Rg" panose="02000503030000020003" pitchFamily="50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8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5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4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5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9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7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0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DnFrOetuUK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henational.academy/year-3/maths/to-recognise-parts-that-are-equal-and-parts-that-are-unequal-year-3-wk1-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national.academy/year-3/english/poetry-reading-comprehension-inference-year-3-wk3-2#slide-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332" y="55358"/>
            <a:ext cx="11989685" cy="750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XCCW Joined 4a" panose="03050602040000000000" pitchFamily="66" charset="0"/>
              </a:rPr>
              <a:t>Year 3 Week </a:t>
            </a:r>
            <a:r>
              <a:rPr lang="en-US" sz="2400" dirty="0" smtClean="0">
                <a:latin typeface="XCCW Joined 4a" panose="03050602040000000000" pitchFamily="66" charset="0"/>
              </a:rPr>
              <a:t>6 </a:t>
            </a:r>
            <a:r>
              <a:rPr lang="en-US" sz="2400" dirty="0">
                <a:latin typeface="XCCW Joined 4a" panose="03050602040000000000" pitchFamily="66" charset="0"/>
              </a:rPr>
              <a:t>Day </a:t>
            </a:r>
            <a:r>
              <a:rPr lang="en-US" sz="2400" dirty="0" smtClean="0">
                <a:latin typeface="XCCW Joined 4a" panose="03050602040000000000" pitchFamily="66" charset="0"/>
              </a:rPr>
              <a:t>2</a:t>
            </a:r>
            <a:endParaRPr lang="en-US" sz="2400" dirty="0">
              <a:latin typeface="XCCW Joined 4a" panose="03050602040000000000" pitchFamily="66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2" y="77254"/>
            <a:ext cx="653461" cy="54961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68226" y="1054013"/>
            <a:ext cx="99878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Maths o</a:t>
            </a:r>
            <a:r>
              <a:rPr lang="en-GB" sz="3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rder </a:t>
            </a:r>
            <a:r>
              <a:rPr lang="en-GB" sz="3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of </a:t>
            </a:r>
            <a:r>
              <a:rPr lang="en-GB" sz="3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learning</a:t>
            </a:r>
            <a:endParaRPr lang="en-GB" sz="3600" u="sng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endParaRPr lang="en-GB" sz="20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GB" sz="24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Starter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24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Main Activity</a:t>
            </a: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endParaRPr lang="en-GB" sz="2400" b="1" u="sng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r>
              <a:rPr lang="en-GB" sz="2400" b="1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If you want to Challenge yourself, </a:t>
            </a:r>
          </a:p>
          <a:p>
            <a:pPr algn="ctr"/>
            <a:r>
              <a:rPr lang="en-GB" sz="2400" dirty="0">
                <a:solidFill>
                  <a:srgbClr val="7030A0"/>
                </a:solidFill>
                <a:latin typeface="XCCW Joined 4a" panose="03050602040000000000" pitchFamily="66" charset="0"/>
              </a:rPr>
              <a:t>t</a:t>
            </a:r>
            <a:r>
              <a:rPr lang="en-GB" sz="24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ry our</a:t>
            </a:r>
          </a:p>
          <a:p>
            <a:pPr algn="ctr"/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HOTs</a:t>
            </a:r>
          </a:p>
          <a:p>
            <a:pPr algn="ctr"/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26" name="Picture 6" descr="Word Clipart Challen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18" y="5303561"/>
            <a:ext cx="1982810" cy="140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Challenge Clipart - Clip Art Libr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813" y="4279657"/>
            <a:ext cx="1919076" cy="221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6206" y="2716667"/>
            <a:ext cx="3531326" cy="81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74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2027239" y="512764"/>
            <a:ext cx="8137525" cy="2192337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381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/>
              <a:t> </a:t>
            </a:r>
          </a:p>
        </p:txBody>
      </p:sp>
      <p:sp>
        <p:nvSpPr>
          <p:cNvPr id="8197" name="Title 1"/>
          <p:cNvSpPr txBox="1">
            <a:spLocks/>
          </p:cNvSpPr>
          <p:nvPr/>
        </p:nvSpPr>
        <p:spPr bwMode="auto">
          <a:xfrm>
            <a:off x="2152650" y="735013"/>
            <a:ext cx="78867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XCCW Joined 4a" panose="03050602040000000000" pitchFamily="66" charset="0"/>
              </a:rPr>
              <a:t>Aim</a:t>
            </a:r>
          </a:p>
        </p:txBody>
      </p:sp>
      <p:sp>
        <p:nvSpPr>
          <p:cNvPr id="8198" name="Content Placeholder 15"/>
          <p:cNvSpPr>
            <a:spLocks noGrp="1"/>
          </p:cNvSpPr>
          <p:nvPr>
            <p:ph idx="1"/>
          </p:nvPr>
        </p:nvSpPr>
        <p:spPr>
          <a:xfrm>
            <a:off x="2152650" y="1127125"/>
            <a:ext cx="7886700" cy="140970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XCCW Joined 4a" panose="03050602040000000000" pitchFamily="66" charset="0"/>
              </a:rPr>
              <a:t>I can identify the similarities and differences between a Celtic Warrior and a Roman Soldier,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6206" y="3226526"/>
            <a:ext cx="106462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XCCW Joined 4a" panose="03050602040000000000" pitchFamily="66" charset="0"/>
              </a:rPr>
              <a:t>Step 1 - We would like you to carry out some research on Celtic Warriors and Roman Soldiers. </a:t>
            </a:r>
          </a:p>
          <a:p>
            <a:endParaRPr lang="en-US" dirty="0">
              <a:latin typeface="XCCW Joined 4a" panose="03050602040000000000" pitchFamily="66" charset="0"/>
            </a:endParaRPr>
          </a:p>
          <a:p>
            <a:r>
              <a:rPr lang="en-US" dirty="0" smtClean="0">
                <a:latin typeface="XCCW Joined 4a" panose="03050602040000000000" pitchFamily="66" charset="0"/>
              </a:rPr>
              <a:t>Step 2 - We would like you to complete a table of Similarities and Differences.</a:t>
            </a:r>
          </a:p>
          <a:p>
            <a:endParaRPr lang="en-US" dirty="0">
              <a:latin typeface="XCCW Joined 4a" panose="03050602040000000000" pitchFamily="66" charset="0"/>
            </a:endParaRPr>
          </a:p>
          <a:p>
            <a:r>
              <a:rPr lang="en-US" dirty="0" smtClean="0">
                <a:latin typeface="XCCW Joined 4a" panose="03050602040000000000" pitchFamily="66" charset="0"/>
              </a:rPr>
              <a:t>Step 3 - We then have some questions for you to complete. </a:t>
            </a:r>
            <a:endParaRPr lang="en-US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XCCW Joined 4a" panose="03050602040000000000" pitchFamily="66" charset="0"/>
              </a:rPr>
              <a:t>Celtic Warrior VS Roman Soldier</a:t>
            </a:r>
            <a:endParaRPr lang="en-US" u="sng" dirty="0">
              <a:latin typeface="XCCW Joined 4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0737" y="1977935"/>
            <a:ext cx="5111252" cy="4350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4999" y="2508069"/>
            <a:ext cx="41198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XCCW Joined 4a" panose="03050602040000000000" pitchFamily="66" charset="0"/>
              </a:rPr>
              <a:t>Complete a table that looks like this in your books – </a:t>
            </a:r>
          </a:p>
          <a:p>
            <a:endParaRPr lang="en-US" dirty="0" smtClean="0">
              <a:latin typeface="XCCW Joined 4a" panose="03050602040000000000" pitchFamily="66" charset="0"/>
            </a:endParaRPr>
          </a:p>
          <a:p>
            <a:r>
              <a:rPr lang="en-US" dirty="0" smtClean="0">
                <a:latin typeface="XCCW Joined 4a" panose="03050602040000000000" pitchFamily="66" charset="0"/>
              </a:rPr>
              <a:t>What is similar about Celtic Warriors and Roman Soldiers?</a:t>
            </a:r>
          </a:p>
          <a:p>
            <a:endParaRPr lang="en-US" dirty="0">
              <a:latin typeface="XCCW Joined 4a" panose="03050602040000000000" pitchFamily="66" charset="0"/>
            </a:endParaRPr>
          </a:p>
          <a:p>
            <a:r>
              <a:rPr lang="en-US" dirty="0" smtClean="0">
                <a:latin typeface="XCCW Joined 4a" panose="03050602040000000000" pitchFamily="66" charset="0"/>
              </a:rPr>
              <a:t>What is different about Celtic Warriors and Roman Soldiers?</a:t>
            </a:r>
            <a:endParaRPr lang="en-US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7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XCCW Joined 4a" panose="03050602040000000000" pitchFamily="66" charset="0"/>
              </a:rPr>
              <a:t>Celtic Warrior VS Roman Soldier </a:t>
            </a:r>
            <a:endParaRPr lang="en-US" u="sng" dirty="0">
              <a:latin typeface="XCCW Joined 4a" panose="03050602040000000000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577" y="1874839"/>
            <a:ext cx="105939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XCCW Joined 4a" panose="03050602040000000000" pitchFamily="66" charset="0"/>
              </a:rPr>
              <a:t>What information did you find out about Celtic Warriors and Roman Soldiers? </a:t>
            </a:r>
            <a:r>
              <a:rPr lang="en-US" sz="2800" dirty="0" err="1" smtClean="0">
                <a:latin typeface="XCCW Joined 4a" panose="03050602040000000000" pitchFamily="66" charset="0"/>
              </a:rPr>
              <a:t>Summarise</a:t>
            </a:r>
            <a:r>
              <a:rPr lang="en-US" sz="2800" dirty="0" smtClean="0">
                <a:latin typeface="XCCW Joined 4a" panose="03050602040000000000" pitchFamily="66" charset="0"/>
              </a:rPr>
              <a:t> in a short paragraph what you found out.</a:t>
            </a:r>
          </a:p>
          <a:p>
            <a:endParaRPr lang="en-US" sz="2800" dirty="0" smtClean="0">
              <a:latin typeface="XCCW Joined 4a" panose="03050602040000000000" pitchFamily="66" charset="0"/>
            </a:endParaRPr>
          </a:p>
          <a:p>
            <a:r>
              <a:rPr lang="en-US" sz="2800" dirty="0" smtClean="0">
                <a:latin typeface="XCCW Joined 4a" panose="03050602040000000000" pitchFamily="66" charset="0"/>
              </a:rPr>
              <a:t>2. Would you rather be a Celtic Warrior or a Roman Soldier? Why?</a:t>
            </a:r>
          </a:p>
          <a:p>
            <a:endParaRPr lang="en-US" sz="2800" dirty="0" smtClean="0">
              <a:latin typeface="XCCW Joined 4a" panose="03050602040000000000" pitchFamily="66" charset="0"/>
            </a:endParaRPr>
          </a:p>
          <a:p>
            <a:r>
              <a:rPr lang="en-US" sz="2800" dirty="0" smtClean="0">
                <a:latin typeface="XCCW Joined 4a" panose="03050602040000000000" pitchFamily="66" charset="0"/>
              </a:rPr>
              <a:t>3. Draw a Celtic Warrior and a Roman Soldier in your book.</a:t>
            </a:r>
            <a:endParaRPr lang="en-US" sz="2800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6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3879" y="1180622"/>
            <a:ext cx="7378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4a" panose="03050602040000000000" pitchFamily="66" charset="0"/>
              </a:rPr>
              <a:t>Starter</a:t>
            </a:r>
            <a:r>
              <a:rPr lang="en-GB" dirty="0" smtClean="0"/>
              <a:t>:</a:t>
            </a:r>
          </a:p>
          <a:p>
            <a:r>
              <a:rPr lang="en-GB" dirty="0" smtClean="0"/>
              <a:t>Watch the following video to help solve the problem</a:t>
            </a:r>
          </a:p>
          <a:p>
            <a:r>
              <a:rPr lang="en-GB" sz="1600" dirty="0">
                <a:hlinkClick r:id="rId2"/>
              </a:rPr>
              <a:t>https://www.youtube.com/watch?v=DnFrOetuUKg</a:t>
            </a:r>
            <a:endParaRPr lang="en-GB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11628" y="514175"/>
            <a:ext cx="5053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To be completed by everyone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01399" y="175621"/>
            <a:ext cx="3942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Answers will be given on the answer sheet on Friday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978" y="2251029"/>
            <a:ext cx="8546919" cy="447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-209640"/>
            <a:ext cx="10515600" cy="1325563"/>
          </a:xfrm>
        </p:spPr>
        <p:txBody>
          <a:bodyPr/>
          <a:lstStyle/>
          <a:p>
            <a:r>
              <a:rPr lang="en-US" u="sng" dirty="0">
                <a:latin typeface="XCCW Joined 4a" panose="03050602040000000000" pitchFamily="66" charset="0"/>
              </a:rPr>
              <a:t>Maths – </a:t>
            </a:r>
            <a:r>
              <a:rPr lang="en-US" u="sng" dirty="0" smtClean="0">
                <a:latin typeface="XCCW Joined 4a" panose="03050602040000000000" pitchFamily="66" charset="0"/>
              </a:rPr>
              <a:t>Fractions</a:t>
            </a:r>
            <a:endParaRPr lang="en-US" u="sng" dirty="0">
              <a:latin typeface="XCCW Joined 4a" panose="03050602040000000000" pitchFamily="66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3EF3A58-038C-44A5-B8D6-DA1DEB6A87BD}"/>
              </a:ext>
            </a:extLst>
          </p:cNvPr>
          <p:cNvSpPr txBox="1">
            <a:spLocks/>
          </p:cNvSpPr>
          <p:nvPr/>
        </p:nvSpPr>
        <p:spPr>
          <a:xfrm>
            <a:off x="1011549" y="1996643"/>
            <a:ext cx="32087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u="sng" dirty="0">
              <a:latin typeface="XCCW Joined 4a" panose="0305060204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6350" y="1534978"/>
            <a:ext cx="505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XCCW Joined 4a" panose="03050602040000000000" pitchFamily="66" charset="0"/>
              </a:rPr>
              <a:t>Main Activity </a:t>
            </a:r>
            <a:endParaRPr lang="en-GB" sz="2400" u="sng" dirty="0">
              <a:latin typeface="XCCW Joined 4a" panose="03050602040000000000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1549" y="3542708"/>
            <a:ext cx="103196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XCCW Joined 4a" panose="03050602040000000000" pitchFamily="66" charset="0"/>
                <a:hlinkClick r:id="rId2"/>
              </a:rPr>
              <a:t>https://</a:t>
            </a:r>
            <a:r>
              <a:rPr lang="en-GB" sz="2200" dirty="0" smtClean="0">
                <a:latin typeface="XCCW Joined 4a" panose="03050602040000000000" pitchFamily="66" charset="0"/>
                <a:hlinkClick r:id="rId2"/>
              </a:rPr>
              <a:t>www.thenational.academy/year-3/maths/to-recognise-parts-that-are-equal-and-parts-that-are-unequal-year-3-wk1-2</a:t>
            </a:r>
            <a:endParaRPr lang="en-GB" sz="2200" dirty="0" smtClean="0">
              <a:latin typeface="XCCW Joined 4a" panose="03050602040000000000" pitchFamily="66" charset="0"/>
            </a:endParaRPr>
          </a:p>
          <a:p>
            <a:endParaRPr lang="en-GB" sz="2400" dirty="0">
              <a:latin typeface="XCCW Joined 4a" panose="03050602040000000000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035" y="796315"/>
            <a:ext cx="5053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To be completed by everyone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21832" y="2453320"/>
            <a:ext cx="11713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Click on the link and begin your learning journey. </a:t>
            </a: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Complete the pre-quiz, watch the video and complete the activities</a:t>
            </a:r>
            <a:endParaRPr lang="en-GB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4120" y="5038965"/>
            <a:ext cx="11713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The answers will be given at the end of the video. </a:t>
            </a: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Please stop the video and complete the activity before listening to the answers.</a:t>
            </a:r>
            <a:endParaRPr lang="en-GB" b="1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291" y="875932"/>
            <a:ext cx="4921845" cy="113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0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5" y="-405677"/>
            <a:ext cx="10515600" cy="1325563"/>
          </a:xfrm>
        </p:spPr>
        <p:txBody>
          <a:bodyPr>
            <a:normAutofit/>
          </a:bodyPr>
          <a:lstStyle/>
          <a:p>
            <a:r>
              <a:rPr lang="en-US" sz="1800" u="sng" dirty="0">
                <a:latin typeface="XCCW Joined 4a" panose="03050602040000000000" pitchFamily="66" charset="0"/>
              </a:rPr>
              <a:t>Maths – </a:t>
            </a:r>
            <a:r>
              <a:rPr lang="en-US" sz="1800" u="sng" dirty="0" smtClean="0">
                <a:latin typeface="XCCW Joined 4a" panose="03050602040000000000" pitchFamily="66" charset="0"/>
              </a:rPr>
              <a:t>Fractions</a:t>
            </a:r>
            <a:endParaRPr lang="en-US" sz="1800" u="sng" dirty="0">
              <a:latin typeface="XCCW Joined 4a" panose="03050602040000000000" pitchFamily="66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3EF3A58-038C-44A5-B8D6-DA1DEB6A87BD}"/>
              </a:ext>
            </a:extLst>
          </p:cNvPr>
          <p:cNvSpPr txBox="1">
            <a:spLocks/>
          </p:cNvSpPr>
          <p:nvPr/>
        </p:nvSpPr>
        <p:spPr>
          <a:xfrm>
            <a:off x="1011549" y="1996643"/>
            <a:ext cx="32087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u="sng" dirty="0">
              <a:latin typeface="XCCW Joined 4a" panose="03050602040000000000" pitchFamily="66" charset="0"/>
            </a:endParaRPr>
          </a:p>
        </p:txBody>
      </p:sp>
      <p:pic>
        <p:nvPicPr>
          <p:cNvPr id="8" name="Picture 6" descr="Word Clipart Challen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50" y="1368169"/>
            <a:ext cx="2680591" cy="189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2765" y="6222904"/>
            <a:ext cx="3942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Answers will be given on the answer sheet on Friday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7112" y="783394"/>
            <a:ext cx="1465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  <a:latin typeface="XCCW Joined 4a" panose="03050602040000000000" pitchFamily="66" charset="0"/>
              </a:rPr>
              <a:t>HOTs</a:t>
            </a:r>
            <a:endParaRPr lang="en-GB" b="1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166" y="2886266"/>
            <a:ext cx="2943225" cy="3629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0712" y="2841977"/>
            <a:ext cx="2770428" cy="353283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189160" y="198618"/>
            <a:ext cx="7918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Ryan has 14 sweets to share between his friends. </a:t>
            </a:r>
          </a:p>
          <a:p>
            <a:endParaRPr lang="en-GB" sz="16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endParaRPr lang="en-GB" sz="1600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1028" name="Picture 4" descr="Library of family friends jpg black and white library png files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279" y="614117"/>
            <a:ext cx="3325180" cy="121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594441" y="2010980"/>
            <a:ext cx="7918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Ryan thinks he can share </a:t>
            </a:r>
            <a:r>
              <a:rPr lang="en-GB" sz="1600" smtClean="0">
                <a:solidFill>
                  <a:srgbClr val="7030A0"/>
                </a:solidFill>
                <a:latin typeface="XCCW Joined 4a" panose="03050602040000000000" pitchFamily="66" charset="0"/>
              </a:rPr>
              <a:t>the sweets </a:t>
            </a:r>
            <a:r>
              <a:rPr lang="en-GB" sz="16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equally. </a:t>
            </a:r>
          </a:p>
          <a:p>
            <a:r>
              <a:rPr lang="en-GB" sz="16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Is he correct? Explain your answer</a:t>
            </a:r>
            <a:endParaRPr lang="en-GB" sz="16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endParaRPr lang="en-GB" sz="1600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7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5" y="217680"/>
            <a:ext cx="112005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XCCW Joined 4a" panose="03050602040000000000" pitchFamily="66" charset="0"/>
              </a:rPr>
              <a:t>Spellings</a:t>
            </a:r>
          </a:p>
          <a:p>
            <a:endParaRPr lang="en-GB" sz="3200" dirty="0">
              <a:latin typeface="XCCW Joined 4a" panose="03050602040000000000" pitchFamily="66" charset="0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XCCW Joined 4a" panose="03050602040000000000" pitchFamily="66" charset="0"/>
              </a:rPr>
              <a:t>All of these words are spelt incorrectly can you correct them?</a:t>
            </a:r>
            <a:endParaRPr lang="en-GB" sz="3200" dirty="0">
              <a:solidFill>
                <a:srgbClr val="FF0000"/>
              </a:solidFill>
              <a:latin typeface="XCCW Joined 4a" panose="03050602040000000000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048" y="2772225"/>
            <a:ext cx="114611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GB" sz="3200" dirty="0" err="1" smtClean="0">
                <a:latin typeface="XCCW Joined 4a" panose="03050602040000000000" pitchFamily="66" charset="0"/>
              </a:rPr>
              <a:t>eighf</a:t>
            </a:r>
            <a:r>
              <a:rPr lang="en-GB" sz="3200" dirty="0" smtClean="0">
                <a:latin typeface="XCCW Joined 4a" panose="03050602040000000000" pitchFamily="66" charset="0"/>
              </a:rPr>
              <a:t>     2. </a:t>
            </a:r>
            <a:r>
              <a:rPr lang="en-GB" sz="3200" dirty="0" err="1" smtClean="0">
                <a:latin typeface="XCCW Joined 4a" panose="03050602040000000000" pitchFamily="66" charset="0"/>
              </a:rPr>
              <a:t>bizi</a:t>
            </a:r>
            <a:r>
              <a:rPr lang="en-GB" sz="3200" dirty="0" smtClean="0">
                <a:latin typeface="XCCW Joined 4a" panose="03050602040000000000" pitchFamily="66" charset="0"/>
              </a:rPr>
              <a:t>   3. </a:t>
            </a:r>
            <a:r>
              <a:rPr lang="en-GB" sz="3200" dirty="0" err="1" smtClean="0">
                <a:latin typeface="XCCW Joined 4a" panose="03050602040000000000" pitchFamily="66" charset="0"/>
              </a:rPr>
              <a:t>nolidg</a:t>
            </a:r>
            <a:r>
              <a:rPr lang="en-GB" sz="3200" dirty="0" smtClean="0">
                <a:latin typeface="XCCW Joined 4a" panose="03050602040000000000" pitchFamily="66" charset="0"/>
              </a:rPr>
              <a:t>  </a:t>
            </a:r>
          </a:p>
          <a:p>
            <a:pPr algn="ctr"/>
            <a:r>
              <a:rPr lang="en-GB" sz="3200" dirty="0" smtClean="0">
                <a:latin typeface="XCCW Joined 4a" panose="03050602040000000000" pitchFamily="66" charset="0"/>
              </a:rPr>
              <a:t> 4. </a:t>
            </a:r>
            <a:r>
              <a:rPr lang="en-GB" sz="3200" dirty="0" err="1" smtClean="0">
                <a:latin typeface="XCCW Joined 4a" panose="03050602040000000000" pitchFamily="66" charset="0"/>
              </a:rPr>
              <a:t>libarry</a:t>
            </a:r>
            <a:r>
              <a:rPr lang="en-GB" sz="3200" dirty="0" smtClean="0">
                <a:latin typeface="XCCW Joined 4a" panose="03050602040000000000" pitchFamily="66" charset="0"/>
              </a:rPr>
              <a:t> 5. </a:t>
            </a:r>
            <a:r>
              <a:rPr lang="en-GB" sz="3200" dirty="0" err="1" smtClean="0">
                <a:latin typeface="XCCW Joined 4a" panose="03050602040000000000" pitchFamily="66" charset="0"/>
              </a:rPr>
              <a:t>medisin</a:t>
            </a:r>
            <a:r>
              <a:rPr lang="en-GB" sz="3200" dirty="0" smtClean="0">
                <a:latin typeface="XCCW Joined 4a" panose="03050602040000000000" pitchFamily="66" charset="0"/>
              </a:rPr>
              <a:t>   6. </a:t>
            </a:r>
            <a:r>
              <a:rPr lang="en-GB" sz="3200" dirty="0" err="1" smtClean="0">
                <a:latin typeface="XCCW Joined 4a" panose="03050602040000000000" pitchFamily="66" charset="0"/>
              </a:rPr>
              <a:t>sertin</a:t>
            </a:r>
            <a:r>
              <a:rPr lang="en-GB" sz="3200" dirty="0" smtClean="0">
                <a:latin typeface="XCCW Joined 4a" panose="03050602040000000000" pitchFamily="66" charset="0"/>
              </a:rPr>
              <a:t>     </a:t>
            </a:r>
          </a:p>
          <a:p>
            <a:pPr algn="ctr"/>
            <a:r>
              <a:rPr lang="en-GB" sz="3200" dirty="0" smtClean="0">
                <a:latin typeface="XCCW Joined 4a" panose="03050602040000000000" pitchFamily="66" charset="0"/>
              </a:rPr>
              <a:t>7. </a:t>
            </a:r>
            <a:r>
              <a:rPr lang="en-GB" sz="3200" dirty="0" err="1" smtClean="0">
                <a:latin typeface="XCCW Joined 4a" panose="03050602040000000000" pitchFamily="66" charset="0"/>
              </a:rPr>
              <a:t>norti</a:t>
            </a:r>
            <a:r>
              <a:rPr lang="en-GB" sz="3200" dirty="0" smtClean="0">
                <a:latin typeface="XCCW Joined 4a" panose="03050602040000000000" pitchFamily="66" charset="0"/>
              </a:rPr>
              <a:t>   8. </a:t>
            </a:r>
            <a:r>
              <a:rPr lang="en-GB" sz="3200" dirty="0" err="1" smtClean="0">
                <a:latin typeface="XCCW Joined 4a" panose="03050602040000000000" pitchFamily="66" charset="0"/>
              </a:rPr>
              <a:t>strenf</a:t>
            </a:r>
            <a:endParaRPr lang="en-GB" sz="3200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XCCW Joined 4a" panose="03050602040000000000" pitchFamily="66" charset="0"/>
              </a:rPr>
              <a:t>Can you sort the spelling for this week into word classes?</a:t>
            </a:r>
            <a:endParaRPr lang="en-US" sz="3600" dirty="0">
              <a:latin typeface="XCCW Joined 4a" panose="03050602040000000000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27283" y="260305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431933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82489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352499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810869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XCCW Joined 4a" panose="03050602040000000000" pitchFamily="66" charset="0"/>
                        </a:rPr>
                        <a:t>Adjective</a:t>
                      </a:r>
                      <a:endParaRPr lang="en-US" dirty="0">
                        <a:latin typeface="XCCW Joined 4a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XCCW Joined 4a" panose="03050602040000000000" pitchFamily="66" charset="0"/>
                        </a:rPr>
                        <a:t>Adverb</a:t>
                      </a:r>
                      <a:endParaRPr lang="en-US" dirty="0">
                        <a:latin typeface="XCCW Joined 4a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XCCW Joined 4a" panose="03050602040000000000" pitchFamily="66" charset="0"/>
                        </a:rPr>
                        <a:t>Noun</a:t>
                      </a:r>
                      <a:endParaRPr lang="en-US" dirty="0">
                        <a:latin typeface="XCCW Joined 4a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XCCW Joined 4a" panose="03050602040000000000" pitchFamily="66" charset="0"/>
                        </a:rPr>
                        <a:t>Verb</a:t>
                      </a:r>
                      <a:endParaRPr lang="en-US" dirty="0">
                        <a:latin typeface="XCCW Joined 4a" panose="030506020400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97295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5591" y="4312693"/>
            <a:ext cx="109182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XCCW Joined 4a" panose="03050602040000000000" pitchFamily="66" charset="0"/>
              </a:rPr>
              <a:t>Can you write what each of the word classes mean?</a:t>
            </a:r>
          </a:p>
          <a:p>
            <a:r>
              <a:rPr lang="en-US" dirty="0" smtClean="0">
                <a:latin typeface="XCCW Joined 4a" panose="03050602040000000000" pitchFamily="66" charset="0"/>
              </a:rPr>
              <a:t>An adjective is…</a:t>
            </a:r>
          </a:p>
          <a:p>
            <a:r>
              <a:rPr lang="en-US" dirty="0" smtClean="0">
                <a:latin typeface="XCCW Joined 4a" panose="03050602040000000000" pitchFamily="66" charset="0"/>
              </a:rPr>
              <a:t>An adverb is…</a:t>
            </a:r>
          </a:p>
          <a:p>
            <a:r>
              <a:rPr lang="en-US" dirty="0" smtClean="0">
                <a:latin typeface="XCCW Joined 4a" panose="03050602040000000000" pitchFamily="66" charset="0"/>
              </a:rPr>
              <a:t>A noun is…</a:t>
            </a:r>
          </a:p>
          <a:p>
            <a:r>
              <a:rPr lang="en-US" dirty="0" smtClean="0">
                <a:latin typeface="XCCW Joined 4a" panose="03050602040000000000" pitchFamily="66" charset="0"/>
              </a:rPr>
              <a:t>A verb is…</a:t>
            </a:r>
            <a:endParaRPr lang="en-US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9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XCCW Joined 4a" panose="03050602040000000000" pitchFamily="66" charset="0"/>
              </a:rPr>
              <a:t>English – Poetry Lesson 2 </a:t>
            </a:r>
            <a:endParaRPr lang="en-US" sz="3600" u="sng" dirty="0">
              <a:latin typeface="XCCW Joined 4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XCCW Joined 4a" panose="03050602040000000000" pitchFamily="66" charset="0"/>
              </a:rPr>
              <a:t>Here is the second lesson of the week.</a:t>
            </a:r>
          </a:p>
          <a:p>
            <a:pPr marL="0" indent="0">
              <a:buNone/>
            </a:pPr>
            <a:r>
              <a:rPr lang="en-US" dirty="0" smtClean="0">
                <a:latin typeface="XCCW Joined 4a" panose="03050602040000000000" pitchFamily="66" charset="0"/>
                <a:hlinkClick r:id="rId2"/>
              </a:rPr>
              <a:t>https</a:t>
            </a:r>
            <a:r>
              <a:rPr lang="en-US" dirty="0">
                <a:latin typeface="XCCW Joined 4a" panose="03050602040000000000" pitchFamily="66" charset="0"/>
                <a:hlinkClick r:id="rId2"/>
              </a:rPr>
              <a:t>://</a:t>
            </a:r>
            <a:r>
              <a:rPr lang="en-US" dirty="0" smtClean="0">
                <a:latin typeface="XCCW Joined 4a" panose="03050602040000000000" pitchFamily="66" charset="0"/>
                <a:hlinkClick r:id="rId2"/>
              </a:rPr>
              <a:t>www.thenational.academy/year-3/english/poetry-reading-comprehension-inference-year-3-wk3-2#slide-1</a:t>
            </a:r>
            <a:r>
              <a:rPr lang="en-US" dirty="0" smtClean="0">
                <a:latin typeface="XCCW Joined 4a" panose="03050602040000000000" pitchFamily="66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XCCW Joined 4a" panose="03050602040000000000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XCCW Joined 4a" panose="03050602040000000000" pitchFamily="66" charset="0"/>
              </a:rPr>
              <a:t>Complete the quiz before starting the lesson so you can see the pre-learning (if you listened super carefully to yesterday’s lesson this may help you with the quiz!) and also see where you may get stuck!</a:t>
            </a:r>
            <a:endParaRPr lang="en-US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2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XCCW Joined 4a" panose="03050602040000000000" pitchFamily="66" charset="0"/>
              </a:rPr>
              <a:t>English – Poetry Lesson 2</a:t>
            </a:r>
            <a:endParaRPr lang="en-US" sz="3600" u="sng" dirty="0">
              <a:latin typeface="XCCW Joined 4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XCCW Joined 4a" panose="03050602040000000000" pitchFamily="66" charset="0"/>
              </a:rPr>
              <a:t>Once you have watched the video there is an activity to complete, this activity can be completed in your books. </a:t>
            </a:r>
          </a:p>
          <a:p>
            <a:pPr marL="0" indent="0">
              <a:buNone/>
            </a:pPr>
            <a:endParaRPr lang="en-US" dirty="0">
              <a:latin typeface="XCCW Joined 4a" panose="03050602040000000000" pitchFamily="66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XCCW Joined 4a" panose="03050602040000000000" pitchFamily="66" charset="0"/>
              </a:rPr>
              <a:t>At the end of the activity click the link on screen and </a:t>
            </a:r>
            <a:r>
              <a:rPr lang="en-US" dirty="0" smtClean="0">
                <a:solidFill>
                  <a:srgbClr val="FF0000"/>
                </a:solidFill>
                <a:latin typeface="XCCW Joined 4a" panose="03050602040000000000" pitchFamily="66" charset="0"/>
              </a:rPr>
              <a:t>watch the animation video that is available to watch. </a:t>
            </a:r>
            <a:endParaRPr lang="en-US" dirty="0">
              <a:solidFill>
                <a:srgbClr val="FF0000"/>
              </a:solidFill>
              <a:latin typeface="XCCW Joined 4a" panose="03050602040000000000" pitchFamily="66" charset="0"/>
            </a:endParaRPr>
          </a:p>
          <a:p>
            <a:pPr marL="0" indent="0">
              <a:buNone/>
            </a:pPr>
            <a:endParaRPr lang="en-US" dirty="0">
              <a:latin typeface="XCCW Joined 4a" panose="03050602040000000000" pitchFamily="66" charset="0"/>
            </a:endParaRPr>
          </a:p>
          <a:p>
            <a:pPr marL="0" indent="0">
              <a:buNone/>
            </a:pPr>
            <a:r>
              <a:rPr lang="en-US" dirty="0">
                <a:latin typeface="XCCW Joined 4a" panose="03050602040000000000" pitchFamily="66" charset="0"/>
              </a:rPr>
              <a:t>The quiz at the end of the lesson tests your knowledge from the lesson and will give you your score and the answers straight away!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6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2613192" y="265141"/>
            <a:ext cx="778700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dirty="0" smtClean="0">
                <a:solidFill>
                  <a:srgbClr val="131313"/>
                </a:solidFill>
                <a:latin typeface="XCCW Joined 4a" panose="03050602040000000000" pitchFamily="66" charset="0"/>
              </a:rPr>
              <a:t>Celtic Warrior Vs Roman Soldier</a:t>
            </a:r>
            <a:endParaRPr lang="en-GB" altLang="en-US" sz="4400" dirty="0">
              <a:solidFill>
                <a:srgbClr val="131313"/>
              </a:solidFill>
              <a:latin typeface="XCCW Joined 4a" panose="03050602040000000000" pitchFamily="66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-2339340" y="211662"/>
            <a:ext cx="778700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u="sng" dirty="0" smtClean="0">
                <a:solidFill>
                  <a:srgbClr val="131313"/>
                </a:solidFill>
                <a:latin typeface="XCCW Joined 4a" panose="03050602040000000000" pitchFamily="66" charset="0"/>
              </a:rPr>
              <a:t>Topic</a:t>
            </a:r>
            <a:endParaRPr lang="en-GB" altLang="en-US" sz="6000" u="sng" dirty="0">
              <a:solidFill>
                <a:srgbClr val="131313"/>
              </a:solidFill>
              <a:latin typeface="XCCW Joined 4a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899" y="1934798"/>
            <a:ext cx="441007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8075</TotalTime>
  <Words>528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Sassoon Infant Md</vt:lpstr>
      <vt:lpstr>Sassoon Infant Rg</vt:lpstr>
      <vt:lpstr>XCCW Joined 4a</vt:lpstr>
      <vt:lpstr>Office Theme</vt:lpstr>
      <vt:lpstr>PowerPoint Presentation</vt:lpstr>
      <vt:lpstr>PowerPoint Presentation</vt:lpstr>
      <vt:lpstr>Maths – Fractions</vt:lpstr>
      <vt:lpstr>Maths – Fractions</vt:lpstr>
      <vt:lpstr>PowerPoint Presentation</vt:lpstr>
      <vt:lpstr>Can you sort the spelling for this week into word classes?</vt:lpstr>
      <vt:lpstr>English – Poetry Lesson 2 </vt:lpstr>
      <vt:lpstr>English – Poetry Lesson 2</vt:lpstr>
      <vt:lpstr>PowerPoint Presentation</vt:lpstr>
      <vt:lpstr>PowerPoint Presentation</vt:lpstr>
      <vt:lpstr>Celtic Warrior VS Roman Soldier</vt:lpstr>
      <vt:lpstr>Celtic Warrior VS Roman Soldier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</dc:title>
  <dc:creator>Sarah Patterson</dc:creator>
  <cp:lastModifiedBy>Michael Dunderdale</cp:lastModifiedBy>
  <cp:revision>64</cp:revision>
  <dcterms:created xsi:type="dcterms:W3CDTF">2020-03-17T10:17:08Z</dcterms:created>
  <dcterms:modified xsi:type="dcterms:W3CDTF">2020-05-06T09:55:12Z</dcterms:modified>
</cp:coreProperties>
</file>