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0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456F-5D04-4772-983B-7E7156D781F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4CCE-2041-4E71-8904-30E6ADEC6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513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456F-5D04-4772-983B-7E7156D781F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4CCE-2041-4E71-8904-30E6ADEC6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197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456F-5D04-4772-983B-7E7156D781F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4CCE-2041-4E71-8904-30E6ADEC6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18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456F-5D04-4772-983B-7E7156D781F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4CCE-2041-4E71-8904-30E6ADEC6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51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456F-5D04-4772-983B-7E7156D781F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4CCE-2041-4E71-8904-30E6ADEC6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47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456F-5D04-4772-983B-7E7156D781F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4CCE-2041-4E71-8904-30E6ADEC6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57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456F-5D04-4772-983B-7E7156D781F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4CCE-2041-4E71-8904-30E6ADEC6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504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456F-5D04-4772-983B-7E7156D781F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4CCE-2041-4E71-8904-30E6ADEC6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9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456F-5D04-4772-983B-7E7156D781F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4CCE-2041-4E71-8904-30E6ADEC6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474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456F-5D04-4772-983B-7E7156D781F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4CCE-2041-4E71-8904-30E6ADEC6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05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456F-5D04-4772-983B-7E7156D781F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4CCE-2041-4E71-8904-30E6ADEC6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48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0456F-5D04-4772-983B-7E7156D781F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74CCE-2041-4E71-8904-30E6ADEC6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3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nfIzE7PnC0&amp;t=10s" TargetMode="External"/><Relationship Id="rId7" Type="http://schemas.openxmlformats.org/officeDocument/2006/relationships/image" Target="../media/image8.jpeg"/><Relationship Id="rId2" Type="http://schemas.openxmlformats.org/officeDocument/2006/relationships/hyperlink" Target="https://www.youtube.com/watch?v=6ZrNQ3y_q4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thenational.academy/year-3/maths/to-recognise-identify-and-describe-unit-fractions-year-3-wk1-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national.academy/year-3/english/poetry-identifying-the-features-of-a-text-year-3-wk3-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7332" y="55358"/>
            <a:ext cx="11989685" cy="750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>
                <a:latin typeface="XCCW Joined 4a" panose="03050602040000000000" pitchFamily="66" charset="0"/>
              </a:rPr>
              <a:t>Year 3 Week </a:t>
            </a:r>
            <a:r>
              <a:rPr lang="en-US" sz="2400" dirty="0" smtClean="0">
                <a:latin typeface="XCCW Joined 4a" panose="03050602040000000000" pitchFamily="66" charset="0"/>
              </a:rPr>
              <a:t>6 </a:t>
            </a:r>
            <a:r>
              <a:rPr lang="en-US" sz="2400" dirty="0">
                <a:latin typeface="XCCW Joined 4a" panose="03050602040000000000" pitchFamily="66" charset="0"/>
              </a:rPr>
              <a:t>Day 3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2" y="77254"/>
            <a:ext cx="653461" cy="549614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068226" y="1054013"/>
            <a:ext cx="998789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u="sng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Maths o</a:t>
            </a:r>
            <a:r>
              <a:rPr lang="en-GB" sz="3600" u="sng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rder </a:t>
            </a:r>
            <a:r>
              <a:rPr lang="en-GB" sz="3600" u="sng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of Learning</a:t>
            </a:r>
          </a:p>
          <a:p>
            <a:pPr algn="ctr"/>
            <a:endParaRPr lang="en-GB" sz="2000" dirty="0" smtClean="0">
              <a:solidFill>
                <a:srgbClr val="7030A0"/>
              </a:solidFill>
              <a:latin typeface="XCCW Joined 4a" panose="03050602040000000000" pitchFamily="66" charset="0"/>
            </a:endParaRPr>
          </a:p>
          <a:p>
            <a:pPr marL="742950" indent="-742950" algn="ctr">
              <a:buFont typeface="+mj-lt"/>
              <a:buAutoNum type="arabicPeriod"/>
            </a:pPr>
            <a:r>
              <a:rPr lang="en-GB" sz="2400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Starter 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en-GB" sz="2400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Main Activity</a:t>
            </a:r>
          </a:p>
          <a:p>
            <a:pPr marL="742950" indent="-742950" algn="ctr">
              <a:buFont typeface="+mj-lt"/>
              <a:buAutoNum type="arabicPeriod"/>
            </a:pPr>
            <a:endParaRPr lang="en-GB" sz="2400" dirty="0">
              <a:solidFill>
                <a:srgbClr val="7030A0"/>
              </a:solidFill>
              <a:latin typeface="XCCW Joined 4a" panose="03050602040000000000" pitchFamily="66" charset="0"/>
            </a:endParaRPr>
          </a:p>
          <a:p>
            <a:pPr marL="742950" indent="-742950" algn="ctr">
              <a:buFont typeface="+mj-lt"/>
              <a:buAutoNum type="arabicPeriod"/>
            </a:pPr>
            <a:endParaRPr lang="en-GB" sz="2400" dirty="0" smtClean="0">
              <a:solidFill>
                <a:srgbClr val="7030A0"/>
              </a:solidFill>
              <a:latin typeface="XCCW Joined 4a" panose="03050602040000000000" pitchFamily="66" charset="0"/>
            </a:endParaRPr>
          </a:p>
          <a:p>
            <a:pPr algn="ctr"/>
            <a:endParaRPr lang="en-GB" sz="2400" b="1" u="sng" dirty="0" smtClean="0">
              <a:solidFill>
                <a:srgbClr val="7030A0"/>
              </a:solidFill>
              <a:latin typeface="XCCW Joined 4a" panose="03050602040000000000" pitchFamily="66" charset="0"/>
            </a:endParaRPr>
          </a:p>
          <a:p>
            <a:pPr algn="ctr"/>
            <a:r>
              <a:rPr lang="en-GB" sz="2400" b="1" u="sng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If you want to Challenge yourself, </a:t>
            </a:r>
          </a:p>
          <a:p>
            <a:pPr algn="ctr"/>
            <a:r>
              <a:rPr lang="en-GB" sz="2400" dirty="0">
                <a:solidFill>
                  <a:srgbClr val="7030A0"/>
                </a:solidFill>
                <a:latin typeface="XCCW Joined 4a" panose="03050602040000000000" pitchFamily="66" charset="0"/>
              </a:rPr>
              <a:t>t</a:t>
            </a:r>
            <a:r>
              <a:rPr lang="en-GB" sz="2400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ry our</a:t>
            </a:r>
          </a:p>
          <a:p>
            <a:pPr algn="ctr"/>
            <a:endParaRPr lang="en-GB" sz="2400" dirty="0" smtClean="0">
              <a:solidFill>
                <a:srgbClr val="7030A0"/>
              </a:solidFill>
              <a:latin typeface="XCCW Joined 4a" panose="03050602040000000000" pitchFamily="66" charset="0"/>
            </a:endParaRPr>
          </a:p>
          <a:p>
            <a:pPr algn="ctr"/>
            <a:r>
              <a:rPr lang="en-GB" sz="2400" b="1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HOTs</a:t>
            </a:r>
          </a:p>
          <a:p>
            <a:pPr algn="ctr"/>
            <a:endParaRPr lang="en-GB" sz="2400" dirty="0">
              <a:solidFill>
                <a:srgbClr val="7030A0"/>
              </a:solidFill>
              <a:latin typeface="XCCW Joined 4a" panose="03050602040000000000" pitchFamily="66" charset="0"/>
            </a:endParaRPr>
          </a:p>
          <a:p>
            <a:pPr algn="ctr"/>
            <a:endParaRPr lang="en-GB" sz="2400" dirty="0" smtClean="0">
              <a:solidFill>
                <a:srgbClr val="7030A0"/>
              </a:solidFill>
              <a:latin typeface="XCCW Joined 4a" panose="03050602040000000000" pitchFamily="66" charset="0"/>
            </a:endParaRPr>
          </a:p>
          <a:p>
            <a:pPr marL="742950" indent="-742950" algn="ctr">
              <a:buFont typeface="+mj-lt"/>
              <a:buAutoNum type="arabicPeriod"/>
            </a:pPr>
            <a:endParaRPr lang="en-GB" sz="2400" dirty="0">
              <a:solidFill>
                <a:srgbClr val="7030A0"/>
              </a:solidFill>
              <a:latin typeface="XCCW Joined 4a" panose="03050602040000000000" pitchFamily="66" charset="0"/>
            </a:endParaRPr>
          </a:p>
          <a:p>
            <a:pPr marL="742950" indent="-742950" algn="ctr">
              <a:buFont typeface="+mj-lt"/>
              <a:buAutoNum type="arabicPeriod"/>
            </a:pPr>
            <a:endParaRPr lang="en-GB" sz="2400" dirty="0" smtClean="0">
              <a:solidFill>
                <a:srgbClr val="7030A0"/>
              </a:solidFill>
              <a:latin typeface="XCCW Joined 4a" panose="03050602040000000000" pitchFamily="66" charset="0"/>
            </a:endParaRPr>
          </a:p>
          <a:p>
            <a:pPr marL="742950" indent="-742950" algn="ctr">
              <a:buFont typeface="+mj-lt"/>
              <a:buAutoNum type="arabicPeriod"/>
            </a:pPr>
            <a:endParaRPr lang="en-GB" sz="2400" dirty="0">
              <a:solidFill>
                <a:srgbClr val="7030A0"/>
              </a:solidFill>
              <a:latin typeface="XCCW Joined 4a" panose="03050602040000000000" pitchFamily="66" charset="0"/>
            </a:endParaRPr>
          </a:p>
          <a:p>
            <a:pPr marL="742950" indent="-742950" algn="ctr">
              <a:buFont typeface="+mj-lt"/>
              <a:buAutoNum type="arabicPeriod"/>
            </a:pPr>
            <a:endParaRPr lang="en-GB" sz="2400" dirty="0">
              <a:solidFill>
                <a:srgbClr val="7030A0"/>
              </a:solidFill>
              <a:latin typeface="XCCW Joined 4a" panose="03050602040000000000" pitchFamily="66" charset="0"/>
            </a:endParaRPr>
          </a:p>
        </p:txBody>
      </p:sp>
      <p:pic>
        <p:nvPicPr>
          <p:cNvPr id="26" name="Picture 6" descr="Word Clipart Challen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718" y="5303561"/>
            <a:ext cx="1982810" cy="1404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8" descr="Challenge Clipart - Clip Art Librar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813" y="4279657"/>
            <a:ext cx="1919076" cy="221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44970" y="2735323"/>
            <a:ext cx="4946333" cy="88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974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XCCW Joined 4a" panose="03050602040000000000" pitchFamily="66" charset="0"/>
              </a:rPr>
              <a:t>Log in </a:t>
            </a:r>
            <a:r>
              <a:rPr lang="en-US" sz="3600" dirty="0" err="1" smtClean="0">
                <a:latin typeface="XCCW Joined 4a" panose="03050602040000000000" pitchFamily="66" charset="0"/>
              </a:rPr>
              <a:t>Purplemash</a:t>
            </a:r>
            <a:r>
              <a:rPr lang="en-US" sz="3600" dirty="0" smtClean="0">
                <a:latin typeface="XCCW Joined 4a" panose="03050602040000000000" pitchFamily="66" charset="0"/>
              </a:rPr>
              <a:t> and click on computing</a:t>
            </a:r>
            <a:endParaRPr lang="en-US" sz="3600" dirty="0">
              <a:latin typeface="XCCW Joined 4a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XCCW Joined 4a" panose="03050602040000000000" pitchFamily="66" charset="0"/>
              </a:rPr>
              <a:t>Then following computing click on 2blog</a:t>
            </a:r>
            <a:endParaRPr lang="en-US" dirty="0">
              <a:latin typeface="XCCW Joined 4a" panose="03050602040000000000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3" y="2471915"/>
            <a:ext cx="10806113" cy="3839985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1495696" y="2471915"/>
            <a:ext cx="8298180" cy="194389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1459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471" y="404948"/>
            <a:ext cx="113538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XCCW Joined 4a" panose="03050602040000000000" pitchFamily="66" charset="0"/>
              </a:rPr>
              <a:t>Follow the instructions that follow on screen.</a:t>
            </a:r>
            <a:br>
              <a:rPr lang="en-US" dirty="0" smtClean="0">
                <a:latin typeface="XCCW Joined 4a" panose="03050602040000000000" pitchFamily="66" charset="0"/>
              </a:rPr>
            </a:br>
            <a:endParaRPr lang="en-US" dirty="0">
              <a:latin typeface="XCCW Joined 4a" panose="03050602040000000000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288" y="1881051"/>
            <a:ext cx="35650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XCCW Joined 4a" panose="03050602040000000000" pitchFamily="66" charset="0"/>
              </a:rPr>
              <a:t>Watch the video with a guide on how to create your blog!</a:t>
            </a:r>
          </a:p>
          <a:p>
            <a:endParaRPr lang="en-US" dirty="0">
              <a:latin typeface="XCCW Joined 4a" panose="03050602040000000000" pitchFamily="66" charset="0"/>
            </a:endParaRPr>
          </a:p>
          <a:p>
            <a:endParaRPr lang="en-US" dirty="0" smtClean="0">
              <a:latin typeface="XCCW Joined 4a" panose="03050602040000000000" pitchFamily="66" charset="0"/>
            </a:endParaRPr>
          </a:p>
          <a:p>
            <a:r>
              <a:rPr lang="en-US" dirty="0" smtClean="0">
                <a:latin typeface="XCCW Joined 4a" panose="03050602040000000000" pitchFamily="66" charset="0"/>
              </a:rPr>
              <a:t>Get creating!</a:t>
            </a:r>
            <a:endParaRPr lang="en-US" dirty="0">
              <a:latin typeface="XCCW Joined 4a" panose="03050602040000000000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2360" y="1378948"/>
            <a:ext cx="8382000" cy="485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420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074" y="101826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XCCW Joined 4a" panose="03050602040000000000" pitchFamily="66" charset="0"/>
              </a:rPr>
              <a:t>DON’T FORGET TO SAVE YOUR BLOGS IN YOUR CLASS FOLDER!</a:t>
            </a:r>
            <a:endParaRPr lang="en-US" dirty="0">
              <a:latin typeface="XCCW Joined 4a" panose="03050602040000000000" pitchFamily="66" charset="0"/>
            </a:endParaRPr>
          </a:p>
        </p:txBody>
      </p:sp>
      <p:pic>
        <p:nvPicPr>
          <p:cNvPr id="14338" name="Picture 2" descr="KEEP CALM AND SAVE YOUR WORK Poster | | Keep Calm-o-Mat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809" y="2343831"/>
            <a:ext cx="3515775" cy="4101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499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11628" y="908946"/>
            <a:ext cx="737833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4a" panose="03050602040000000000" pitchFamily="66" charset="0"/>
              </a:rPr>
              <a:t>Starter</a:t>
            </a:r>
            <a:r>
              <a:rPr lang="en-GB" dirty="0" smtClean="0"/>
              <a:t>:</a:t>
            </a:r>
          </a:p>
          <a:p>
            <a:r>
              <a:rPr lang="en-GB" sz="1600" dirty="0">
                <a:hlinkClick r:id="rId2"/>
              </a:rPr>
              <a:t>https://</a:t>
            </a:r>
            <a:r>
              <a:rPr lang="en-GB" sz="1600" dirty="0" smtClean="0">
                <a:hlinkClick r:id="rId2"/>
              </a:rPr>
              <a:t>www.youtube.com/watch?v=6ZrNQ3y_q4M</a:t>
            </a:r>
            <a:endParaRPr lang="en-GB" sz="1600" dirty="0" smtClean="0"/>
          </a:p>
          <a:p>
            <a:r>
              <a:rPr lang="en-GB" sz="1600" dirty="0">
                <a:hlinkClick r:id="rId3"/>
              </a:rPr>
              <a:t>https://www.youtube.com/watch?v=bnfIzE7PnC0&amp;t=10s</a:t>
            </a:r>
            <a:endParaRPr lang="en-GB" sz="1600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511628" y="514175"/>
            <a:ext cx="50534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To be completed by everyone</a:t>
            </a:r>
            <a:endParaRPr lang="en-GB" sz="1600" u="sng" dirty="0">
              <a:solidFill>
                <a:srgbClr val="7030A0"/>
              </a:solidFill>
              <a:latin typeface="XCCW Joined 4a" panose="03050602040000000000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101399" y="175621"/>
            <a:ext cx="39425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Answers will be given on the answer sheet on Friday</a:t>
            </a:r>
            <a:endParaRPr lang="en-GB" sz="1600" u="sng" dirty="0">
              <a:solidFill>
                <a:srgbClr val="7030A0"/>
              </a:solidFill>
              <a:latin typeface="XCCW Joined 4a" panose="03050602040000000000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82043" y="1969986"/>
            <a:ext cx="737833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latin typeface="XCCW Joined 4a" panose="03050602040000000000" pitchFamily="66" charset="0"/>
              </a:rPr>
              <a:t>To complete this activity you will need to design a meal. </a:t>
            </a:r>
          </a:p>
          <a:p>
            <a:endParaRPr lang="en-GB" dirty="0">
              <a:latin typeface="XCCW Joined 4a" panose="03050602040000000000" pitchFamily="66" charset="0"/>
            </a:endParaRPr>
          </a:p>
          <a:p>
            <a:r>
              <a:rPr lang="en-GB" dirty="0" smtClean="0">
                <a:latin typeface="XCCW Joined 4a" panose="03050602040000000000" pitchFamily="66" charset="0"/>
              </a:rPr>
              <a:t>On your plate you will need to have the following things. </a:t>
            </a:r>
          </a:p>
          <a:p>
            <a:endParaRPr lang="en-GB" dirty="0">
              <a:latin typeface="XCCW Joined 4a" panose="03050602040000000000" pitchFamily="66" charset="0"/>
            </a:endParaRPr>
          </a:p>
          <a:p>
            <a:r>
              <a:rPr lang="en-GB" dirty="0" smtClean="0">
                <a:latin typeface="XCCW Joined 4a" panose="03050602040000000000" pitchFamily="66" charset="0"/>
              </a:rPr>
              <a:t>     of the plate will need to be protein</a:t>
            </a:r>
          </a:p>
          <a:p>
            <a:endParaRPr lang="en-GB" dirty="0" smtClean="0">
              <a:latin typeface="XCCW Joined 4a" panose="03050602040000000000" pitchFamily="66" charset="0"/>
            </a:endParaRPr>
          </a:p>
          <a:p>
            <a:endParaRPr lang="en-GB" dirty="0">
              <a:latin typeface="XCCW Joined 4a" panose="03050602040000000000" pitchFamily="66" charset="0"/>
            </a:endParaRPr>
          </a:p>
          <a:p>
            <a:r>
              <a:rPr lang="en-GB" dirty="0" smtClean="0">
                <a:latin typeface="XCCW Joined 4a" panose="03050602040000000000" pitchFamily="66" charset="0"/>
              </a:rPr>
              <a:t>     of the plate will need to be fruit or vegetables</a:t>
            </a:r>
          </a:p>
          <a:p>
            <a:r>
              <a:rPr lang="en-GB" dirty="0" smtClean="0">
                <a:latin typeface="XCCW Joined 4a" panose="03050602040000000000" pitchFamily="66" charset="0"/>
              </a:rPr>
              <a:t> </a:t>
            </a:r>
          </a:p>
          <a:p>
            <a:endParaRPr lang="en-GB" dirty="0" smtClean="0">
              <a:latin typeface="XCCW Joined 4a" panose="03050602040000000000" pitchFamily="66" charset="0"/>
            </a:endParaRPr>
          </a:p>
          <a:p>
            <a:r>
              <a:rPr lang="en-GB" dirty="0">
                <a:latin typeface="XCCW Joined 4a" panose="03050602040000000000" pitchFamily="66" charset="0"/>
              </a:rPr>
              <a:t> </a:t>
            </a:r>
            <a:r>
              <a:rPr lang="en-GB" dirty="0" smtClean="0">
                <a:latin typeface="XCCW Joined 4a" panose="03050602040000000000" pitchFamily="66" charset="0"/>
              </a:rPr>
              <a:t>    of your plate will need to be carbohydrates</a:t>
            </a:r>
          </a:p>
          <a:p>
            <a:endParaRPr lang="en-GB" dirty="0" smtClean="0"/>
          </a:p>
        </p:txBody>
      </p:sp>
      <p:pic>
        <p:nvPicPr>
          <p:cNvPr id="2050" name="Picture 2" descr="Cross Symbol clipart - Fraction, Cross, transparent clip 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263" y="3411198"/>
            <a:ext cx="710294" cy="631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ross Symbol clipart - Fraction, Cross, transparent clip 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263" y="5065827"/>
            <a:ext cx="710294" cy="631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izza Fractions Fraction Fun Clip Art - Fractions Clipart - Free 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263" y="4205132"/>
            <a:ext cx="686632" cy="719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ealthy Food Plate Clip Art | Healthy food plate, Healthy plate ...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57" y="3067545"/>
            <a:ext cx="1736133" cy="134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Dishes Clipart Meal Plate - Food Plates Png Transparent PNG ..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0381" y="3018783"/>
            <a:ext cx="1743520" cy="2047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692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035" y="-209640"/>
            <a:ext cx="10515600" cy="1325563"/>
          </a:xfrm>
        </p:spPr>
        <p:txBody>
          <a:bodyPr/>
          <a:lstStyle/>
          <a:p>
            <a:r>
              <a:rPr lang="en-US" u="sng" dirty="0">
                <a:latin typeface="XCCW Joined 4a" panose="03050602040000000000" pitchFamily="66" charset="0"/>
              </a:rPr>
              <a:t>Maths – </a:t>
            </a:r>
            <a:r>
              <a:rPr lang="en-US" u="sng" dirty="0" smtClean="0">
                <a:latin typeface="XCCW Joined 4a" panose="03050602040000000000" pitchFamily="66" charset="0"/>
              </a:rPr>
              <a:t>Fractions</a:t>
            </a:r>
            <a:endParaRPr lang="en-US" u="sng" dirty="0">
              <a:latin typeface="XCCW Joined 4a" panose="03050602040000000000" pitchFamily="66" charset="0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33EF3A58-038C-44A5-B8D6-DA1DEB6A87BD}"/>
              </a:ext>
            </a:extLst>
          </p:cNvPr>
          <p:cNvSpPr txBox="1">
            <a:spLocks/>
          </p:cNvSpPr>
          <p:nvPr/>
        </p:nvSpPr>
        <p:spPr>
          <a:xfrm>
            <a:off x="1011549" y="1996643"/>
            <a:ext cx="320875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u="sng" dirty="0">
              <a:latin typeface="XCCW Joined 4a" panose="03050602040000000000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6350" y="1534978"/>
            <a:ext cx="5053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smtClean="0">
                <a:latin typeface="XCCW Joined 4a" panose="03050602040000000000" pitchFamily="66" charset="0"/>
              </a:rPr>
              <a:t>Main Activity </a:t>
            </a:r>
            <a:endParaRPr lang="en-GB" sz="2400" u="sng" dirty="0">
              <a:latin typeface="XCCW Joined 4a" panose="03050602040000000000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41731" y="3507033"/>
            <a:ext cx="103196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XCCW Joined 4a" panose="03050602040000000000" pitchFamily="66" charset="0"/>
                <a:hlinkClick r:id="rId2"/>
              </a:rPr>
              <a:t>https://www.thenational.academy/year-3/maths/to-recognise-identify-and-describe-unit-fractions-year-3-wk1-3</a:t>
            </a:r>
            <a:endParaRPr lang="en-GB" sz="2400" dirty="0" smtClean="0">
              <a:latin typeface="XCCW Joined 4a" panose="03050602040000000000" pitchFamily="66" charset="0"/>
            </a:endParaRPr>
          </a:p>
          <a:p>
            <a:endParaRPr lang="en-GB" sz="2400" dirty="0">
              <a:latin typeface="XCCW Joined 4a" panose="03050602040000000000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2035" y="796315"/>
            <a:ext cx="50534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To be completed by everyone</a:t>
            </a:r>
            <a:endParaRPr lang="en-GB" sz="1600" u="sng" dirty="0">
              <a:solidFill>
                <a:srgbClr val="7030A0"/>
              </a:solidFill>
              <a:latin typeface="XCCW Joined 4a" panose="03050602040000000000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121832" y="2453320"/>
            <a:ext cx="11713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Click on the link and begin your learning journey. </a:t>
            </a:r>
          </a:p>
          <a:p>
            <a:pPr algn="ctr"/>
            <a:r>
              <a:rPr lang="en-GB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Complete the pre-quiz, watch the video and complete the activities</a:t>
            </a:r>
            <a:endParaRPr lang="en-GB" dirty="0">
              <a:solidFill>
                <a:srgbClr val="7030A0"/>
              </a:solidFill>
              <a:latin typeface="XCCW Joined 4a" panose="03050602040000000000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4120" y="5038965"/>
            <a:ext cx="11713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The answers will be given at the end of the video. </a:t>
            </a:r>
          </a:p>
          <a:p>
            <a:pPr algn="ctr"/>
            <a:r>
              <a:rPr lang="en-GB" b="1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Please stop the video and complete the activity before listening to the answers.</a:t>
            </a:r>
            <a:endParaRPr lang="en-GB" b="1" dirty="0">
              <a:solidFill>
                <a:srgbClr val="7030A0"/>
              </a:solidFill>
              <a:latin typeface="XCCW Joined 4a" panose="03050602040000000000" pitchFamily="66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9618" y="1068002"/>
            <a:ext cx="4455916" cy="896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603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65" y="-405677"/>
            <a:ext cx="10515600" cy="1325563"/>
          </a:xfrm>
        </p:spPr>
        <p:txBody>
          <a:bodyPr>
            <a:normAutofit/>
          </a:bodyPr>
          <a:lstStyle/>
          <a:p>
            <a:r>
              <a:rPr lang="en-US" sz="1800" u="sng" dirty="0">
                <a:latin typeface="XCCW Joined 4a" panose="03050602040000000000" pitchFamily="66" charset="0"/>
              </a:rPr>
              <a:t>Maths – </a:t>
            </a:r>
            <a:r>
              <a:rPr lang="en-US" sz="1800" u="sng" dirty="0" smtClean="0">
                <a:latin typeface="XCCW Joined 4a" panose="03050602040000000000" pitchFamily="66" charset="0"/>
              </a:rPr>
              <a:t>Fractions</a:t>
            </a:r>
            <a:endParaRPr lang="en-US" sz="1800" u="sng" dirty="0">
              <a:latin typeface="XCCW Joined 4a" panose="03050602040000000000" pitchFamily="66" charset="0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33EF3A58-038C-44A5-B8D6-DA1DEB6A87BD}"/>
              </a:ext>
            </a:extLst>
          </p:cNvPr>
          <p:cNvSpPr txBox="1">
            <a:spLocks/>
          </p:cNvSpPr>
          <p:nvPr/>
        </p:nvSpPr>
        <p:spPr>
          <a:xfrm>
            <a:off x="1011549" y="1996643"/>
            <a:ext cx="320875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u="sng" dirty="0">
              <a:latin typeface="XCCW Joined 4a" panose="03050602040000000000" pitchFamily="66" charset="0"/>
            </a:endParaRPr>
          </a:p>
        </p:txBody>
      </p:sp>
      <p:pic>
        <p:nvPicPr>
          <p:cNvPr id="8" name="Picture 6" descr="Word Clipart Challen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50" y="1368169"/>
            <a:ext cx="2680591" cy="1899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92765" y="6222904"/>
            <a:ext cx="39425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Answers will be given on the answer sheet on Friday</a:t>
            </a:r>
            <a:endParaRPr lang="en-GB" sz="1600" u="sng" dirty="0">
              <a:solidFill>
                <a:srgbClr val="7030A0"/>
              </a:solidFill>
              <a:latin typeface="XCCW Joined 4a" panose="03050602040000000000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07112" y="783394"/>
            <a:ext cx="14654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200" b="1" dirty="0">
                <a:solidFill>
                  <a:srgbClr val="7030A0"/>
                </a:solidFill>
                <a:latin typeface="XCCW Joined 4a" panose="03050602040000000000" pitchFamily="66" charset="0"/>
              </a:rPr>
              <a:t>HOTs</a:t>
            </a:r>
            <a:endParaRPr lang="en-GB" b="1" dirty="0">
              <a:solidFill>
                <a:srgbClr val="7030A0"/>
              </a:solidFill>
              <a:latin typeface="XCCW Joined 4a" panose="03050602040000000000" pitchFamily="66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1526" y="1143828"/>
            <a:ext cx="3423049" cy="389817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6572" y="919886"/>
            <a:ext cx="3411115" cy="4664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7112" y="3267265"/>
            <a:ext cx="3587035" cy="269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275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625" y="285750"/>
            <a:ext cx="112005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XCCW Joined 4a" panose="03050602040000000000" pitchFamily="66" charset="0"/>
              </a:rPr>
              <a:t>Spellings</a:t>
            </a:r>
            <a:endParaRPr lang="en-GB" sz="3200" dirty="0">
              <a:latin typeface="XCCW Joined 4a" panose="03050602040000000000" pitchFamily="66" charset="0"/>
            </a:endParaRPr>
          </a:p>
          <a:p>
            <a:endParaRPr lang="en-GB" sz="3200" dirty="0" smtClean="0">
              <a:latin typeface="XCCW Joined 4a" panose="03050602040000000000" pitchFamily="66" charset="0"/>
            </a:endParaRPr>
          </a:p>
          <a:p>
            <a:r>
              <a:rPr lang="en-GB" sz="3200" dirty="0" smtClean="0">
                <a:solidFill>
                  <a:srgbClr val="FF0000"/>
                </a:solidFill>
                <a:latin typeface="XCCW Joined 4a" panose="03050602040000000000" pitchFamily="66" charset="0"/>
              </a:rPr>
              <a:t>Can you write a definition for each of these eight spellings?</a:t>
            </a:r>
            <a:endParaRPr lang="en-GB" sz="3200" dirty="0">
              <a:solidFill>
                <a:srgbClr val="FF0000"/>
              </a:solidFill>
              <a:latin typeface="XCCW Joined 4a" panose="03050602040000000000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336" y="3094323"/>
            <a:ext cx="114611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>
              <a:buFont typeface="+mj-lt"/>
              <a:buAutoNum type="arabicPeriod"/>
            </a:pPr>
            <a:r>
              <a:rPr lang="en-GB" sz="3200" dirty="0" smtClean="0">
                <a:latin typeface="XCCW Joined 4a" panose="03050602040000000000" pitchFamily="66" charset="0"/>
              </a:rPr>
              <a:t>eighth     2. busy   3. knowledge  </a:t>
            </a:r>
          </a:p>
          <a:p>
            <a:pPr algn="ctr"/>
            <a:r>
              <a:rPr lang="en-GB" sz="3200" dirty="0" smtClean="0">
                <a:latin typeface="XCCW Joined 4a" panose="03050602040000000000" pitchFamily="66" charset="0"/>
              </a:rPr>
              <a:t> 4. library 5. medicine    6. certain     </a:t>
            </a:r>
          </a:p>
          <a:p>
            <a:pPr algn="ctr"/>
            <a:r>
              <a:rPr lang="en-GB" sz="3200" dirty="0" smtClean="0">
                <a:latin typeface="XCCW Joined 4a" panose="03050602040000000000" pitchFamily="66" charset="0"/>
              </a:rPr>
              <a:t>7. naughty    8. strength</a:t>
            </a:r>
            <a:endParaRPr lang="en-GB" sz="3200" dirty="0">
              <a:latin typeface="XCCW Joined 4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64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4664" r="30784"/>
          <a:stretch/>
        </p:blipFill>
        <p:spPr>
          <a:xfrm>
            <a:off x="541007" y="354841"/>
            <a:ext cx="5465840" cy="41625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6979" y="4667534"/>
            <a:ext cx="10809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XCCW Joined 4a" panose="03050602040000000000" pitchFamily="66" charset="0"/>
              </a:rPr>
              <a:t>Write the sentence out in your book with the words circled spelt CORRECTLY.</a:t>
            </a:r>
            <a:endParaRPr lang="en-US" dirty="0">
              <a:latin typeface="XCCW Joined 4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220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>
                <a:latin typeface="XCCW Joined 4a" panose="03050602040000000000" pitchFamily="66" charset="0"/>
              </a:rPr>
              <a:t>English – Poetry Lesson 3 </a:t>
            </a:r>
            <a:endParaRPr lang="en-US" sz="3600" u="sng" dirty="0">
              <a:latin typeface="XCCW Joined 4a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XCCW Joined 4a" panose="03050602040000000000" pitchFamily="66" charset="0"/>
              </a:rPr>
              <a:t>This is Lesson 3 of the week and looks at the features of a poem. </a:t>
            </a:r>
          </a:p>
          <a:p>
            <a:pPr marL="0" indent="0">
              <a:buNone/>
            </a:pPr>
            <a:r>
              <a:rPr lang="en-US" dirty="0" smtClean="0">
                <a:latin typeface="CCW Cursive Writing 4" panose="03050602040000000000" pitchFamily="66" charset="0"/>
                <a:ea typeface="Cambria" panose="02040503050406030204" pitchFamily="18" charset="0"/>
                <a:hlinkClick r:id="rId2"/>
              </a:rPr>
              <a:t>https</a:t>
            </a:r>
            <a:r>
              <a:rPr lang="en-US" dirty="0">
                <a:latin typeface="CCW Cursive Writing 4" panose="03050602040000000000" pitchFamily="66" charset="0"/>
                <a:ea typeface="Cambria" panose="02040503050406030204" pitchFamily="18" charset="0"/>
                <a:hlinkClick r:id="rId2"/>
              </a:rPr>
              <a:t>://</a:t>
            </a:r>
            <a:r>
              <a:rPr lang="en-US" dirty="0" smtClean="0">
                <a:latin typeface="CCW Cursive Writing 4" panose="03050602040000000000" pitchFamily="66" charset="0"/>
                <a:ea typeface="Cambria" panose="02040503050406030204" pitchFamily="18" charset="0"/>
                <a:hlinkClick r:id="rId2"/>
              </a:rPr>
              <a:t>www.thenational.academy/year-3/english/poetry-identifying-the-features-of-a-text-year-3-wk3-3</a:t>
            </a:r>
            <a:r>
              <a:rPr lang="en-US" dirty="0" smtClean="0">
                <a:latin typeface="CCW Cursive Writing 4" panose="03050602040000000000" pitchFamily="66" charset="0"/>
                <a:ea typeface="Cambria" panose="02040503050406030204" pitchFamily="18" charset="0"/>
              </a:rPr>
              <a:t> </a:t>
            </a:r>
          </a:p>
          <a:p>
            <a:pPr marL="0" indent="0">
              <a:buNone/>
            </a:pPr>
            <a:endParaRPr lang="en-US" dirty="0">
              <a:latin typeface="XCCW Joined 4a" panose="03050602040000000000" pitchFamily="66" charset="0"/>
            </a:endParaRPr>
          </a:p>
          <a:p>
            <a:pPr marL="0" indent="0">
              <a:buNone/>
            </a:pPr>
            <a:r>
              <a:rPr lang="en-US" dirty="0">
                <a:latin typeface="XCCW Joined 4a" panose="03050602040000000000" pitchFamily="66" charset="0"/>
              </a:rPr>
              <a:t>Complete the quiz before starting the lesson so you can see the pre-learning (if you listened super carefully to yesterday’s lesson this may help you with the </a:t>
            </a:r>
            <a:r>
              <a:rPr lang="en-US" dirty="0" smtClean="0">
                <a:latin typeface="XCCW Joined 4a" panose="03050602040000000000" pitchFamily="66" charset="0"/>
              </a:rPr>
              <a:t>quiz!)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412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>
                <a:latin typeface="XCCW Joined 4a" panose="03050602040000000000" pitchFamily="66" charset="0"/>
              </a:rPr>
              <a:t>English – Poetry Lesson 3 </a:t>
            </a:r>
            <a:endParaRPr lang="en-US" sz="3600" u="sng" dirty="0">
              <a:latin typeface="XCCW Joined 4a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XCCW Joined 4a" panose="03050602040000000000" pitchFamily="66" charset="0"/>
              </a:rPr>
              <a:t>Once you have watched the video there is an activity to complete, this activity can be completed in your books. </a:t>
            </a:r>
          </a:p>
          <a:p>
            <a:pPr marL="0" indent="0">
              <a:buNone/>
            </a:pPr>
            <a:endParaRPr lang="en-US" dirty="0">
              <a:latin typeface="XCCW Joined 4a" panose="03050602040000000000" pitchFamily="66" charset="0"/>
            </a:endParaRPr>
          </a:p>
          <a:p>
            <a:pPr marL="0" indent="0">
              <a:buNone/>
            </a:pPr>
            <a:endParaRPr lang="en-US" dirty="0">
              <a:latin typeface="XCCW Joined 4a" panose="03050602040000000000" pitchFamily="66" charset="0"/>
            </a:endParaRPr>
          </a:p>
          <a:p>
            <a:pPr marL="0" indent="0">
              <a:buNone/>
            </a:pPr>
            <a:r>
              <a:rPr lang="en-US" dirty="0">
                <a:latin typeface="XCCW Joined 4a" panose="03050602040000000000" pitchFamily="66" charset="0"/>
              </a:rPr>
              <a:t>The quiz at the end of the lesson tests your knowledge from the lesson and will give you your score and the answers straight away!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200" dirty="0" smtClean="0">
                <a:solidFill>
                  <a:srgbClr val="FF0000"/>
                </a:solidFill>
                <a:latin typeface="XCCW Joined 4a" panose="03050602040000000000" pitchFamily="66" charset="0"/>
              </a:rPr>
              <a:t>Don’t forget if there is anything you are stuck on from this week so far you can go back and re-cap at any point! – You can re-watch the lessons and re-take the quizzes if you would like to also!</a:t>
            </a:r>
            <a:endParaRPr lang="en-US" sz="2200" dirty="0">
              <a:solidFill>
                <a:srgbClr val="FF0000"/>
              </a:solidFill>
              <a:latin typeface="XCCW Joined 4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561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1167" y="439627"/>
            <a:ext cx="511505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>
                <a:latin typeface="XCCW Joined 4a" panose="03050602040000000000" pitchFamily="66" charset="0"/>
              </a:rPr>
              <a:t>Computing</a:t>
            </a:r>
          </a:p>
          <a:p>
            <a:endParaRPr lang="en-GB" sz="3200" u="sng" dirty="0">
              <a:latin typeface="XCCW Joined 4a" panose="03050602040000000000" pitchFamily="66" charset="0"/>
            </a:endParaRPr>
          </a:p>
          <a:p>
            <a:r>
              <a:rPr lang="en-GB" sz="2800" dirty="0" smtClean="0">
                <a:latin typeface="XCCW Joined 4a" panose="03050602040000000000" pitchFamily="66" charset="0"/>
              </a:rPr>
              <a:t>Using </a:t>
            </a:r>
            <a:r>
              <a:rPr lang="en-GB" sz="2800" dirty="0" err="1" smtClean="0">
                <a:latin typeface="XCCW Joined 4a" panose="03050602040000000000" pitchFamily="66" charset="0"/>
              </a:rPr>
              <a:t>Purplemash</a:t>
            </a:r>
            <a:r>
              <a:rPr lang="en-GB" sz="2800" dirty="0" smtClean="0">
                <a:latin typeface="XCCW Joined 4a" panose="03050602040000000000" pitchFamily="66" charset="0"/>
              </a:rPr>
              <a:t> we would like you to create a blog about either a Celtic Warrior or a Roman Soldier. Using the information you have found for your topic work and your opinions too!</a:t>
            </a:r>
          </a:p>
        </p:txBody>
      </p:sp>
      <p:pic>
        <p:nvPicPr>
          <p:cNvPr id="5122" name="Picture 2" descr="Purple Mash (2simple) | Herts for Lear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217" y="1319112"/>
            <a:ext cx="65722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0755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8114</TotalTime>
  <Words>457</Words>
  <Application>Microsoft Office PowerPoint</Application>
  <PresentationFormat>Widescreen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Cambria</vt:lpstr>
      <vt:lpstr>CCW Cursive Writing 4</vt:lpstr>
      <vt:lpstr>XCCW Joined 4a</vt:lpstr>
      <vt:lpstr>Office Theme</vt:lpstr>
      <vt:lpstr>PowerPoint Presentation</vt:lpstr>
      <vt:lpstr>PowerPoint Presentation</vt:lpstr>
      <vt:lpstr>Maths – Fractions</vt:lpstr>
      <vt:lpstr>Maths – Fractions</vt:lpstr>
      <vt:lpstr>PowerPoint Presentation</vt:lpstr>
      <vt:lpstr>PowerPoint Presentation</vt:lpstr>
      <vt:lpstr>English – Poetry Lesson 3 </vt:lpstr>
      <vt:lpstr>English – Poetry Lesson 3 </vt:lpstr>
      <vt:lpstr>PowerPoint Presentation</vt:lpstr>
      <vt:lpstr>Log in Purplemash and click on computing</vt:lpstr>
      <vt:lpstr>Follow the instructions that follow on screen. </vt:lpstr>
      <vt:lpstr>DON’T FORGET TO SAVE YOUR BLOGS IN YOUR CLASS FOLDER!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1</dc:title>
  <dc:creator>Sarah Patterson</dc:creator>
  <cp:lastModifiedBy>Michael Dunderdale</cp:lastModifiedBy>
  <cp:revision>67</cp:revision>
  <dcterms:created xsi:type="dcterms:W3CDTF">2020-03-17T10:17:08Z</dcterms:created>
  <dcterms:modified xsi:type="dcterms:W3CDTF">2020-05-06T09:58:47Z</dcterms:modified>
</cp:coreProperties>
</file>