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3" r:id="rId3"/>
    <p:sldId id="260" r:id="rId4"/>
    <p:sldId id="265" r:id="rId5"/>
    <p:sldId id="266" r:id="rId6"/>
    <p:sldId id="267" r:id="rId7"/>
    <p:sldId id="268" r:id="rId8"/>
    <p:sldId id="269" r:id="rId9"/>
    <p:sldId id="270" r:id="rId10"/>
    <p:sldId id="27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E0456F-5D04-4772-983B-7E7156D781F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3496513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0456F-5D04-4772-983B-7E7156D781F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3590197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0456F-5D04-4772-983B-7E7156D781F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440418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ims Slide">
    <p:spTree>
      <p:nvGrpSpPr>
        <p:cNvPr id="1" name=""/>
        <p:cNvGrpSpPr/>
        <p:nvPr/>
      </p:nvGrpSpPr>
      <p:grpSpPr>
        <a:xfrm>
          <a:off x="0" y="0"/>
          <a:ext cx="0" cy="0"/>
          <a:chOff x="0" y="0"/>
          <a:chExt cx="0" cy="0"/>
        </a:xfrm>
      </p:grpSpPr>
      <p:pic>
        <p:nvPicPr>
          <p:cNvPr id="4" name="Picture 1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271251" y="6700839"/>
            <a:ext cx="778933" cy="84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34999" y="549276"/>
            <a:ext cx="10909300" cy="1325563"/>
          </a:xfrm>
          <a:noFill/>
          <a:ln>
            <a:noFill/>
          </a:ln>
        </p:spPr>
        <p:txBody>
          <a:bodyPr>
            <a:normAutofit/>
          </a:bodyPr>
          <a:lstStyle>
            <a:lvl1pPr>
              <a:defRPr sz="4000" b="1">
                <a:latin typeface="Sassoon Infant Md" panose="02000603050000020003" pitchFamily="50" charset="0"/>
              </a:defRPr>
            </a:lvl1pPr>
          </a:lstStyle>
          <a:p>
            <a:r>
              <a:rPr lang="en-US" dirty="0"/>
              <a:t>Click to edit Master title style</a:t>
            </a:r>
          </a:p>
        </p:txBody>
      </p:sp>
      <p:sp>
        <p:nvSpPr>
          <p:cNvPr id="3" name="Content Placeholder 2"/>
          <p:cNvSpPr>
            <a:spLocks noGrp="1"/>
          </p:cNvSpPr>
          <p:nvPr>
            <p:ph idx="1"/>
          </p:nvPr>
        </p:nvSpPr>
        <p:spPr>
          <a:xfrm>
            <a:off x="641350" y="2014537"/>
            <a:ext cx="10909300" cy="4351338"/>
          </a:xfrm>
          <a:noFill/>
          <a:ln>
            <a:noFill/>
          </a:ln>
        </p:spPr>
        <p:txBody>
          <a:bodyPr/>
          <a:lstStyle>
            <a:lvl1pPr>
              <a:defRPr sz="1800">
                <a:latin typeface="Sassoon Infant Rg" panose="02000503030000020003" pitchFamily="50" charset="0"/>
                <a:ea typeface="Sassoon Infant Rg" panose="02000503030000020003" pitchFamily="50" charset="0"/>
              </a:defRPr>
            </a:lvl1pPr>
            <a:lvl2pPr>
              <a:defRPr sz="1600">
                <a:latin typeface="Sassoon Infant Rg" panose="02000503030000020003" pitchFamily="50" charset="0"/>
                <a:ea typeface="Sassoon Infant Rg" panose="02000503030000020003" pitchFamily="50" charset="0"/>
              </a:defRPr>
            </a:lvl2pPr>
            <a:lvl3pPr>
              <a:defRPr sz="1400">
                <a:latin typeface="Sassoon Infant Rg" panose="02000503030000020003" pitchFamily="50" charset="0"/>
                <a:ea typeface="Sassoon Infant Rg" panose="02000503030000020003" pitchFamily="50" charset="0"/>
              </a:defRPr>
            </a:lvl3pPr>
            <a:lvl4pPr>
              <a:defRPr sz="1400">
                <a:latin typeface="Sassoon Infant Rg" panose="02000503030000020003" pitchFamily="50" charset="0"/>
                <a:ea typeface="Sassoon Infant Rg" panose="02000503030000020003" pitchFamily="50" charset="0"/>
              </a:defRPr>
            </a:lvl4pPr>
            <a:lvl5pPr>
              <a:defRPr sz="1400">
                <a:latin typeface="Sassoon Infant Rg" panose="02000503030000020003" pitchFamily="50" charset="0"/>
                <a:ea typeface="Sassoon Infant Rg" panose="02000503030000020003" pitchFamily="50"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21273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E0456F-5D04-4772-983B-7E7156D781F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1140751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8E0456F-5D04-4772-983B-7E7156D781FD}" type="datetimeFigureOut">
              <a:rPr lang="en-US" smtClean="0"/>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518847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E0456F-5D04-4772-983B-7E7156D781F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1195757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E0456F-5D04-4772-983B-7E7156D781FD}" type="datetimeFigureOut">
              <a:rPr lang="en-US" smtClean="0"/>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4109504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E0456F-5D04-4772-983B-7E7156D781FD}" type="datetimeFigureOut">
              <a:rPr lang="en-US" smtClean="0"/>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1497399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0456F-5D04-4772-983B-7E7156D781FD}" type="datetimeFigureOut">
              <a:rPr lang="en-US" smtClean="0"/>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3469474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E0456F-5D04-4772-983B-7E7156D781F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173440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8E0456F-5D04-4772-983B-7E7156D781FD}" type="datetimeFigureOut">
              <a:rPr lang="en-US" smtClean="0"/>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74CCE-2041-4E71-8904-30E6ADEC6FF1}" type="slidenum">
              <a:rPr lang="en-US" smtClean="0"/>
              <a:t>‹#›</a:t>
            </a:fld>
            <a:endParaRPr lang="en-US"/>
          </a:p>
        </p:txBody>
      </p:sp>
    </p:spTree>
    <p:extLst>
      <p:ext uri="{BB962C8B-B14F-4D97-AF65-F5344CB8AC3E}">
        <p14:creationId xmlns:p14="http://schemas.microsoft.com/office/powerpoint/2010/main" val="1217048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0456F-5D04-4772-983B-7E7156D781FD}" type="datetimeFigureOut">
              <a:rPr lang="en-US" smtClean="0"/>
              <a:t>5/6/2020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74CCE-2041-4E71-8904-30E6ADEC6FF1}" type="slidenum">
              <a:rPr lang="en-US" smtClean="0"/>
              <a:t>‹#›</a:t>
            </a:fld>
            <a:endParaRPr lang="en-US"/>
          </a:p>
        </p:txBody>
      </p:sp>
    </p:spTree>
    <p:extLst>
      <p:ext uri="{BB962C8B-B14F-4D97-AF65-F5344CB8AC3E}">
        <p14:creationId xmlns:p14="http://schemas.microsoft.com/office/powerpoint/2010/main" val="2941037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www.thenational.academy/year-3/maths/to-describe-unit-and-non-unit-fractions-year-3-wk1-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national.academy/year-3/english/poetry-write-a-sound-poem-year-3-wk3-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67332" y="55358"/>
            <a:ext cx="11989685" cy="7501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dirty="0">
                <a:latin typeface="XCCW Joined 4a" panose="03050602040000000000" pitchFamily="66" charset="0"/>
              </a:rPr>
              <a:t>Year 3 Week </a:t>
            </a:r>
            <a:r>
              <a:rPr lang="en-US" sz="2400" dirty="0" smtClean="0">
                <a:latin typeface="XCCW Joined 4a" panose="03050602040000000000" pitchFamily="66" charset="0"/>
              </a:rPr>
              <a:t>6 </a:t>
            </a:r>
            <a:r>
              <a:rPr lang="en-US" sz="2400" dirty="0">
                <a:latin typeface="XCCW Joined 4a" panose="03050602040000000000" pitchFamily="66" charset="0"/>
              </a:rPr>
              <a:t>Day 5</a:t>
            </a: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7332" y="77254"/>
            <a:ext cx="653461" cy="549614"/>
          </a:xfrm>
          <a:prstGeom prst="rect">
            <a:avLst/>
          </a:prstGeom>
        </p:spPr>
      </p:pic>
      <p:sp>
        <p:nvSpPr>
          <p:cNvPr id="19" name="TextBox 18"/>
          <p:cNvSpPr txBox="1"/>
          <p:nvPr/>
        </p:nvSpPr>
        <p:spPr>
          <a:xfrm>
            <a:off x="1068226" y="1054013"/>
            <a:ext cx="9987896" cy="6494085"/>
          </a:xfrm>
          <a:prstGeom prst="rect">
            <a:avLst/>
          </a:prstGeom>
          <a:noFill/>
        </p:spPr>
        <p:txBody>
          <a:bodyPr wrap="square" rtlCol="0">
            <a:spAutoFit/>
          </a:bodyPr>
          <a:lstStyle/>
          <a:p>
            <a:pPr algn="ctr"/>
            <a:r>
              <a:rPr lang="en-GB" sz="3600" u="sng" dirty="0" smtClean="0">
                <a:solidFill>
                  <a:srgbClr val="7030A0"/>
                </a:solidFill>
                <a:latin typeface="XCCW Joined 4a" panose="03050602040000000000" pitchFamily="66" charset="0"/>
              </a:rPr>
              <a:t>Maths o</a:t>
            </a:r>
            <a:r>
              <a:rPr lang="en-GB" sz="3600" u="sng" dirty="0" smtClean="0">
                <a:solidFill>
                  <a:srgbClr val="7030A0"/>
                </a:solidFill>
                <a:latin typeface="XCCW Joined 4a" panose="03050602040000000000" pitchFamily="66" charset="0"/>
              </a:rPr>
              <a:t>rder </a:t>
            </a:r>
            <a:r>
              <a:rPr lang="en-GB" sz="3600" u="sng" dirty="0" smtClean="0">
                <a:solidFill>
                  <a:srgbClr val="7030A0"/>
                </a:solidFill>
                <a:latin typeface="XCCW Joined 4a" panose="03050602040000000000" pitchFamily="66" charset="0"/>
              </a:rPr>
              <a:t>of </a:t>
            </a:r>
            <a:r>
              <a:rPr lang="en-GB" sz="3600" u="sng" dirty="0" smtClean="0">
                <a:solidFill>
                  <a:srgbClr val="7030A0"/>
                </a:solidFill>
                <a:latin typeface="XCCW Joined 4a" panose="03050602040000000000" pitchFamily="66" charset="0"/>
              </a:rPr>
              <a:t>learning</a:t>
            </a:r>
            <a:endParaRPr lang="en-GB" sz="3600" u="sng" dirty="0" smtClean="0">
              <a:solidFill>
                <a:srgbClr val="7030A0"/>
              </a:solidFill>
              <a:latin typeface="XCCW Joined 4a" panose="03050602040000000000" pitchFamily="66" charset="0"/>
            </a:endParaRPr>
          </a:p>
          <a:p>
            <a:pPr algn="ctr"/>
            <a:endParaRPr lang="en-GB" sz="2000" dirty="0" smtClean="0">
              <a:solidFill>
                <a:srgbClr val="7030A0"/>
              </a:solidFill>
              <a:latin typeface="XCCW Joined 4a" panose="03050602040000000000" pitchFamily="66" charset="0"/>
            </a:endParaRPr>
          </a:p>
          <a:p>
            <a:pPr marL="742950" indent="-742950" algn="ctr">
              <a:buFont typeface="+mj-lt"/>
              <a:buAutoNum type="arabicPeriod"/>
            </a:pPr>
            <a:r>
              <a:rPr lang="en-GB" sz="2400" dirty="0" smtClean="0">
                <a:solidFill>
                  <a:srgbClr val="7030A0"/>
                </a:solidFill>
                <a:latin typeface="XCCW Joined 4a" panose="03050602040000000000" pitchFamily="66" charset="0"/>
              </a:rPr>
              <a:t>Starter </a:t>
            </a:r>
          </a:p>
          <a:p>
            <a:pPr marL="742950" indent="-742950" algn="ctr">
              <a:buFont typeface="+mj-lt"/>
              <a:buAutoNum type="arabicPeriod"/>
            </a:pPr>
            <a:r>
              <a:rPr lang="en-GB" sz="2400" dirty="0" smtClean="0">
                <a:solidFill>
                  <a:srgbClr val="7030A0"/>
                </a:solidFill>
                <a:latin typeface="XCCW Joined 4a" panose="03050602040000000000" pitchFamily="66" charset="0"/>
              </a:rPr>
              <a:t>Main Activity</a:t>
            </a:r>
          </a:p>
          <a:p>
            <a:pPr marL="742950" indent="-742950" algn="ctr">
              <a:buFont typeface="+mj-lt"/>
              <a:buAutoNum type="arabicPeriod"/>
            </a:pPr>
            <a:endParaRPr lang="en-GB" sz="2400" dirty="0">
              <a:solidFill>
                <a:srgbClr val="7030A0"/>
              </a:solidFill>
              <a:latin typeface="XCCW Joined 4a" panose="03050602040000000000" pitchFamily="66" charset="0"/>
            </a:endParaRPr>
          </a:p>
          <a:p>
            <a:pPr marL="742950" indent="-742950" algn="ctr">
              <a:buFont typeface="+mj-lt"/>
              <a:buAutoNum type="arabicPeriod"/>
            </a:pPr>
            <a:endParaRPr lang="en-GB" sz="2400" dirty="0" smtClean="0">
              <a:solidFill>
                <a:srgbClr val="7030A0"/>
              </a:solidFill>
              <a:latin typeface="XCCW Joined 4a" panose="03050602040000000000" pitchFamily="66" charset="0"/>
            </a:endParaRPr>
          </a:p>
          <a:p>
            <a:pPr algn="ctr"/>
            <a:endParaRPr lang="en-GB" sz="2400" b="1" u="sng" dirty="0" smtClean="0">
              <a:solidFill>
                <a:srgbClr val="7030A0"/>
              </a:solidFill>
              <a:latin typeface="XCCW Joined 4a" panose="03050602040000000000" pitchFamily="66" charset="0"/>
            </a:endParaRPr>
          </a:p>
          <a:p>
            <a:pPr algn="ctr"/>
            <a:r>
              <a:rPr lang="en-GB" sz="2400" b="1" u="sng" dirty="0" smtClean="0">
                <a:solidFill>
                  <a:srgbClr val="7030A0"/>
                </a:solidFill>
                <a:latin typeface="XCCW Joined 4a" panose="03050602040000000000" pitchFamily="66" charset="0"/>
              </a:rPr>
              <a:t>If you want to Challenge yourself, </a:t>
            </a:r>
          </a:p>
          <a:p>
            <a:pPr algn="ctr"/>
            <a:r>
              <a:rPr lang="en-GB" sz="2400" dirty="0">
                <a:solidFill>
                  <a:srgbClr val="7030A0"/>
                </a:solidFill>
                <a:latin typeface="XCCW Joined 4a" panose="03050602040000000000" pitchFamily="66" charset="0"/>
              </a:rPr>
              <a:t>t</a:t>
            </a:r>
            <a:r>
              <a:rPr lang="en-GB" sz="2400" dirty="0" smtClean="0">
                <a:solidFill>
                  <a:srgbClr val="7030A0"/>
                </a:solidFill>
                <a:latin typeface="XCCW Joined 4a" panose="03050602040000000000" pitchFamily="66" charset="0"/>
              </a:rPr>
              <a:t>ry our</a:t>
            </a:r>
          </a:p>
          <a:p>
            <a:pPr algn="ctr"/>
            <a:endParaRPr lang="en-GB" sz="2400" dirty="0" smtClean="0">
              <a:solidFill>
                <a:srgbClr val="7030A0"/>
              </a:solidFill>
              <a:latin typeface="XCCW Joined 4a" panose="03050602040000000000" pitchFamily="66" charset="0"/>
            </a:endParaRPr>
          </a:p>
          <a:p>
            <a:pPr algn="ctr"/>
            <a:r>
              <a:rPr lang="en-GB" sz="2400" b="1" dirty="0" smtClean="0">
                <a:solidFill>
                  <a:srgbClr val="7030A0"/>
                </a:solidFill>
                <a:latin typeface="XCCW Joined 4a" panose="03050602040000000000" pitchFamily="66" charset="0"/>
              </a:rPr>
              <a:t>HOTs</a:t>
            </a:r>
          </a:p>
          <a:p>
            <a:pPr algn="ctr"/>
            <a:endParaRPr lang="en-GB" sz="2400" dirty="0">
              <a:solidFill>
                <a:srgbClr val="7030A0"/>
              </a:solidFill>
              <a:latin typeface="XCCW Joined 4a" panose="03050602040000000000" pitchFamily="66" charset="0"/>
            </a:endParaRPr>
          </a:p>
          <a:p>
            <a:pPr algn="ctr"/>
            <a:endParaRPr lang="en-GB" sz="2400" dirty="0" smtClean="0">
              <a:solidFill>
                <a:srgbClr val="7030A0"/>
              </a:solidFill>
              <a:latin typeface="XCCW Joined 4a" panose="03050602040000000000" pitchFamily="66" charset="0"/>
            </a:endParaRPr>
          </a:p>
          <a:p>
            <a:pPr marL="742950" indent="-742950" algn="ctr">
              <a:buFont typeface="+mj-lt"/>
              <a:buAutoNum type="arabicPeriod"/>
            </a:pPr>
            <a:endParaRPr lang="en-GB" sz="2400" dirty="0">
              <a:solidFill>
                <a:srgbClr val="7030A0"/>
              </a:solidFill>
              <a:latin typeface="XCCW Joined 4a" panose="03050602040000000000" pitchFamily="66" charset="0"/>
            </a:endParaRPr>
          </a:p>
          <a:p>
            <a:pPr marL="742950" indent="-742950" algn="ctr">
              <a:buFont typeface="+mj-lt"/>
              <a:buAutoNum type="arabicPeriod"/>
            </a:pPr>
            <a:endParaRPr lang="en-GB" sz="2400" dirty="0" smtClean="0">
              <a:solidFill>
                <a:srgbClr val="7030A0"/>
              </a:solidFill>
              <a:latin typeface="XCCW Joined 4a" panose="03050602040000000000" pitchFamily="66" charset="0"/>
            </a:endParaRPr>
          </a:p>
          <a:p>
            <a:pPr marL="742950" indent="-742950" algn="ctr">
              <a:buFont typeface="+mj-lt"/>
              <a:buAutoNum type="arabicPeriod"/>
            </a:pPr>
            <a:endParaRPr lang="en-GB" sz="2400" dirty="0">
              <a:solidFill>
                <a:srgbClr val="7030A0"/>
              </a:solidFill>
              <a:latin typeface="XCCW Joined 4a" panose="03050602040000000000" pitchFamily="66" charset="0"/>
            </a:endParaRPr>
          </a:p>
          <a:p>
            <a:pPr marL="742950" indent="-742950" algn="ctr">
              <a:buFont typeface="+mj-lt"/>
              <a:buAutoNum type="arabicPeriod"/>
            </a:pPr>
            <a:endParaRPr lang="en-GB" sz="2400" dirty="0">
              <a:solidFill>
                <a:srgbClr val="7030A0"/>
              </a:solidFill>
              <a:latin typeface="XCCW Joined 4a" panose="03050602040000000000" pitchFamily="66" charset="0"/>
            </a:endParaRPr>
          </a:p>
        </p:txBody>
      </p:sp>
      <p:pic>
        <p:nvPicPr>
          <p:cNvPr id="26" name="Picture 6" descr="Word Clipart Challeng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87718" y="5303561"/>
            <a:ext cx="1982810" cy="14047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8" descr="Challenge Clipart - Clip Art Librar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48813" y="4279657"/>
            <a:ext cx="1919076" cy="22197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stretch>
            <a:fillRect/>
          </a:stretch>
        </p:blipFill>
        <p:spPr>
          <a:xfrm>
            <a:off x="3487710" y="2759216"/>
            <a:ext cx="5182825" cy="943460"/>
          </a:xfrm>
          <a:prstGeom prst="rect">
            <a:avLst/>
          </a:prstGeom>
        </p:spPr>
      </p:pic>
    </p:spTree>
    <p:extLst>
      <p:ext uri="{BB962C8B-B14F-4D97-AF65-F5344CB8AC3E}">
        <p14:creationId xmlns:p14="http://schemas.microsoft.com/office/powerpoint/2010/main" val="3465974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2050" name="Picture 2" descr="Design Toscano Celtic Cross Warriors Shield Medieval Decor Wall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634" y="154849"/>
            <a:ext cx="3954833" cy="556858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ascinating Styled Fancy MDF Roman Shield by Benzara in 2020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9142" y="391884"/>
            <a:ext cx="4464305" cy="5975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437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11628" y="908946"/>
            <a:ext cx="2714898" cy="1015663"/>
          </a:xfrm>
          <a:prstGeom prst="rect">
            <a:avLst/>
          </a:prstGeom>
          <a:noFill/>
        </p:spPr>
        <p:txBody>
          <a:bodyPr wrap="square" rtlCol="0">
            <a:spAutoFit/>
          </a:bodyPr>
          <a:lstStyle/>
          <a:p>
            <a:r>
              <a:rPr lang="en-GB" sz="2400" dirty="0" smtClean="0">
                <a:latin typeface="XCCW Joined 4a" panose="03050602040000000000" pitchFamily="66" charset="0"/>
              </a:rPr>
              <a:t>Starter</a:t>
            </a:r>
            <a:r>
              <a:rPr lang="en-GB" dirty="0" smtClean="0"/>
              <a:t>:</a:t>
            </a:r>
          </a:p>
          <a:p>
            <a:endParaRPr lang="en-GB" dirty="0" smtClean="0"/>
          </a:p>
          <a:p>
            <a:endParaRPr lang="en-GB" dirty="0" smtClean="0"/>
          </a:p>
        </p:txBody>
      </p:sp>
      <p:sp>
        <p:nvSpPr>
          <p:cNvPr id="18" name="TextBox 17"/>
          <p:cNvSpPr txBox="1"/>
          <p:nvPr/>
        </p:nvSpPr>
        <p:spPr>
          <a:xfrm>
            <a:off x="511628" y="514175"/>
            <a:ext cx="5053485" cy="338554"/>
          </a:xfrm>
          <a:prstGeom prst="rect">
            <a:avLst/>
          </a:prstGeom>
          <a:noFill/>
        </p:spPr>
        <p:txBody>
          <a:bodyPr wrap="square" rtlCol="0">
            <a:spAutoFit/>
          </a:bodyPr>
          <a:lstStyle/>
          <a:p>
            <a:r>
              <a:rPr lang="en-GB" sz="1600" u="sng" dirty="0" smtClean="0">
                <a:solidFill>
                  <a:srgbClr val="7030A0"/>
                </a:solidFill>
                <a:latin typeface="XCCW Joined 4a" panose="03050602040000000000" pitchFamily="66" charset="0"/>
              </a:rPr>
              <a:t>To be completed by everyone</a:t>
            </a:r>
            <a:endParaRPr lang="en-GB" sz="1600" u="sng" dirty="0">
              <a:solidFill>
                <a:srgbClr val="7030A0"/>
              </a:solidFill>
              <a:latin typeface="XCCW Joined 4a" panose="03050602040000000000" pitchFamily="66" charset="0"/>
            </a:endParaRPr>
          </a:p>
        </p:txBody>
      </p:sp>
      <p:sp>
        <p:nvSpPr>
          <p:cNvPr id="20" name="TextBox 19"/>
          <p:cNvSpPr txBox="1"/>
          <p:nvPr/>
        </p:nvSpPr>
        <p:spPr>
          <a:xfrm>
            <a:off x="8101399" y="175621"/>
            <a:ext cx="3942556" cy="584775"/>
          </a:xfrm>
          <a:prstGeom prst="rect">
            <a:avLst/>
          </a:prstGeom>
          <a:noFill/>
        </p:spPr>
        <p:txBody>
          <a:bodyPr wrap="square" rtlCol="0">
            <a:spAutoFit/>
          </a:bodyPr>
          <a:lstStyle/>
          <a:p>
            <a:r>
              <a:rPr lang="en-GB" sz="1600" u="sng" dirty="0" smtClean="0">
                <a:solidFill>
                  <a:srgbClr val="7030A0"/>
                </a:solidFill>
                <a:latin typeface="XCCW Joined 4a" panose="03050602040000000000" pitchFamily="66" charset="0"/>
              </a:rPr>
              <a:t>Answers will be given on the answer sheet on Friday</a:t>
            </a:r>
            <a:endParaRPr lang="en-GB" sz="1600" u="sng" dirty="0">
              <a:solidFill>
                <a:srgbClr val="7030A0"/>
              </a:solidFill>
              <a:latin typeface="XCCW Joined 4a" panose="03050602040000000000" pitchFamily="66" charset="0"/>
            </a:endParaRPr>
          </a:p>
        </p:txBody>
      </p:sp>
      <p:pic>
        <p:nvPicPr>
          <p:cNvPr id="5" name="Picture 4"/>
          <p:cNvPicPr>
            <a:picLocks noChangeAspect="1"/>
          </p:cNvPicPr>
          <p:nvPr/>
        </p:nvPicPr>
        <p:blipFill>
          <a:blip r:embed="rId2"/>
          <a:stretch>
            <a:fillRect/>
          </a:stretch>
        </p:blipFill>
        <p:spPr>
          <a:xfrm>
            <a:off x="2131350" y="852729"/>
            <a:ext cx="6867525" cy="2714625"/>
          </a:xfrm>
          <a:prstGeom prst="rect">
            <a:avLst/>
          </a:prstGeom>
        </p:spPr>
      </p:pic>
      <p:pic>
        <p:nvPicPr>
          <p:cNvPr id="6" name="Picture 5"/>
          <p:cNvPicPr>
            <a:picLocks noChangeAspect="1"/>
          </p:cNvPicPr>
          <p:nvPr/>
        </p:nvPicPr>
        <p:blipFill>
          <a:blip r:embed="rId3"/>
          <a:stretch>
            <a:fillRect/>
          </a:stretch>
        </p:blipFill>
        <p:spPr>
          <a:xfrm>
            <a:off x="577959" y="3659687"/>
            <a:ext cx="9974307" cy="2597188"/>
          </a:xfrm>
          <a:prstGeom prst="rect">
            <a:avLst/>
          </a:prstGeom>
        </p:spPr>
      </p:pic>
    </p:spTree>
    <p:extLst>
      <p:ext uri="{BB962C8B-B14F-4D97-AF65-F5344CB8AC3E}">
        <p14:creationId xmlns:p14="http://schemas.microsoft.com/office/powerpoint/2010/main" val="362969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035" y="-209640"/>
            <a:ext cx="10515600" cy="1325563"/>
          </a:xfrm>
        </p:spPr>
        <p:txBody>
          <a:bodyPr/>
          <a:lstStyle/>
          <a:p>
            <a:r>
              <a:rPr lang="en-US" u="sng" dirty="0">
                <a:latin typeface="XCCW Joined 4a" panose="03050602040000000000" pitchFamily="66" charset="0"/>
              </a:rPr>
              <a:t>Maths – </a:t>
            </a:r>
            <a:r>
              <a:rPr lang="en-US" u="sng" dirty="0" smtClean="0">
                <a:latin typeface="XCCW Joined 4a" panose="03050602040000000000" pitchFamily="66" charset="0"/>
              </a:rPr>
              <a:t>Fractions</a:t>
            </a:r>
            <a:endParaRPr lang="en-US" u="sng" dirty="0">
              <a:latin typeface="XCCW Joined 4a" panose="03050602040000000000" pitchFamily="66" charset="0"/>
            </a:endParaRPr>
          </a:p>
        </p:txBody>
      </p:sp>
      <p:sp>
        <p:nvSpPr>
          <p:cNvPr id="18" name="Title 1">
            <a:extLst>
              <a:ext uri="{FF2B5EF4-FFF2-40B4-BE49-F238E27FC236}">
                <a16:creationId xmlns:a16="http://schemas.microsoft.com/office/drawing/2014/main" id="{33EF3A58-038C-44A5-B8D6-DA1DEB6A87BD}"/>
              </a:ext>
            </a:extLst>
          </p:cNvPr>
          <p:cNvSpPr txBox="1">
            <a:spLocks/>
          </p:cNvSpPr>
          <p:nvPr/>
        </p:nvSpPr>
        <p:spPr>
          <a:xfrm>
            <a:off x="1011549" y="1996643"/>
            <a:ext cx="320875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1800" u="sng" dirty="0">
              <a:latin typeface="XCCW Joined 4a" panose="03050602040000000000" pitchFamily="66" charset="0"/>
            </a:endParaRPr>
          </a:p>
        </p:txBody>
      </p:sp>
      <p:sp>
        <p:nvSpPr>
          <p:cNvPr id="19" name="TextBox 18"/>
          <p:cNvSpPr txBox="1"/>
          <p:nvPr/>
        </p:nvSpPr>
        <p:spPr>
          <a:xfrm>
            <a:off x="416350" y="1534978"/>
            <a:ext cx="5053485" cy="461665"/>
          </a:xfrm>
          <a:prstGeom prst="rect">
            <a:avLst/>
          </a:prstGeom>
          <a:noFill/>
        </p:spPr>
        <p:txBody>
          <a:bodyPr wrap="square" rtlCol="0">
            <a:spAutoFit/>
          </a:bodyPr>
          <a:lstStyle/>
          <a:p>
            <a:r>
              <a:rPr lang="en-GB" sz="2400" u="sng" dirty="0" smtClean="0">
                <a:latin typeface="XCCW Joined 4a" panose="03050602040000000000" pitchFamily="66" charset="0"/>
              </a:rPr>
              <a:t>Main Activity </a:t>
            </a:r>
            <a:endParaRPr lang="en-GB" sz="2400" u="sng" dirty="0">
              <a:latin typeface="XCCW Joined 4a" panose="03050602040000000000" pitchFamily="66" charset="0"/>
            </a:endParaRPr>
          </a:p>
        </p:txBody>
      </p:sp>
      <p:sp>
        <p:nvSpPr>
          <p:cNvPr id="21" name="TextBox 20"/>
          <p:cNvSpPr txBox="1"/>
          <p:nvPr/>
        </p:nvSpPr>
        <p:spPr>
          <a:xfrm>
            <a:off x="1011549" y="3556328"/>
            <a:ext cx="10319643" cy="1200329"/>
          </a:xfrm>
          <a:prstGeom prst="rect">
            <a:avLst/>
          </a:prstGeom>
          <a:noFill/>
        </p:spPr>
        <p:txBody>
          <a:bodyPr wrap="square" rtlCol="0">
            <a:spAutoFit/>
          </a:bodyPr>
          <a:lstStyle/>
          <a:p>
            <a:r>
              <a:rPr lang="en-GB" sz="2400" dirty="0">
                <a:latin typeface="XCCW Joined 4a" panose="03050602040000000000" pitchFamily="66" charset="0"/>
                <a:hlinkClick r:id="rId2"/>
              </a:rPr>
              <a:t>https://</a:t>
            </a:r>
            <a:r>
              <a:rPr lang="en-GB" sz="2400" dirty="0" smtClean="0">
                <a:latin typeface="XCCW Joined 4a" panose="03050602040000000000" pitchFamily="66" charset="0"/>
                <a:hlinkClick r:id="rId2"/>
              </a:rPr>
              <a:t>www.thenational.academy/year-3/maths/to-describe-unit-and-non-unit-fractions-year-3-wk1-5</a:t>
            </a:r>
            <a:endParaRPr lang="en-GB" sz="2400" dirty="0" smtClean="0">
              <a:latin typeface="XCCW Joined 4a" panose="03050602040000000000" pitchFamily="66" charset="0"/>
            </a:endParaRPr>
          </a:p>
          <a:p>
            <a:endParaRPr lang="en-GB" sz="2400" dirty="0">
              <a:latin typeface="XCCW Joined 4a" panose="03050602040000000000" pitchFamily="66" charset="0"/>
            </a:endParaRPr>
          </a:p>
        </p:txBody>
      </p:sp>
      <p:sp>
        <p:nvSpPr>
          <p:cNvPr id="22" name="TextBox 21"/>
          <p:cNvSpPr txBox="1"/>
          <p:nvPr/>
        </p:nvSpPr>
        <p:spPr>
          <a:xfrm>
            <a:off x="212035" y="796315"/>
            <a:ext cx="5053485" cy="338554"/>
          </a:xfrm>
          <a:prstGeom prst="rect">
            <a:avLst/>
          </a:prstGeom>
          <a:noFill/>
        </p:spPr>
        <p:txBody>
          <a:bodyPr wrap="square" rtlCol="0">
            <a:spAutoFit/>
          </a:bodyPr>
          <a:lstStyle/>
          <a:p>
            <a:r>
              <a:rPr lang="en-GB" sz="1600" u="sng" dirty="0" smtClean="0">
                <a:solidFill>
                  <a:srgbClr val="7030A0"/>
                </a:solidFill>
                <a:latin typeface="XCCW Joined 4a" panose="03050602040000000000" pitchFamily="66" charset="0"/>
              </a:rPr>
              <a:t>To be completed by everyone</a:t>
            </a:r>
            <a:endParaRPr lang="en-GB" sz="1600" u="sng" dirty="0">
              <a:solidFill>
                <a:srgbClr val="7030A0"/>
              </a:solidFill>
              <a:latin typeface="XCCW Joined 4a" panose="03050602040000000000" pitchFamily="66" charset="0"/>
            </a:endParaRPr>
          </a:p>
        </p:txBody>
      </p:sp>
      <p:sp>
        <p:nvSpPr>
          <p:cNvPr id="23" name="TextBox 22"/>
          <p:cNvSpPr txBox="1"/>
          <p:nvPr/>
        </p:nvSpPr>
        <p:spPr>
          <a:xfrm>
            <a:off x="-121832" y="2453320"/>
            <a:ext cx="11713609" cy="646331"/>
          </a:xfrm>
          <a:prstGeom prst="rect">
            <a:avLst/>
          </a:prstGeom>
          <a:noFill/>
        </p:spPr>
        <p:txBody>
          <a:bodyPr wrap="square" rtlCol="0">
            <a:spAutoFit/>
          </a:bodyPr>
          <a:lstStyle/>
          <a:p>
            <a:pPr algn="ctr"/>
            <a:r>
              <a:rPr lang="en-GB" dirty="0" smtClean="0">
                <a:solidFill>
                  <a:srgbClr val="7030A0"/>
                </a:solidFill>
                <a:latin typeface="XCCW Joined 4a" panose="03050602040000000000" pitchFamily="66" charset="0"/>
              </a:rPr>
              <a:t>Click on the link and begin your learning journey. </a:t>
            </a:r>
          </a:p>
          <a:p>
            <a:pPr algn="ctr"/>
            <a:r>
              <a:rPr lang="en-GB" dirty="0" smtClean="0">
                <a:solidFill>
                  <a:srgbClr val="7030A0"/>
                </a:solidFill>
                <a:latin typeface="XCCW Joined 4a" panose="03050602040000000000" pitchFamily="66" charset="0"/>
              </a:rPr>
              <a:t>Complete the pre-quiz, watch the video and complete the activities</a:t>
            </a:r>
            <a:endParaRPr lang="en-GB" dirty="0">
              <a:solidFill>
                <a:srgbClr val="7030A0"/>
              </a:solidFill>
              <a:latin typeface="XCCW Joined 4a" panose="03050602040000000000" pitchFamily="66" charset="0"/>
            </a:endParaRPr>
          </a:p>
        </p:txBody>
      </p:sp>
      <p:sp>
        <p:nvSpPr>
          <p:cNvPr id="24" name="TextBox 23"/>
          <p:cNvSpPr txBox="1"/>
          <p:nvPr/>
        </p:nvSpPr>
        <p:spPr>
          <a:xfrm>
            <a:off x="384120" y="5038965"/>
            <a:ext cx="11713609" cy="646331"/>
          </a:xfrm>
          <a:prstGeom prst="rect">
            <a:avLst/>
          </a:prstGeom>
          <a:noFill/>
        </p:spPr>
        <p:txBody>
          <a:bodyPr wrap="square" rtlCol="0">
            <a:spAutoFit/>
          </a:bodyPr>
          <a:lstStyle/>
          <a:p>
            <a:pPr algn="ctr"/>
            <a:r>
              <a:rPr lang="en-GB" b="1" dirty="0" smtClean="0">
                <a:solidFill>
                  <a:srgbClr val="7030A0"/>
                </a:solidFill>
                <a:latin typeface="XCCW Joined 4a" panose="03050602040000000000" pitchFamily="66" charset="0"/>
              </a:rPr>
              <a:t>The answers will be given at the end of the video. </a:t>
            </a:r>
          </a:p>
          <a:p>
            <a:pPr algn="ctr"/>
            <a:r>
              <a:rPr lang="en-GB" b="1" dirty="0" smtClean="0">
                <a:solidFill>
                  <a:srgbClr val="7030A0"/>
                </a:solidFill>
                <a:latin typeface="XCCW Joined 4a" panose="03050602040000000000" pitchFamily="66" charset="0"/>
              </a:rPr>
              <a:t>Please stop the video and complete the activity before listening to the answers.</a:t>
            </a:r>
            <a:endParaRPr lang="en-GB" b="1" dirty="0">
              <a:solidFill>
                <a:srgbClr val="7030A0"/>
              </a:solidFill>
              <a:latin typeface="XCCW Joined 4a" panose="03050602040000000000" pitchFamily="66" charset="0"/>
            </a:endParaRPr>
          </a:p>
        </p:txBody>
      </p:sp>
      <p:pic>
        <p:nvPicPr>
          <p:cNvPr id="4" name="Picture 3"/>
          <p:cNvPicPr>
            <a:picLocks noChangeAspect="1"/>
          </p:cNvPicPr>
          <p:nvPr/>
        </p:nvPicPr>
        <p:blipFill>
          <a:blip r:embed="rId3"/>
          <a:stretch>
            <a:fillRect/>
          </a:stretch>
        </p:blipFill>
        <p:spPr>
          <a:xfrm>
            <a:off x="4562068" y="967437"/>
            <a:ext cx="5013008" cy="912548"/>
          </a:xfrm>
          <a:prstGeom prst="rect">
            <a:avLst/>
          </a:prstGeom>
        </p:spPr>
      </p:pic>
    </p:spTree>
    <p:extLst>
      <p:ext uri="{BB962C8B-B14F-4D97-AF65-F5344CB8AC3E}">
        <p14:creationId xmlns:p14="http://schemas.microsoft.com/office/powerpoint/2010/main" val="2675603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65" y="-405677"/>
            <a:ext cx="10515600" cy="1325563"/>
          </a:xfrm>
        </p:spPr>
        <p:txBody>
          <a:bodyPr>
            <a:normAutofit/>
          </a:bodyPr>
          <a:lstStyle/>
          <a:p>
            <a:r>
              <a:rPr lang="en-US" sz="1800" u="sng" dirty="0">
                <a:latin typeface="XCCW Joined 4a" panose="03050602040000000000" pitchFamily="66" charset="0"/>
              </a:rPr>
              <a:t>Maths – </a:t>
            </a:r>
            <a:r>
              <a:rPr lang="en-US" sz="1800" u="sng" dirty="0" smtClean="0">
                <a:latin typeface="XCCW Joined 4a" panose="03050602040000000000" pitchFamily="66" charset="0"/>
              </a:rPr>
              <a:t>Fractions</a:t>
            </a:r>
            <a:endParaRPr lang="en-US" sz="1800" u="sng" dirty="0">
              <a:latin typeface="XCCW Joined 4a" panose="03050602040000000000" pitchFamily="66" charset="0"/>
            </a:endParaRPr>
          </a:p>
        </p:txBody>
      </p:sp>
      <p:sp>
        <p:nvSpPr>
          <p:cNvPr id="18" name="Title 1">
            <a:extLst>
              <a:ext uri="{FF2B5EF4-FFF2-40B4-BE49-F238E27FC236}">
                <a16:creationId xmlns:a16="http://schemas.microsoft.com/office/drawing/2014/main" id="{33EF3A58-038C-44A5-B8D6-DA1DEB6A87BD}"/>
              </a:ext>
            </a:extLst>
          </p:cNvPr>
          <p:cNvSpPr txBox="1">
            <a:spLocks/>
          </p:cNvSpPr>
          <p:nvPr/>
        </p:nvSpPr>
        <p:spPr>
          <a:xfrm>
            <a:off x="1011549" y="1996643"/>
            <a:ext cx="320875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1800" u="sng" dirty="0">
              <a:latin typeface="XCCW Joined 4a" panose="03050602040000000000" pitchFamily="66" charset="0"/>
            </a:endParaRPr>
          </a:p>
        </p:txBody>
      </p:sp>
      <p:pic>
        <p:nvPicPr>
          <p:cNvPr id="8" name="Picture 6" descr="Word Clipart Challen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550" y="1368169"/>
            <a:ext cx="2680591" cy="189909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92765" y="6222904"/>
            <a:ext cx="3942556" cy="584775"/>
          </a:xfrm>
          <a:prstGeom prst="rect">
            <a:avLst/>
          </a:prstGeom>
          <a:noFill/>
        </p:spPr>
        <p:txBody>
          <a:bodyPr wrap="square" rtlCol="0">
            <a:spAutoFit/>
          </a:bodyPr>
          <a:lstStyle/>
          <a:p>
            <a:r>
              <a:rPr lang="en-GB" sz="1600" u="sng" dirty="0" smtClean="0">
                <a:solidFill>
                  <a:srgbClr val="7030A0"/>
                </a:solidFill>
                <a:latin typeface="XCCW Joined 4a" panose="03050602040000000000" pitchFamily="66" charset="0"/>
              </a:rPr>
              <a:t>Answers will be given on the answer sheet on Friday</a:t>
            </a:r>
            <a:endParaRPr lang="en-GB" sz="1600" u="sng" dirty="0">
              <a:solidFill>
                <a:srgbClr val="7030A0"/>
              </a:solidFill>
              <a:latin typeface="XCCW Joined 4a" panose="03050602040000000000" pitchFamily="66" charset="0"/>
            </a:endParaRPr>
          </a:p>
        </p:txBody>
      </p:sp>
      <p:sp>
        <p:nvSpPr>
          <p:cNvPr id="4" name="Rectangle 3"/>
          <p:cNvSpPr/>
          <p:nvPr/>
        </p:nvSpPr>
        <p:spPr>
          <a:xfrm>
            <a:off x="1007112" y="783394"/>
            <a:ext cx="1465466" cy="584775"/>
          </a:xfrm>
          <a:prstGeom prst="rect">
            <a:avLst/>
          </a:prstGeom>
        </p:spPr>
        <p:txBody>
          <a:bodyPr wrap="none">
            <a:spAutoFit/>
          </a:bodyPr>
          <a:lstStyle/>
          <a:p>
            <a:pPr algn="ctr"/>
            <a:r>
              <a:rPr lang="en-GB" sz="3200" b="1" dirty="0">
                <a:solidFill>
                  <a:srgbClr val="7030A0"/>
                </a:solidFill>
                <a:latin typeface="XCCW Joined 4a" panose="03050602040000000000" pitchFamily="66" charset="0"/>
              </a:rPr>
              <a:t>HOTs</a:t>
            </a:r>
            <a:endParaRPr lang="en-GB" b="1" dirty="0">
              <a:solidFill>
                <a:srgbClr val="7030A0"/>
              </a:solidFill>
              <a:latin typeface="XCCW Joined 4a" panose="03050602040000000000" pitchFamily="66" charset="0"/>
            </a:endParaRPr>
          </a:p>
        </p:txBody>
      </p:sp>
      <p:pic>
        <p:nvPicPr>
          <p:cNvPr id="24" name="Picture 23"/>
          <p:cNvPicPr>
            <a:picLocks noChangeAspect="1"/>
          </p:cNvPicPr>
          <p:nvPr/>
        </p:nvPicPr>
        <p:blipFill>
          <a:blip r:embed="rId3"/>
          <a:stretch>
            <a:fillRect/>
          </a:stretch>
        </p:blipFill>
        <p:spPr>
          <a:xfrm>
            <a:off x="8582797" y="1676071"/>
            <a:ext cx="3091336" cy="4027513"/>
          </a:xfrm>
          <a:prstGeom prst="rect">
            <a:avLst/>
          </a:prstGeom>
        </p:spPr>
      </p:pic>
      <p:pic>
        <p:nvPicPr>
          <p:cNvPr id="25" name="Picture 24"/>
          <p:cNvPicPr>
            <a:picLocks noChangeAspect="1"/>
          </p:cNvPicPr>
          <p:nvPr/>
        </p:nvPicPr>
        <p:blipFill>
          <a:blip r:embed="rId4"/>
          <a:stretch>
            <a:fillRect/>
          </a:stretch>
        </p:blipFill>
        <p:spPr>
          <a:xfrm>
            <a:off x="210331" y="3715548"/>
            <a:ext cx="4324549" cy="1950822"/>
          </a:xfrm>
          <a:prstGeom prst="rect">
            <a:avLst/>
          </a:prstGeom>
        </p:spPr>
      </p:pic>
      <p:pic>
        <p:nvPicPr>
          <p:cNvPr id="26" name="Picture 25"/>
          <p:cNvPicPr>
            <a:picLocks noChangeAspect="1"/>
          </p:cNvPicPr>
          <p:nvPr/>
        </p:nvPicPr>
        <p:blipFill>
          <a:blip r:embed="rId5"/>
          <a:stretch>
            <a:fillRect/>
          </a:stretch>
        </p:blipFill>
        <p:spPr>
          <a:xfrm>
            <a:off x="4534880" y="1454489"/>
            <a:ext cx="3733345" cy="4128777"/>
          </a:xfrm>
          <a:prstGeom prst="rect">
            <a:avLst/>
          </a:prstGeom>
        </p:spPr>
      </p:pic>
    </p:spTree>
    <p:extLst>
      <p:ext uri="{BB962C8B-B14F-4D97-AF65-F5344CB8AC3E}">
        <p14:creationId xmlns:p14="http://schemas.microsoft.com/office/powerpoint/2010/main" val="1106275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TextBox 2"/>
          <p:cNvSpPr txBox="1"/>
          <p:nvPr/>
        </p:nvSpPr>
        <p:spPr>
          <a:xfrm>
            <a:off x="428625" y="285750"/>
            <a:ext cx="11200584" cy="2369880"/>
          </a:xfrm>
          <a:prstGeom prst="rect">
            <a:avLst/>
          </a:prstGeom>
          <a:noFill/>
        </p:spPr>
        <p:txBody>
          <a:bodyPr wrap="square" rtlCol="0">
            <a:spAutoFit/>
          </a:bodyPr>
          <a:lstStyle/>
          <a:p>
            <a:r>
              <a:rPr lang="en-GB" sz="3200" dirty="0" smtClean="0">
                <a:latin typeface="XCCW Joined 4a" panose="03050602040000000000" pitchFamily="66" charset="0"/>
              </a:rPr>
              <a:t>Spellings</a:t>
            </a:r>
            <a:endParaRPr lang="en-GB" sz="3200" dirty="0">
              <a:latin typeface="XCCW Joined 4a" panose="03050602040000000000" pitchFamily="66" charset="0"/>
            </a:endParaRPr>
          </a:p>
          <a:p>
            <a:endParaRPr lang="en-GB" sz="3200" dirty="0">
              <a:latin typeface="XCCW Joined 4a" panose="03050602040000000000" pitchFamily="66" charset="0"/>
            </a:endParaRPr>
          </a:p>
          <a:p>
            <a:r>
              <a:rPr lang="en-GB" sz="2800" dirty="0" smtClean="0">
                <a:solidFill>
                  <a:srgbClr val="FF0000"/>
                </a:solidFill>
                <a:latin typeface="XCCW Joined 4a" panose="03050602040000000000" pitchFamily="66" charset="0"/>
              </a:rPr>
              <a:t>Mini Spelling Test – ask your adult/sibling to test you on this weeks spellings! How many did you get correct?</a:t>
            </a:r>
          </a:p>
        </p:txBody>
      </p:sp>
      <p:sp>
        <p:nvSpPr>
          <p:cNvPr id="5" name="TextBox 4"/>
          <p:cNvSpPr txBox="1"/>
          <p:nvPr/>
        </p:nvSpPr>
        <p:spPr>
          <a:xfrm>
            <a:off x="168048" y="2772225"/>
            <a:ext cx="11461161" cy="1569660"/>
          </a:xfrm>
          <a:prstGeom prst="rect">
            <a:avLst/>
          </a:prstGeom>
          <a:noFill/>
        </p:spPr>
        <p:txBody>
          <a:bodyPr wrap="square" rtlCol="0">
            <a:spAutoFit/>
          </a:bodyPr>
          <a:lstStyle/>
          <a:p>
            <a:pPr marL="742950" indent="-742950" algn="ctr">
              <a:buFont typeface="+mj-lt"/>
              <a:buAutoNum type="arabicPeriod"/>
            </a:pPr>
            <a:r>
              <a:rPr lang="en-GB" sz="3200" dirty="0" smtClean="0">
                <a:latin typeface="XCCW Joined 4a" panose="03050602040000000000" pitchFamily="66" charset="0"/>
              </a:rPr>
              <a:t>eighth     2. busy   3. knowledge  </a:t>
            </a:r>
          </a:p>
          <a:p>
            <a:pPr algn="ctr"/>
            <a:r>
              <a:rPr lang="en-GB" sz="3200" dirty="0" smtClean="0">
                <a:latin typeface="XCCW Joined 4a" panose="03050602040000000000" pitchFamily="66" charset="0"/>
              </a:rPr>
              <a:t> 4. library 5. medicine    6. certain     </a:t>
            </a:r>
          </a:p>
          <a:p>
            <a:pPr algn="ctr"/>
            <a:r>
              <a:rPr lang="en-GB" sz="3200" dirty="0" smtClean="0">
                <a:latin typeface="XCCW Joined 4a" panose="03050602040000000000" pitchFamily="66" charset="0"/>
              </a:rPr>
              <a:t>7. naughty    8. strength</a:t>
            </a:r>
            <a:endParaRPr lang="en-GB" sz="3200" dirty="0">
              <a:latin typeface="XCCW Joined 4a" panose="03050602040000000000" pitchFamily="66" charset="0"/>
            </a:endParaRPr>
          </a:p>
        </p:txBody>
      </p:sp>
    </p:spTree>
    <p:extLst>
      <p:ext uri="{BB962C8B-B14F-4D97-AF65-F5344CB8AC3E}">
        <p14:creationId xmlns:p14="http://schemas.microsoft.com/office/powerpoint/2010/main" val="1416434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627797" y="106770"/>
            <a:ext cx="11189956" cy="6654913"/>
          </a:xfrm>
          <a:prstGeom prst="rect">
            <a:avLst/>
          </a:prstGeom>
        </p:spPr>
      </p:pic>
    </p:spTree>
    <p:extLst>
      <p:ext uri="{BB962C8B-B14F-4D97-AF65-F5344CB8AC3E}">
        <p14:creationId xmlns:p14="http://schemas.microsoft.com/office/powerpoint/2010/main" val="659203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latin typeface="XCCW Joined 4a" panose="03050602040000000000" pitchFamily="66" charset="0"/>
              </a:rPr>
              <a:t>English – Poetry Lesson 5 </a:t>
            </a:r>
            <a:endParaRPr lang="en-US" sz="3600" u="sng" dirty="0">
              <a:latin typeface="XCCW Joined 4a" panose="03050602040000000000" pitchFamily="66" charset="0"/>
            </a:endParaRPr>
          </a:p>
        </p:txBody>
      </p:sp>
      <p:sp>
        <p:nvSpPr>
          <p:cNvPr id="3" name="Content Placeholder 2"/>
          <p:cNvSpPr>
            <a:spLocks noGrp="1"/>
          </p:cNvSpPr>
          <p:nvPr>
            <p:ph idx="1"/>
          </p:nvPr>
        </p:nvSpPr>
        <p:spPr>
          <a:xfrm>
            <a:off x="444137" y="1825625"/>
            <a:ext cx="10909663" cy="4351338"/>
          </a:xfrm>
        </p:spPr>
        <p:txBody>
          <a:bodyPr>
            <a:normAutofit fontScale="92500"/>
          </a:bodyPr>
          <a:lstStyle/>
          <a:p>
            <a:pPr marL="457200" lvl="1" indent="0">
              <a:buNone/>
            </a:pPr>
            <a:r>
              <a:rPr lang="en-US" sz="2800" dirty="0" smtClean="0">
                <a:latin typeface="XCCW Joined 4a" panose="03050602040000000000" pitchFamily="66" charset="0"/>
              </a:rPr>
              <a:t>This </a:t>
            </a:r>
            <a:r>
              <a:rPr lang="en-US" sz="2800" dirty="0">
                <a:latin typeface="XCCW Joined 4a" panose="03050602040000000000" pitchFamily="66" charset="0"/>
              </a:rPr>
              <a:t>is where your poem is going to come together! Remember to watch the lesson very carefully</a:t>
            </a:r>
            <a:r>
              <a:rPr lang="en-US" sz="2800" dirty="0" smtClean="0">
                <a:latin typeface="XCCW Joined 4a" panose="03050602040000000000" pitchFamily="66" charset="0"/>
              </a:rPr>
              <a:t>!</a:t>
            </a:r>
            <a:endParaRPr lang="en-US" sz="2800" dirty="0" smtClean="0">
              <a:latin typeface="XCCW Joined 4a" panose="03050602040000000000" pitchFamily="66" charset="0"/>
              <a:hlinkClick r:id="rId2"/>
            </a:endParaRPr>
          </a:p>
          <a:p>
            <a:pPr marL="457200" lvl="1" indent="0">
              <a:buNone/>
            </a:pPr>
            <a:endParaRPr lang="en-US" sz="2800" dirty="0" smtClean="0">
              <a:latin typeface="XCCW Joined 4a" panose="03050602040000000000" pitchFamily="66" charset="0"/>
              <a:hlinkClick r:id="rId2"/>
            </a:endParaRPr>
          </a:p>
          <a:p>
            <a:pPr marL="457200" lvl="1" indent="0">
              <a:buNone/>
            </a:pPr>
            <a:r>
              <a:rPr lang="en-US" sz="2800" dirty="0" smtClean="0">
                <a:latin typeface="XCCW Joined 4a" panose="03050602040000000000" pitchFamily="66" charset="0"/>
                <a:hlinkClick r:id="rId2"/>
              </a:rPr>
              <a:t>https</a:t>
            </a:r>
            <a:r>
              <a:rPr lang="en-US" sz="2800" dirty="0">
                <a:latin typeface="XCCW Joined 4a" panose="03050602040000000000" pitchFamily="66" charset="0"/>
                <a:hlinkClick r:id="rId2"/>
              </a:rPr>
              <a:t>://</a:t>
            </a:r>
            <a:r>
              <a:rPr lang="en-US" sz="2800" dirty="0" smtClean="0">
                <a:latin typeface="XCCW Joined 4a" panose="03050602040000000000" pitchFamily="66" charset="0"/>
                <a:hlinkClick r:id="rId2"/>
              </a:rPr>
              <a:t>www.thenational.academy/year-3/english/poetry-write-a-sound-poem-year-3-wk3-5</a:t>
            </a:r>
            <a:endParaRPr lang="en-US" sz="2800" dirty="0" smtClean="0">
              <a:latin typeface="XCCW Joined 4a" panose="03050602040000000000" pitchFamily="66" charset="0"/>
            </a:endParaRPr>
          </a:p>
          <a:p>
            <a:pPr marL="457200" lvl="1" indent="0">
              <a:buNone/>
            </a:pPr>
            <a:endParaRPr lang="en-US" sz="2800" dirty="0">
              <a:latin typeface="XCCW Joined 4a" panose="03050602040000000000" pitchFamily="66" charset="0"/>
            </a:endParaRPr>
          </a:p>
          <a:p>
            <a:pPr marL="457200" lvl="1" indent="0">
              <a:buNone/>
            </a:pPr>
            <a:r>
              <a:rPr lang="en-US" sz="2800" dirty="0" smtClean="0">
                <a:latin typeface="XCCW Joined 4a" panose="03050602040000000000" pitchFamily="66" charset="0"/>
              </a:rPr>
              <a:t>Complete </a:t>
            </a:r>
            <a:r>
              <a:rPr lang="en-US" sz="2800" dirty="0">
                <a:latin typeface="XCCW Joined 4a" panose="03050602040000000000" pitchFamily="66" charset="0"/>
              </a:rPr>
              <a:t>the quiz before starting the lesson so you can see the pre-learning (if you listened super carefully to yesterday’s lesson this may help you with the quiz</a:t>
            </a:r>
            <a:r>
              <a:rPr lang="en-US" sz="2800" dirty="0" smtClean="0">
                <a:latin typeface="XCCW Joined 4a" panose="03050602040000000000" pitchFamily="66" charset="0"/>
              </a:rPr>
              <a:t>!)</a:t>
            </a:r>
            <a:endParaRPr lang="en-US" sz="2800" dirty="0">
              <a:latin typeface="XCCW Joined 4a" panose="03050602040000000000" pitchFamily="66" charset="0"/>
            </a:endParaRPr>
          </a:p>
        </p:txBody>
      </p:sp>
    </p:spTree>
    <p:extLst>
      <p:ext uri="{BB962C8B-B14F-4D97-AF65-F5344CB8AC3E}">
        <p14:creationId xmlns:p14="http://schemas.microsoft.com/office/powerpoint/2010/main" val="2810935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u="sng" dirty="0" smtClean="0">
                <a:latin typeface="XCCW Joined 4a" panose="03050602040000000000" pitchFamily="66" charset="0"/>
              </a:rPr>
              <a:t>English – Poetry Lesson 5 </a:t>
            </a:r>
            <a:endParaRPr lang="en-US" sz="3600" u="sng" dirty="0">
              <a:latin typeface="XCCW Joined 4a" panose="03050602040000000000" pitchFamily="66" charset="0"/>
            </a:endParaRPr>
          </a:p>
        </p:txBody>
      </p:sp>
      <p:sp>
        <p:nvSpPr>
          <p:cNvPr id="3" name="Content Placeholder 2"/>
          <p:cNvSpPr>
            <a:spLocks noGrp="1"/>
          </p:cNvSpPr>
          <p:nvPr>
            <p:ph idx="1"/>
          </p:nvPr>
        </p:nvSpPr>
        <p:spPr/>
        <p:txBody>
          <a:bodyPr>
            <a:normAutofit/>
          </a:bodyPr>
          <a:lstStyle/>
          <a:p>
            <a:pPr marL="0" indent="0">
              <a:buNone/>
            </a:pPr>
            <a:r>
              <a:rPr lang="en-US" sz="2400" dirty="0">
                <a:latin typeface="XCCW Joined 4a" panose="03050602040000000000" pitchFamily="66" charset="0"/>
              </a:rPr>
              <a:t>Once you have watched the video there is an activity to complete, </a:t>
            </a:r>
            <a:r>
              <a:rPr lang="en-US" sz="2400" dirty="0" smtClean="0">
                <a:latin typeface="XCCW Joined 4a" panose="03050602040000000000" pitchFamily="66" charset="0"/>
              </a:rPr>
              <a:t>this is your independent activity and this is where you are going to write your sound poem! Be as creative as you can and use the information on the lesson to help you!</a:t>
            </a:r>
            <a:endParaRPr lang="en-US" dirty="0">
              <a:latin typeface="XCCW Joined 4a" panose="03050602040000000000" pitchFamily="66" charset="0"/>
            </a:endParaRPr>
          </a:p>
          <a:p>
            <a:pPr marL="0" indent="0">
              <a:buNone/>
            </a:pPr>
            <a:endParaRPr lang="en-US" dirty="0">
              <a:latin typeface="XCCW Joined 4a" panose="03050602040000000000" pitchFamily="66" charset="0"/>
            </a:endParaRPr>
          </a:p>
          <a:p>
            <a:pPr marL="0" indent="0">
              <a:buNone/>
            </a:pPr>
            <a:r>
              <a:rPr lang="en-US" dirty="0" smtClean="0">
                <a:solidFill>
                  <a:srgbClr val="FF0000"/>
                </a:solidFill>
                <a:latin typeface="XCCW Joined 4a" panose="03050602040000000000" pitchFamily="66" charset="0"/>
              </a:rPr>
              <a:t>Don’t forget if there is anything you are stuck on from this week so far you can go back and re-cap at any point! – You can re-watch the lessons and re-take the quizzes if you would like to also!</a:t>
            </a:r>
          </a:p>
          <a:p>
            <a:pPr marL="0" indent="0">
              <a:buNone/>
            </a:pPr>
            <a:endParaRPr lang="en-US" dirty="0"/>
          </a:p>
        </p:txBody>
      </p:sp>
    </p:spTree>
    <p:extLst>
      <p:ext uri="{BB962C8B-B14F-4D97-AF65-F5344CB8AC3E}">
        <p14:creationId xmlns:p14="http://schemas.microsoft.com/office/powerpoint/2010/main" val="4130744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222" name="Content Placeholder 15"/>
          <p:cNvSpPr>
            <a:spLocks noGrp="1"/>
          </p:cNvSpPr>
          <p:nvPr>
            <p:ph idx="1"/>
          </p:nvPr>
        </p:nvSpPr>
        <p:spPr>
          <a:xfrm>
            <a:off x="310787" y="1115866"/>
            <a:ext cx="7886700" cy="492669"/>
          </a:xfrm>
        </p:spPr>
        <p:txBody>
          <a:bodyPr>
            <a:noAutofit/>
          </a:bodyPr>
          <a:lstStyle/>
          <a:p>
            <a:pPr eaLnBrk="1" hangingPunct="1"/>
            <a:r>
              <a:rPr lang="en-GB" altLang="en-US" sz="2400" dirty="0" smtClean="0">
                <a:latin typeface="XCCW Joined 4a" panose="03050602040000000000" pitchFamily="66" charset="0"/>
              </a:rPr>
              <a:t>We want you to design a Celtic Warrior or a Roman Soldier shield.</a:t>
            </a:r>
          </a:p>
          <a:p>
            <a:pPr eaLnBrk="1" hangingPunct="1"/>
            <a:endParaRPr lang="en-GB" altLang="en-US" sz="2400" dirty="0">
              <a:latin typeface="XCCW Joined 4a" panose="03050602040000000000" pitchFamily="66" charset="0"/>
            </a:endParaRPr>
          </a:p>
          <a:p>
            <a:pPr eaLnBrk="1" hangingPunct="1"/>
            <a:r>
              <a:rPr lang="en-GB" altLang="en-US" sz="2400" dirty="0" smtClean="0">
                <a:latin typeface="XCCW Joined 4a" panose="03050602040000000000" pitchFamily="66" charset="0"/>
              </a:rPr>
              <a:t>Collect as many different materials as you can – from your garden, from your kitchen, when out on a walk and use these materials to create your warrior or shield! </a:t>
            </a:r>
          </a:p>
          <a:p>
            <a:pPr eaLnBrk="1" hangingPunct="1"/>
            <a:endParaRPr lang="en-GB" altLang="en-US" sz="2400" dirty="0">
              <a:latin typeface="XCCW Joined 4a" panose="03050602040000000000" pitchFamily="66" charset="0"/>
            </a:endParaRPr>
          </a:p>
          <a:p>
            <a:pPr eaLnBrk="1" hangingPunct="1"/>
            <a:r>
              <a:rPr lang="en-GB" altLang="en-US" sz="2400" dirty="0" smtClean="0">
                <a:latin typeface="XCCW Joined 4a" panose="03050602040000000000" pitchFamily="66" charset="0"/>
              </a:rPr>
              <a:t>You could even draw, design and label your shield, be as creative as you can!</a:t>
            </a:r>
          </a:p>
        </p:txBody>
      </p:sp>
      <p:sp>
        <p:nvSpPr>
          <p:cNvPr id="8" name="TextBox 7">
            <a:extLst>
              <a:ext uri="{FF2B5EF4-FFF2-40B4-BE49-F238E27FC236}">
                <a16:creationId xmlns:a16="http://schemas.microsoft.com/office/drawing/2014/main" id="{074DEA6D-5D9F-4A11-9FD0-CAFEA881F669}"/>
              </a:ext>
            </a:extLst>
          </p:cNvPr>
          <p:cNvSpPr txBox="1"/>
          <p:nvPr/>
        </p:nvSpPr>
        <p:spPr>
          <a:xfrm>
            <a:off x="193676" y="135803"/>
            <a:ext cx="5686425" cy="584775"/>
          </a:xfrm>
          <a:prstGeom prst="rect">
            <a:avLst/>
          </a:prstGeom>
          <a:noFill/>
        </p:spPr>
        <p:txBody>
          <a:bodyPr wrap="square" rtlCol="0">
            <a:spAutoFit/>
          </a:bodyPr>
          <a:lstStyle/>
          <a:p>
            <a:r>
              <a:rPr lang="en-GB" sz="3200" u="sng" dirty="0">
                <a:latin typeface="XCCW Joined 4a" panose="03050602040000000000" pitchFamily="66" charset="0"/>
              </a:rPr>
              <a:t>Art</a:t>
            </a:r>
          </a:p>
        </p:txBody>
      </p:sp>
    </p:spTree>
    <p:extLst>
      <p:ext uri="{BB962C8B-B14F-4D97-AF65-F5344CB8AC3E}">
        <p14:creationId xmlns:p14="http://schemas.microsoft.com/office/powerpoint/2010/main" val="403203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8106</TotalTime>
  <Words>378</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Sassoon Infant Md</vt:lpstr>
      <vt:lpstr>Sassoon Infant Rg</vt:lpstr>
      <vt:lpstr>XCCW Joined 4a</vt:lpstr>
      <vt:lpstr>Office Theme</vt:lpstr>
      <vt:lpstr>PowerPoint Presentation</vt:lpstr>
      <vt:lpstr>PowerPoint Presentation</vt:lpstr>
      <vt:lpstr>Maths – Fractions</vt:lpstr>
      <vt:lpstr>Maths – Fractions</vt:lpstr>
      <vt:lpstr>PowerPoint Presentation</vt:lpstr>
      <vt:lpstr>PowerPoint Presentation</vt:lpstr>
      <vt:lpstr>English – Poetry Lesson 5 </vt:lpstr>
      <vt:lpstr>English – Poetry Lesson 5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1</dc:title>
  <dc:creator>Sarah Patterson</dc:creator>
  <cp:lastModifiedBy>Michael Dunderdale</cp:lastModifiedBy>
  <cp:revision>70</cp:revision>
  <dcterms:created xsi:type="dcterms:W3CDTF">2020-03-17T10:17:08Z</dcterms:created>
  <dcterms:modified xsi:type="dcterms:W3CDTF">2020-05-06T10:29:31Z</dcterms:modified>
</cp:coreProperties>
</file>