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6"/>
  </p:handoutMasterIdLst>
  <p:sldIdLst>
    <p:sldId id="261" r:id="rId2"/>
    <p:sldId id="258" r:id="rId3"/>
    <p:sldId id="263" r:id="rId4"/>
    <p:sldId id="264" r:id="rId5"/>
    <p:sldId id="267" r:id="rId6"/>
    <p:sldId id="268" r:id="rId7"/>
    <p:sldId id="269" r:id="rId8"/>
    <p:sldId id="270" r:id="rId9"/>
    <p:sldId id="271" r:id="rId10"/>
    <p:sldId id="272" r:id="rId11"/>
    <p:sldId id="278" r:id="rId12"/>
    <p:sldId id="279" r:id="rId13"/>
    <p:sldId id="280" r:id="rId14"/>
    <p:sldId id="281" r:id="rId15"/>
  </p:sldIdLst>
  <p:sldSz cx="9144000" cy="6858000" type="screen4x3"/>
  <p:notesSz cx="6858000" cy="9144000"/>
  <p:embeddedFontLst>
    <p:embeddedFont>
      <p:font typeface="BPreplay" panose="02000503000000020004" pitchFamily="50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VD Bodedo" panose="020B0604020202020204" pitchFamily="2" charset="0"/>
      <p:regular r:id="rId25"/>
    </p:embeddedFont>
    <p:embeddedFont>
      <p:font typeface="Sassoon Infant Md" panose="02000603050000020003" pitchFamily="50" charset="0"/>
      <p:regular r:id="rId26"/>
    </p:embeddedFont>
    <p:embeddedFont>
      <p:font typeface="Sassoon Infant Rg" panose="02000503030000020003" pitchFamily="50" charset="0"/>
      <p:regular r:id="rId27"/>
      <p:bold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A6F9"/>
    <a:srgbClr val="82DC55"/>
    <a:srgbClr val="FFFFFF"/>
    <a:srgbClr val="6C388B"/>
    <a:srgbClr val="FEFBDA"/>
    <a:srgbClr val="FFFFE1"/>
    <a:srgbClr val="FDFDFD"/>
    <a:srgbClr val="AD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24" y="48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CB2FD9-E2AA-4A5D-95F1-BBCDD9678B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963748-3FE5-4AC0-A88E-D8903362A2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1C780A-2CEE-4F74-A975-91491AAB02D9}" type="datetimeFigureOut">
              <a:rPr lang="en-GB"/>
              <a:pPr>
                <a:defRPr/>
              </a:pPr>
              <a:t>01/01/2021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93FB2-5635-49FE-B888-37A853BBD4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F6960-6BEA-4AEB-B74C-7D29566B60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2E934B-47A1-426C-9B31-FF70FCACD8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936BB12-AB9F-4CDC-A348-9B690D673698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C780DDC5-E2EA-4B03-A518-04E02717B5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56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A35A07E-446D-40BB-840C-D01635545AEC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3D9DC7E9-7145-42BB-AD6C-A67A1161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786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57E48B07-EA7E-4578-93DD-9B10A9413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320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177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272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74EC4842-EB3B-4D85-96B7-85AEAA81D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05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B58798D-5DF6-41AF-BDA9-A38F36FD82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3A76F4-1E9E-4A84-8D5E-66AFC067D3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1" r:id="rId4"/>
    <p:sldLayoutId id="2147483692" r:id="rId5"/>
    <p:sldLayoutId id="214748369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0.jpg"/><Relationship Id="rId4" Type="http://schemas.openxmlformats.org/officeDocument/2006/relationships/image" Target="../media/image19.jpeg"/><Relationship Id="rId9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FB993907-5508-4286-993D-34EAF34DD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11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>
            <a:extLst>
              <a:ext uri="{FF2B5EF4-FFF2-40B4-BE49-F238E27FC236}">
                <a16:creationId xmlns:a16="http://schemas.microsoft.com/office/drawing/2014/main" id="{1D15C555-A1E3-4336-AD03-8130A3C0D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0320BD-0AE7-410E-92B4-62F6EBA6450F}"/>
              </a:ext>
            </a:extLst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6C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7204ED-9DE6-4DCE-9FF2-F798AC278892}"/>
              </a:ext>
            </a:extLst>
          </p:cNvPr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>
            <a:extLst>
              <a:ext uri="{FF2B5EF4-FFF2-40B4-BE49-F238E27FC236}">
                <a16:creationId xmlns:a16="http://schemas.microsoft.com/office/drawing/2014/main" id="{A86CFA46-2C5F-4D33-82F4-B701B38A8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anose="02000503000000020004" pitchFamily="50" charset="0"/>
              </a:rPr>
              <a:t>Science</a:t>
            </a:r>
            <a:r>
              <a:rPr lang="en-GB" altLang="en-US" sz="800">
                <a:solidFill>
                  <a:schemeClr val="bg1"/>
                </a:solidFill>
                <a:latin typeface="BPreplay" panose="02000503000000020004" pitchFamily="50" charset="0"/>
              </a:rPr>
              <a:t> | Year 1 | Everyday Materials | Naming Materials | Lesson 1</a:t>
            </a:r>
          </a:p>
        </p:txBody>
      </p:sp>
      <p:sp>
        <p:nvSpPr>
          <p:cNvPr id="7175" name="Text Placeholder 16">
            <a:extLst>
              <a:ext uri="{FF2B5EF4-FFF2-40B4-BE49-F238E27FC236}">
                <a16:creationId xmlns:a16="http://schemas.microsoft.com/office/drawing/2014/main" id="{6841569A-D113-4A1D-9F37-3187EB614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/>
              <a:t>Everyday Materials</a:t>
            </a:r>
          </a:p>
        </p:txBody>
      </p:sp>
      <p:sp>
        <p:nvSpPr>
          <p:cNvPr id="7176" name="Title 17">
            <a:extLst>
              <a:ext uri="{FF2B5EF4-FFF2-40B4-BE49-F238E27FC236}">
                <a16:creationId xmlns:a16="http://schemas.microsoft.com/office/drawing/2014/main" id="{3EB2D7CB-4BB0-4649-A4E7-706018307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/>
              <a:t>Science</a:t>
            </a:r>
          </a:p>
        </p:txBody>
      </p:sp>
      <p:pic>
        <p:nvPicPr>
          <p:cNvPr id="7177" name="Picture 2">
            <a:extLst>
              <a:ext uri="{FF2B5EF4-FFF2-40B4-BE49-F238E27FC236}">
                <a16:creationId xmlns:a16="http://schemas.microsoft.com/office/drawing/2014/main" id="{C6981389-D336-4F6A-A65C-F631C396D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C982C9-A0FC-44EA-B05B-BB15B1B4F9E8}"/>
              </a:ext>
            </a:extLst>
          </p:cNvPr>
          <p:cNvSpPr/>
          <p:nvPr/>
        </p:nvSpPr>
        <p:spPr>
          <a:xfrm>
            <a:off x="1830388" y="1611313"/>
            <a:ext cx="5483225" cy="4270375"/>
          </a:xfrm>
          <a:prstGeom prst="roundRect">
            <a:avLst/>
          </a:prstGeom>
          <a:solidFill>
            <a:srgbClr val="82D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387" name="Content Placeholder 6">
            <a:extLst>
              <a:ext uri="{FF2B5EF4-FFF2-40B4-BE49-F238E27FC236}">
                <a16:creationId xmlns:a16="http://schemas.microsoft.com/office/drawing/2014/main" id="{B7EBCCD3-2D13-4E3B-A2BD-4EA36996A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417638"/>
            <a:ext cx="7632700" cy="525462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3200"/>
              <a:t>rock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BEAC452-6AAD-430B-84CF-B1214D731704}"/>
              </a:ext>
            </a:extLst>
          </p:cNvPr>
          <p:cNvSpPr/>
          <p:nvPr/>
        </p:nvSpPr>
        <p:spPr bwMode="auto">
          <a:xfrm>
            <a:off x="1830388" y="2162175"/>
            <a:ext cx="5483225" cy="3929063"/>
          </a:xfrm>
          <a:prstGeom prst="roundRect">
            <a:avLst>
              <a:gd name="adj" fmla="val 6409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6389" name="TextBox 21">
            <a:extLst>
              <a:ext uri="{FF2B5EF4-FFF2-40B4-BE49-F238E27FC236}">
                <a16:creationId xmlns:a16="http://schemas.microsoft.com/office/drawing/2014/main" id="{66874107-8519-42FB-985D-0AE5738C2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6234113"/>
            <a:ext cx="3492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stebulus@flickr.com) - granted under creative commons licence – attribution</a:t>
            </a:r>
          </a:p>
        </p:txBody>
      </p:sp>
      <p:sp>
        <p:nvSpPr>
          <p:cNvPr id="16390" name="Title 5">
            <a:extLst>
              <a:ext uri="{FF2B5EF4-FFF2-40B4-BE49-F238E27FC236}">
                <a16:creationId xmlns:a16="http://schemas.microsoft.com/office/drawing/2014/main" id="{07C8029E-FE51-4F70-9E88-556EDC3B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125538"/>
          </a:xfrm>
        </p:spPr>
        <p:txBody>
          <a:bodyPr/>
          <a:lstStyle/>
          <a:p>
            <a:pPr eaLnBrk="1" hangingPunct="1"/>
            <a:r>
              <a:rPr lang="en-GB" altLang="en-US"/>
              <a:t>Naming Materials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ndividual Work">
            <a:extLst>
              <a:ext uri="{FF2B5EF4-FFF2-40B4-BE49-F238E27FC236}">
                <a16:creationId xmlns:a16="http://schemas.microsoft.com/office/drawing/2014/main" id="{83A26313-0942-49E0-A5C8-54D0C964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6F1AC55-4201-469B-9E9C-D416D511A71F}"/>
              </a:ext>
            </a:extLst>
          </p:cNvPr>
          <p:cNvSpPr/>
          <p:nvPr/>
        </p:nvSpPr>
        <p:spPr>
          <a:xfrm>
            <a:off x="755650" y="1611313"/>
            <a:ext cx="7632700" cy="44815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412" name="Title 5">
            <a:extLst>
              <a:ext uri="{FF2B5EF4-FFF2-40B4-BE49-F238E27FC236}">
                <a16:creationId xmlns:a16="http://schemas.microsoft.com/office/drawing/2014/main" id="{602C517A-E564-4EF2-AC78-6B66DC383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125538"/>
          </a:xfrm>
        </p:spPr>
        <p:txBody>
          <a:bodyPr/>
          <a:lstStyle/>
          <a:p>
            <a:pPr eaLnBrk="1" hangingPunct="1"/>
            <a:r>
              <a:rPr lang="en-GB" altLang="en-US"/>
              <a:t>Matching Materials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EF868-27E0-42D8-A859-B359AE68A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788" y="1901825"/>
            <a:ext cx="2755900" cy="3900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07ED9E-C0B1-4A58-839D-FCEE7B82C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350" y="1911350"/>
            <a:ext cx="2749550" cy="3890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F3BEA6F-18EF-4310-B24E-05D3E4CF6730}"/>
              </a:ext>
            </a:extLst>
          </p:cNvPr>
          <p:cNvSpPr/>
          <p:nvPr/>
        </p:nvSpPr>
        <p:spPr>
          <a:xfrm>
            <a:off x="755650" y="2374900"/>
            <a:ext cx="7632700" cy="37179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8435" name="Talking Partners">
            <a:extLst>
              <a:ext uri="{FF2B5EF4-FFF2-40B4-BE49-F238E27FC236}">
                <a16:creationId xmlns:a16="http://schemas.microsoft.com/office/drawing/2014/main" id="{B39F34F0-4DBB-41B8-8613-E2C5C09D1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6" name="Group 4">
            <a:extLst>
              <a:ext uri="{FF2B5EF4-FFF2-40B4-BE49-F238E27FC236}">
                <a16:creationId xmlns:a16="http://schemas.microsoft.com/office/drawing/2014/main" id="{9D14108E-7723-4A80-A79A-8E93F948850F}"/>
              </a:ext>
            </a:extLst>
          </p:cNvPr>
          <p:cNvGrpSpPr>
            <a:grpSpLocks/>
          </p:cNvGrpSpPr>
          <p:nvPr/>
        </p:nvGrpSpPr>
        <p:grpSpPr bwMode="auto">
          <a:xfrm>
            <a:off x="2201863" y="2520950"/>
            <a:ext cx="4749800" cy="3400425"/>
            <a:chOff x="1908707" y="2928377"/>
            <a:chExt cx="3638945" cy="2604337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582A21B2-9801-4FB9-A36E-DF4D719368D5}"/>
                </a:ext>
              </a:extLst>
            </p:cNvPr>
            <p:cNvSpPr/>
            <p:nvPr/>
          </p:nvSpPr>
          <p:spPr>
            <a:xfrm>
              <a:off x="1908707" y="2950262"/>
              <a:ext cx="1144467" cy="1146541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60935EB-BCAE-4031-BC51-6983E796A2A5}"/>
                </a:ext>
              </a:extLst>
            </p:cNvPr>
            <p:cNvSpPr/>
            <p:nvPr/>
          </p:nvSpPr>
          <p:spPr>
            <a:xfrm>
              <a:off x="3153480" y="2928377"/>
              <a:ext cx="1144863" cy="1144863"/>
            </a:xfrm>
            <a:prstGeom prst="roundRect">
              <a:avLst/>
            </a:prstGeom>
            <a:blipFill dpi="0" rotWithShape="1">
              <a:blip r:embed="rId5"/>
              <a:srcRect/>
              <a:stretch>
                <a:fillRect t="-2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1221C5EB-CBF2-40F3-93B6-6C98ACB50229}"/>
                </a:ext>
              </a:extLst>
            </p:cNvPr>
            <p:cNvSpPr/>
            <p:nvPr/>
          </p:nvSpPr>
          <p:spPr>
            <a:xfrm>
              <a:off x="4398253" y="2950895"/>
              <a:ext cx="1144863" cy="1144863"/>
            </a:xfrm>
            <a:prstGeom prst="round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C8C84E4-78C2-417D-A704-5229003EA740}"/>
                </a:ext>
              </a:extLst>
            </p:cNvPr>
            <p:cNvSpPr/>
            <p:nvPr/>
          </p:nvSpPr>
          <p:spPr>
            <a:xfrm>
              <a:off x="1908707" y="4387389"/>
              <a:ext cx="1144467" cy="1145325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651857E-71B0-4A47-923E-987CCC39CC5B}"/>
                </a:ext>
              </a:extLst>
            </p:cNvPr>
            <p:cNvSpPr/>
            <p:nvPr/>
          </p:nvSpPr>
          <p:spPr>
            <a:xfrm>
              <a:off x="3153594" y="4387270"/>
              <a:ext cx="1144863" cy="1144863"/>
            </a:xfrm>
            <a:prstGeom prst="roundRect">
              <a:avLst/>
            </a:prstGeom>
            <a:blipFill>
              <a:blip r:embed="rId8"/>
              <a:stretch>
                <a:fillRect l="-14000" r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1213E89-4720-45FB-A406-4AFD3739837E}"/>
                </a:ext>
              </a:extLst>
            </p:cNvPr>
            <p:cNvSpPr/>
            <p:nvPr/>
          </p:nvSpPr>
          <p:spPr>
            <a:xfrm>
              <a:off x="4402789" y="4387270"/>
              <a:ext cx="1144863" cy="1144863"/>
            </a:xfrm>
            <a:prstGeom prst="roundRect">
              <a:avLst/>
            </a:prstGeom>
            <a:blipFill>
              <a:blip r:embed="rId9"/>
              <a:stretch>
                <a:fillRect l="-14000" r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C7222B-DDB3-42D1-9AF0-3BD77B42EF57}"/>
              </a:ext>
            </a:extLst>
          </p:cNvPr>
          <p:cNvSpPr/>
          <p:nvPr/>
        </p:nvSpPr>
        <p:spPr>
          <a:xfrm>
            <a:off x="755650" y="1682750"/>
            <a:ext cx="7632700" cy="485775"/>
          </a:xfrm>
          <a:prstGeom prst="roundRect">
            <a:avLst/>
          </a:prstGeom>
          <a:solidFill>
            <a:srgbClr val="82D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438" name="TextBox 2">
            <a:extLst>
              <a:ext uri="{FF2B5EF4-FFF2-40B4-BE49-F238E27FC236}">
                <a16:creationId xmlns:a16="http://schemas.microsoft.com/office/drawing/2014/main" id="{E990EECE-54F6-465D-891B-9B8D808B3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1741488"/>
            <a:ext cx="5403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Can you think of three words to describe your material?</a:t>
            </a:r>
          </a:p>
        </p:txBody>
      </p:sp>
      <p:sp>
        <p:nvSpPr>
          <p:cNvPr id="18439" name="Title 5">
            <a:extLst>
              <a:ext uri="{FF2B5EF4-FFF2-40B4-BE49-F238E27FC236}">
                <a16:creationId xmlns:a16="http://schemas.microsoft.com/office/drawing/2014/main" id="{71B1C8C6-508B-4BF9-9319-A8A697B21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125538"/>
          </a:xfrm>
        </p:spPr>
        <p:txBody>
          <a:bodyPr/>
          <a:lstStyle/>
          <a:p>
            <a:pPr eaLnBrk="1" hangingPunct="1"/>
            <a:r>
              <a:rPr lang="en-GB" altLang="en-US"/>
              <a:t>Keywords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4FF8F1A-6C45-4927-9D87-03799C5B237B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891865E-992B-4389-9935-E1296681D848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9460" name="Title 1">
            <a:extLst>
              <a:ext uri="{FF2B5EF4-FFF2-40B4-BE49-F238E27FC236}">
                <a16:creationId xmlns:a16="http://schemas.microsoft.com/office/drawing/2014/main" id="{0DDDDCE2-036D-4940-9EE7-791A0603C995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19461" name="Title 1">
            <a:extLst>
              <a:ext uri="{FF2B5EF4-FFF2-40B4-BE49-F238E27FC236}">
                <a16:creationId xmlns:a16="http://schemas.microsoft.com/office/drawing/2014/main" id="{8F03DD04-5C6B-4B62-91B6-806AF1349782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19462" name="Content Placeholder 15">
            <a:extLst>
              <a:ext uri="{FF2B5EF4-FFF2-40B4-BE49-F238E27FC236}">
                <a16:creationId xmlns:a16="http://schemas.microsoft.com/office/drawing/2014/main" id="{D56E4C79-3E0D-46D5-ACEC-C83B6A435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identify and name different materials.</a:t>
            </a:r>
          </a:p>
        </p:txBody>
      </p:sp>
      <p:sp>
        <p:nvSpPr>
          <p:cNvPr id="19463" name="Content Placeholder 15">
            <a:extLst>
              <a:ext uri="{FF2B5EF4-FFF2-40B4-BE49-F238E27FC236}">
                <a16:creationId xmlns:a16="http://schemas.microsoft.com/office/drawing/2014/main" id="{9586B2AB-DDDE-453F-9236-207FCE02589E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/>
              <a:t>I can recognise different materials and identify them by a picture.</a:t>
            </a:r>
          </a:p>
          <a:p>
            <a:pPr eaLnBrk="1" hangingPunct="1"/>
            <a:r>
              <a:rPr lang="en-GB" altLang="en-US"/>
              <a:t>I can match a material to its name.</a:t>
            </a:r>
          </a:p>
        </p:txBody>
      </p:sp>
      <p:pic>
        <p:nvPicPr>
          <p:cNvPr id="19464" name="Picture 7">
            <a:extLst>
              <a:ext uri="{FF2B5EF4-FFF2-40B4-BE49-F238E27FC236}">
                <a16:creationId xmlns:a16="http://schemas.microsoft.com/office/drawing/2014/main" id="{99DBA0BA-588D-479D-88CD-AAA270D42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>
            <a:extLst>
              <a:ext uri="{FF2B5EF4-FFF2-40B4-BE49-F238E27FC236}">
                <a16:creationId xmlns:a16="http://schemas.microsoft.com/office/drawing/2014/main" id="{ACC9D4BA-F42F-4DA9-B3E3-209B97CED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>
            <a:extLst>
              <a:ext uri="{FF2B5EF4-FFF2-40B4-BE49-F238E27FC236}">
                <a16:creationId xmlns:a16="http://schemas.microsoft.com/office/drawing/2014/main" id="{FFDC71FE-5A03-4F99-B2AB-70F484DCA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5588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F0A64D-7F40-4B04-BF67-F7D60C7C9268}"/>
              </a:ext>
            </a:extLst>
          </p:cNvPr>
          <p:cNvSpPr/>
          <p:nvPr/>
        </p:nvSpPr>
        <p:spPr>
          <a:xfrm>
            <a:off x="1695450" y="1690688"/>
            <a:ext cx="5753100" cy="83978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196" name="Title 7">
            <a:extLst>
              <a:ext uri="{FF2B5EF4-FFF2-40B4-BE49-F238E27FC236}">
                <a16:creationId xmlns:a16="http://schemas.microsoft.com/office/drawing/2014/main" id="{B3FA1738-82C8-41F8-9615-2CCE8E27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50" y="2073275"/>
            <a:ext cx="5753100" cy="74613"/>
          </a:xfrm>
        </p:spPr>
        <p:txBody>
          <a:bodyPr lIns="0" tIns="0" rIns="0" bIns="0">
            <a:normAutofit fontScale="90000"/>
          </a:bodyPr>
          <a:lstStyle/>
          <a:p>
            <a:pPr eaLnBrk="1" hangingPunct="1">
              <a:defRPr/>
            </a:pPr>
            <a:r>
              <a:rPr lang="en-GB" altLang="en-US">
                <a:solidFill>
                  <a:schemeClr val="tx1"/>
                </a:solidFill>
                <a:latin typeface="HVD Bodedo" panose="02000605000000020003" pitchFamily="2" charset="0"/>
              </a:rPr>
              <a:t>Naming Materials</a:t>
            </a:r>
          </a:p>
        </p:txBody>
      </p:sp>
      <p:pic>
        <p:nvPicPr>
          <p:cNvPr id="8197" name="Picture 4">
            <a:extLst>
              <a:ext uri="{FF2B5EF4-FFF2-40B4-BE49-F238E27FC236}">
                <a16:creationId xmlns:a16="http://schemas.microsoft.com/office/drawing/2014/main" id="{2B9E85C3-9537-4FF1-8AAF-9B434A420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694363"/>
            <a:ext cx="5873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D0365DD-92E3-4D81-8220-3BD211D21514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58E9BAA-5A2E-4A22-82A8-239878AE4B7A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>
            <a:extLst>
              <a:ext uri="{FF2B5EF4-FFF2-40B4-BE49-F238E27FC236}">
                <a16:creationId xmlns:a16="http://schemas.microsoft.com/office/drawing/2014/main" id="{4F256E9F-F7F0-4BD9-9A7E-88E1D296C276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>
            <a:extLst>
              <a:ext uri="{FF2B5EF4-FFF2-40B4-BE49-F238E27FC236}">
                <a16:creationId xmlns:a16="http://schemas.microsoft.com/office/drawing/2014/main" id="{96D8688D-A29D-4CA9-8448-CD3E17924ADC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>
            <a:extLst>
              <a:ext uri="{FF2B5EF4-FFF2-40B4-BE49-F238E27FC236}">
                <a16:creationId xmlns:a16="http://schemas.microsoft.com/office/drawing/2014/main" id="{1D533AAC-81B6-4E8A-91FE-52F2A9F29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identify and name different materials.</a:t>
            </a:r>
          </a:p>
        </p:txBody>
      </p:sp>
      <p:sp>
        <p:nvSpPr>
          <p:cNvPr id="9223" name="Content Placeholder 15">
            <a:extLst>
              <a:ext uri="{FF2B5EF4-FFF2-40B4-BE49-F238E27FC236}">
                <a16:creationId xmlns:a16="http://schemas.microsoft.com/office/drawing/2014/main" id="{8707445E-717A-4D15-BEFE-CB2609855804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/>
              <a:t>I can recognise different materials and identify them by a picture.</a:t>
            </a:r>
          </a:p>
          <a:p>
            <a:pPr eaLnBrk="1" hangingPunct="1"/>
            <a:r>
              <a:rPr lang="en-GB" altLang="en-US"/>
              <a:t>I can match a material to its name.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A000F32-7B54-44A7-A536-9FAA9057C9CB}"/>
              </a:ext>
            </a:extLst>
          </p:cNvPr>
          <p:cNvSpPr/>
          <p:nvPr/>
        </p:nvSpPr>
        <p:spPr>
          <a:xfrm>
            <a:off x="755650" y="2081213"/>
            <a:ext cx="7632700" cy="3821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21A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6E15B4-95F5-4F6B-AD0B-DD9654C4A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2152650"/>
            <a:ext cx="7632700" cy="42433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>
                <a:cs typeface="+mn-cs"/>
              </a:rPr>
              <a:t>Today you are going to explore some different materials, which is very exciting!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>
                <a:cs typeface="+mn-cs"/>
              </a:rPr>
              <a:t>These are the </a:t>
            </a:r>
            <a:r>
              <a:rPr lang="en-GB" sz="2000" b="1" dirty="0">
                <a:cs typeface="+mn-cs"/>
              </a:rPr>
              <a:t>very important </a:t>
            </a:r>
            <a:r>
              <a:rPr lang="en-GB" sz="2000" dirty="0">
                <a:cs typeface="+mn-cs"/>
              </a:rPr>
              <a:t>things you need to remember to </a:t>
            </a:r>
            <a:r>
              <a:rPr lang="en-GB" sz="2000" b="1" dirty="0">
                <a:cs typeface="+mn-cs"/>
              </a:rPr>
              <a:t>stay safe.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000" dirty="0">
                <a:cs typeface="+mn-cs"/>
              </a:rPr>
              <a:t>Listen to all the instructions carefully.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000" dirty="0">
                <a:cs typeface="+mn-cs"/>
              </a:rPr>
              <a:t>Be sensible.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000" dirty="0">
                <a:cs typeface="+mn-cs"/>
              </a:rPr>
              <a:t>Be gentle with the materials.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000" dirty="0">
                <a:cs typeface="+mn-cs"/>
              </a:rPr>
              <a:t>Look out for any sharp edges.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2000" dirty="0">
              <a:cs typeface="+mn-cs"/>
            </a:endParaRPr>
          </a:p>
        </p:txBody>
      </p:sp>
      <p:pic>
        <p:nvPicPr>
          <p:cNvPr id="10244" name="Whole Class">
            <a:extLst>
              <a:ext uri="{FF2B5EF4-FFF2-40B4-BE49-F238E27FC236}">
                <a16:creationId xmlns:a16="http://schemas.microsoft.com/office/drawing/2014/main" id="{AD7C96AC-21A7-400A-B479-B105B3819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1">
            <a:extLst>
              <a:ext uri="{FF2B5EF4-FFF2-40B4-BE49-F238E27FC236}">
                <a16:creationId xmlns:a16="http://schemas.microsoft.com/office/drawing/2014/main" id="{4A74A34D-D216-4D77-88A3-8E10FBE64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8682" r="6879" b="10980"/>
          <a:stretch>
            <a:fillRect/>
          </a:stretch>
        </p:blipFill>
        <p:spPr bwMode="auto">
          <a:xfrm>
            <a:off x="5922963" y="3429000"/>
            <a:ext cx="2628900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itle 5">
            <a:extLst>
              <a:ext uri="{FF2B5EF4-FFF2-40B4-BE49-F238E27FC236}">
                <a16:creationId xmlns:a16="http://schemas.microsoft.com/office/drawing/2014/main" id="{601B96E5-B266-4CD1-A9A1-7015C3F8DFA3}"/>
              </a:ext>
            </a:extLst>
          </p:cNvPr>
          <p:cNvSpPr>
            <a:spLocks/>
          </p:cNvSpPr>
          <p:nvPr/>
        </p:nvSpPr>
        <p:spPr bwMode="auto">
          <a:xfrm>
            <a:off x="457200" y="485775"/>
            <a:ext cx="8220075" cy="11255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Sassoon Infant Md" panose="02000603050000020003" pitchFamily="50" charset="0"/>
              </a:rPr>
              <a:t>Exploring Materials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5">
            <a:extLst>
              <a:ext uri="{FF2B5EF4-FFF2-40B4-BE49-F238E27FC236}">
                <a16:creationId xmlns:a16="http://schemas.microsoft.com/office/drawing/2014/main" id="{E1937287-FD2F-4C1E-AF69-E04361EC1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125538"/>
          </a:xfrm>
        </p:spPr>
        <p:txBody>
          <a:bodyPr/>
          <a:lstStyle/>
          <a:p>
            <a:pPr eaLnBrk="1" hangingPunct="1"/>
            <a:r>
              <a:rPr lang="en-GB" altLang="en-US"/>
              <a:t>Naming Materials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2C614EC-F486-400E-B4C4-FE460F400E9A}"/>
              </a:ext>
            </a:extLst>
          </p:cNvPr>
          <p:cNvSpPr/>
          <p:nvPr/>
        </p:nvSpPr>
        <p:spPr>
          <a:xfrm>
            <a:off x="1830388" y="1611313"/>
            <a:ext cx="5483225" cy="4321175"/>
          </a:xfrm>
          <a:prstGeom prst="roundRect">
            <a:avLst/>
          </a:prstGeom>
          <a:solidFill>
            <a:srgbClr val="82D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68" name="Content Placeholder 6">
            <a:extLst>
              <a:ext uri="{FF2B5EF4-FFF2-40B4-BE49-F238E27FC236}">
                <a16:creationId xmlns:a16="http://schemas.microsoft.com/office/drawing/2014/main" id="{9AA81392-7EC5-4117-AE4F-B3821B1AE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888" y="1430338"/>
            <a:ext cx="7632700" cy="52387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3200"/>
              <a:t>wood</a:t>
            </a:r>
          </a:p>
        </p:txBody>
      </p:sp>
      <p:pic>
        <p:nvPicPr>
          <p:cNvPr id="11269" name="Whole Class">
            <a:extLst>
              <a:ext uri="{FF2B5EF4-FFF2-40B4-BE49-F238E27FC236}">
                <a16:creationId xmlns:a16="http://schemas.microsoft.com/office/drawing/2014/main" id="{83B92F11-A179-4B9B-A465-55881A76A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297D774-1CF9-4683-B0C3-8C3AD9BBD861}"/>
              </a:ext>
            </a:extLst>
          </p:cNvPr>
          <p:cNvSpPr/>
          <p:nvPr/>
        </p:nvSpPr>
        <p:spPr bwMode="auto">
          <a:xfrm>
            <a:off x="1830388" y="2162175"/>
            <a:ext cx="5483225" cy="3929063"/>
          </a:xfrm>
          <a:prstGeom prst="roundRect">
            <a:avLst>
              <a:gd name="adj" fmla="val 6409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1271" name="TextBox 21">
            <a:extLst>
              <a:ext uri="{FF2B5EF4-FFF2-40B4-BE49-F238E27FC236}">
                <a16:creationId xmlns:a16="http://schemas.microsoft.com/office/drawing/2014/main" id="{27F819F5-9EBC-4C56-8D0F-E66E37B1B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6234113"/>
            <a:ext cx="3492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Kat…@flickr.com) - granted under creative commons licence – attribution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813FC5-FA41-4FA4-B150-8F51F34AA3D0}"/>
              </a:ext>
            </a:extLst>
          </p:cNvPr>
          <p:cNvSpPr/>
          <p:nvPr/>
        </p:nvSpPr>
        <p:spPr>
          <a:xfrm>
            <a:off x="1830388" y="1611313"/>
            <a:ext cx="5483225" cy="4373562"/>
          </a:xfrm>
          <a:prstGeom prst="roundRect">
            <a:avLst/>
          </a:prstGeom>
          <a:solidFill>
            <a:srgbClr val="82D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1" name="Content Placeholder 6">
            <a:extLst>
              <a:ext uri="{FF2B5EF4-FFF2-40B4-BE49-F238E27FC236}">
                <a16:creationId xmlns:a16="http://schemas.microsoft.com/office/drawing/2014/main" id="{B49FFED0-30CD-40BF-9E4D-3795E7754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417638"/>
            <a:ext cx="7632700" cy="525462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3200"/>
              <a:t>plastic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8AB8954-B8C8-468C-A483-08F80FE5F5DD}"/>
              </a:ext>
            </a:extLst>
          </p:cNvPr>
          <p:cNvSpPr/>
          <p:nvPr/>
        </p:nvSpPr>
        <p:spPr bwMode="auto">
          <a:xfrm>
            <a:off x="1830701" y="2162175"/>
            <a:ext cx="5482599" cy="3929587"/>
          </a:xfrm>
          <a:prstGeom prst="roundRect">
            <a:avLst>
              <a:gd name="adj" fmla="val 6409"/>
            </a:avLst>
          </a:prstGeom>
          <a:blipFill dpi="0" rotWithShape="1">
            <a:blip r:embed="rId3"/>
            <a:srcRect/>
            <a:stretch>
              <a:fillRect t="-50000" b="-8000"/>
            </a:stretch>
          </a:blip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2295" name="TextBox 21">
            <a:extLst>
              <a:ext uri="{FF2B5EF4-FFF2-40B4-BE49-F238E27FC236}">
                <a16:creationId xmlns:a16="http://schemas.microsoft.com/office/drawing/2014/main" id="{A0D84813-BB89-459C-8AA6-BB2A835D7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6234113"/>
            <a:ext cx="3492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woodleywonderworks@flickr.com) - granted under creative commons licence – attribution</a:t>
            </a:r>
          </a:p>
        </p:txBody>
      </p:sp>
      <p:sp>
        <p:nvSpPr>
          <p:cNvPr id="12296" name="Title 5">
            <a:extLst>
              <a:ext uri="{FF2B5EF4-FFF2-40B4-BE49-F238E27FC236}">
                <a16:creationId xmlns:a16="http://schemas.microsoft.com/office/drawing/2014/main" id="{C95EAF7F-A14E-4F8A-9D0C-14E68128F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125538"/>
          </a:xfrm>
        </p:spPr>
        <p:txBody>
          <a:bodyPr/>
          <a:lstStyle/>
          <a:p>
            <a:pPr eaLnBrk="1" hangingPunct="1"/>
            <a:r>
              <a:rPr lang="en-GB" altLang="en-US"/>
              <a:t>Naming Materials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3991A46-BB53-46DD-9165-E19B19F5CDF2}"/>
              </a:ext>
            </a:extLst>
          </p:cNvPr>
          <p:cNvSpPr/>
          <p:nvPr/>
        </p:nvSpPr>
        <p:spPr>
          <a:xfrm>
            <a:off x="1830388" y="1611313"/>
            <a:ext cx="5483225" cy="4311650"/>
          </a:xfrm>
          <a:prstGeom prst="roundRect">
            <a:avLst/>
          </a:prstGeom>
          <a:solidFill>
            <a:srgbClr val="82D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15" name="Content Placeholder 6">
            <a:extLst>
              <a:ext uri="{FF2B5EF4-FFF2-40B4-BE49-F238E27FC236}">
                <a16:creationId xmlns:a16="http://schemas.microsoft.com/office/drawing/2014/main" id="{20F65825-728E-45D1-85BA-0D10D82EE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417638"/>
            <a:ext cx="7632700" cy="525462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3200"/>
              <a:t>glass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75CE94B-D6B9-4A23-B19D-90376678D3E2}"/>
              </a:ext>
            </a:extLst>
          </p:cNvPr>
          <p:cNvSpPr/>
          <p:nvPr/>
        </p:nvSpPr>
        <p:spPr bwMode="auto">
          <a:xfrm>
            <a:off x="1830388" y="2162175"/>
            <a:ext cx="5483225" cy="3929063"/>
          </a:xfrm>
          <a:prstGeom prst="roundRect">
            <a:avLst>
              <a:gd name="adj" fmla="val 6409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3317" name="TextBox 21">
            <a:extLst>
              <a:ext uri="{FF2B5EF4-FFF2-40B4-BE49-F238E27FC236}">
                <a16:creationId xmlns:a16="http://schemas.microsoft.com/office/drawing/2014/main" id="{9B08A8EF-41E9-4338-A1B0-316B27902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6234113"/>
            <a:ext cx="3492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DaveBleasdale@flickr.com) - granted under creative commons licence – attribution</a:t>
            </a:r>
          </a:p>
        </p:txBody>
      </p:sp>
      <p:sp>
        <p:nvSpPr>
          <p:cNvPr id="13318" name="Title 5">
            <a:extLst>
              <a:ext uri="{FF2B5EF4-FFF2-40B4-BE49-F238E27FC236}">
                <a16:creationId xmlns:a16="http://schemas.microsoft.com/office/drawing/2014/main" id="{9318EAEA-7086-4ED9-A616-49F45F43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125538"/>
          </a:xfrm>
        </p:spPr>
        <p:txBody>
          <a:bodyPr/>
          <a:lstStyle/>
          <a:p>
            <a:pPr eaLnBrk="1" hangingPunct="1"/>
            <a:r>
              <a:rPr lang="en-GB" altLang="en-US"/>
              <a:t>Naming Materials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6D4080-68AF-4F48-9FB3-C46D9C54E141}"/>
              </a:ext>
            </a:extLst>
          </p:cNvPr>
          <p:cNvSpPr/>
          <p:nvPr/>
        </p:nvSpPr>
        <p:spPr>
          <a:xfrm>
            <a:off x="1830388" y="1611313"/>
            <a:ext cx="5483225" cy="4270375"/>
          </a:xfrm>
          <a:prstGeom prst="roundRect">
            <a:avLst/>
          </a:prstGeom>
          <a:solidFill>
            <a:srgbClr val="82D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39" name="Content Placeholder 6">
            <a:extLst>
              <a:ext uri="{FF2B5EF4-FFF2-40B4-BE49-F238E27FC236}">
                <a16:creationId xmlns:a16="http://schemas.microsoft.com/office/drawing/2014/main" id="{3B8511D6-511A-420F-BD1D-E4B005E50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417638"/>
            <a:ext cx="7632700" cy="525462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3200"/>
              <a:t>metal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31C1D38-E55B-4EE3-90DA-1D87ED5C92A0}"/>
              </a:ext>
            </a:extLst>
          </p:cNvPr>
          <p:cNvSpPr/>
          <p:nvPr/>
        </p:nvSpPr>
        <p:spPr bwMode="auto">
          <a:xfrm>
            <a:off x="1830388" y="2162175"/>
            <a:ext cx="5483225" cy="3929063"/>
          </a:xfrm>
          <a:prstGeom prst="roundRect">
            <a:avLst>
              <a:gd name="adj" fmla="val 6409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4341" name="TextBox 21">
            <a:extLst>
              <a:ext uri="{FF2B5EF4-FFF2-40B4-BE49-F238E27FC236}">
                <a16:creationId xmlns:a16="http://schemas.microsoft.com/office/drawing/2014/main" id="{B039B8DD-78B3-4811-ADE8-F4C3D7DC4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6234113"/>
            <a:ext cx="3492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Bart Kuik@flickr.com) - granted under creative commons licence – attribution</a:t>
            </a:r>
          </a:p>
        </p:txBody>
      </p:sp>
      <p:sp>
        <p:nvSpPr>
          <p:cNvPr id="14342" name="Title 5">
            <a:extLst>
              <a:ext uri="{FF2B5EF4-FFF2-40B4-BE49-F238E27FC236}">
                <a16:creationId xmlns:a16="http://schemas.microsoft.com/office/drawing/2014/main" id="{3476AF5D-4C53-45CD-91E0-AE262C114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125538"/>
          </a:xfrm>
        </p:spPr>
        <p:txBody>
          <a:bodyPr/>
          <a:lstStyle/>
          <a:p>
            <a:pPr eaLnBrk="1" hangingPunct="1"/>
            <a:r>
              <a:rPr lang="en-GB" altLang="en-US"/>
              <a:t>Naming Materials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54C853B-26FC-4612-9CA2-2272B4BA2E18}"/>
              </a:ext>
            </a:extLst>
          </p:cNvPr>
          <p:cNvSpPr/>
          <p:nvPr/>
        </p:nvSpPr>
        <p:spPr>
          <a:xfrm>
            <a:off x="1830388" y="1611313"/>
            <a:ext cx="5483225" cy="4291012"/>
          </a:xfrm>
          <a:prstGeom prst="roundRect">
            <a:avLst/>
          </a:prstGeom>
          <a:solidFill>
            <a:srgbClr val="82D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363" name="Content Placeholder 6">
            <a:extLst>
              <a:ext uri="{FF2B5EF4-FFF2-40B4-BE49-F238E27FC236}">
                <a16:creationId xmlns:a16="http://schemas.microsoft.com/office/drawing/2014/main" id="{32A05E0C-8D41-4EF3-BA11-C2257001C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417638"/>
            <a:ext cx="7632700" cy="525462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3200"/>
              <a:t>water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5C0E2F-82AD-4A44-ADA6-90CD788A00D0}"/>
              </a:ext>
            </a:extLst>
          </p:cNvPr>
          <p:cNvSpPr/>
          <p:nvPr/>
        </p:nvSpPr>
        <p:spPr bwMode="auto">
          <a:xfrm>
            <a:off x="1830388" y="2162175"/>
            <a:ext cx="5483225" cy="3929063"/>
          </a:xfrm>
          <a:prstGeom prst="roundRect">
            <a:avLst>
              <a:gd name="adj" fmla="val 6409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5365" name="TextBox 21">
            <a:extLst>
              <a:ext uri="{FF2B5EF4-FFF2-40B4-BE49-F238E27FC236}">
                <a16:creationId xmlns:a16="http://schemas.microsoft.com/office/drawing/2014/main" id="{4C398768-E161-42D1-888F-D79DADD4C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6234113"/>
            <a:ext cx="3492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Infomastern@flickr.com) - granted under creative commons licence – attribution</a:t>
            </a:r>
          </a:p>
        </p:txBody>
      </p:sp>
      <p:sp>
        <p:nvSpPr>
          <p:cNvPr id="15366" name="Title 5">
            <a:extLst>
              <a:ext uri="{FF2B5EF4-FFF2-40B4-BE49-F238E27FC236}">
                <a16:creationId xmlns:a16="http://schemas.microsoft.com/office/drawing/2014/main" id="{5780D593-8090-4544-8D19-A1F112E9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125538"/>
          </a:xfrm>
        </p:spPr>
        <p:txBody>
          <a:bodyPr/>
          <a:lstStyle/>
          <a:p>
            <a:pPr eaLnBrk="1" hangingPunct="1"/>
            <a:r>
              <a:rPr lang="en-GB" altLang="en-US"/>
              <a:t>Naming Materials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</TotalTime>
  <Words>283</Words>
  <Application>Microsoft Office PowerPoint</Application>
  <PresentationFormat>On-screen Show (4:3)</PresentationFormat>
  <Paragraphs>53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Sassoon Infant Md</vt:lpstr>
      <vt:lpstr>Arial</vt:lpstr>
      <vt:lpstr>Calibri</vt:lpstr>
      <vt:lpstr>HVD Bodedo</vt:lpstr>
      <vt:lpstr>BPreplay</vt:lpstr>
      <vt:lpstr>Sassoon Infant Rg</vt:lpstr>
      <vt:lpstr>Office Theme</vt:lpstr>
      <vt:lpstr>Science</vt:lpstr>
      <vt:lpstr>Naming Materials</vt:lpstr>
      <vt:lpstr>PowerPoint Presentation</vt:lpstr>
      <vt:lpstr>PowerPoint Presentation</vt:lpstr>
      <vt:lpstr>Naming Materials</vt:lpstr>
      <vt:lpstr>Naming Materials</vt:lpstr>
      <vt:lpstr>Naming Materials</vt:lpstr>
      <vt:lpstr>Naming Materials</vt:lpstr>
      <vt:lpstr>Naming Materials</vt:lpstr>
      <vt:lpstr>Naming Materials</vt:lpstr>
      <vt:lpstr>Matching Materials</vt:lpstr>
      <vt:lpstr>Keywords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Dawn Moody</cp:lastModifiedBy>
  <cp:revision>109</cp:revision>
  <dcterms:created xsi:type="dcterms:W3CDTF">2014-10-01T16:09:27Z</dcterms:created>
  <dcterms:modified xsi:type="dcterms:W3CDTF">2021-01-01T20:15:30Z</dcterms:modified>
</cp:coreProperties>
</file>