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2999D0-B5AB-4F30-AAC5-A15B0F99EE8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999D0-B5AB-4F30-AAC5-A15B0F99EE8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999D0-B5AB-4F30-AAC5-A15B0F99EE8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999D0-B5AB-4F30-AAC5-A15B0F99EE8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999D0-B5AB-4F30-AAC5-A15B0F99EE88}"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2999D0-B5AB-4F30-AAC5-A15B0F99EE8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2999D0-B5AB-4F30-AAC5-A15B0F99EE88}"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2999D0-B5AB-4F30-AAC5-A15B0F99EE88}"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999D0-B5AB-4F30-AAC5-A15B0F99EE88}"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999D0-B5AB-4F30-AAC5-A15B0F99EE8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999D0-B5AB-4F30-AAC5-A15B0F99EE88}"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BF8B9-11D9-455D-8C7D-3C6BD416424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999D0-B5AB-4F30-AAC5-A15B0F99EE88}" type="datetimeFigureOut">
              <a:rPr lang="en-GB" smtClean="0"/>
              <a:t>19/01/2021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BF8B9-11D9-455D-8C7D-3C6BD416424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p4zOXOM6wg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smm.org/heart/lungs/breathing.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Ultra Bold" pitchFamily="34" charset="0"/>
              </a:rPr>
              <a:t>A quick recap...</a:t>
            </a:r>
            <a:endParaRPr lang="en-GB" dirty="0">
              <a:latin typeface="Gill Sans Ultra Bold" pitchFamily="34" charset="0"/>
            </a:endParaRPr>
          </a:p>
        </p:txBody>
      </p:sp>
      <p:sp>
        <p:nvSpPr>
          <p:cNvPr id="3" name="Content Placeholder 2"/>
          <p:cNvSpPr>
            <a:spLocks noGrp="1"/>
          </p:cNvSpPr>
          <p:nvPr>
            <p:ph idx="1"/>
          </p:nvPr>
        </p:nvSpPr>
        <p:spPr>
          <a:xfrm>
            <a:off x="457200" y="1600201"/>
            <a:ext cx="8229600" cy="1108720"/>
          </a:xfrm>
        </p:spPr>
        <p:txBody>
          <a:bodyPr/>
          <a:lstStyle/>
          <a:p>
            <a:r>
              <a:rPr lang="en-GB" dirty="0" smtClean="0"/>
              <a:t>What can you remember from </a:t>
            </a:r>
            <a:r>
              <a:rPr lang="en-GB" smtClean="0"/>
              <a:t>last week’s lesson</a:t>
            </a:r>
            <a:r>
              <a:rPr lang="en-GB" dirty="0" smtClean="0"/>
              <a:t>?</a:t>
            </a:r>
          </a:p>
        </p:txBody>
      </p:sp>
      <p:sp>
        <p:nvSpPr>
          <p:cNvPr id="5" name="Content Placeholder 2"/>
          <p:cNvSpPr txBox="1">
            <a:spLocks/>
          </p:cNvSpPr>
          <p:nvPr/>
        </p:nvSpPr>
        <p:spPr>
          <a:xfrm>
            <a:off x="467544" y="4408512"/>
            <a:ext cx="8229600" cy="11087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Where does the blood</a:t>
            </a:r>
            <a:r>
              <a:rPr kumimoji="0" lang="en-GB" sz="3200" b="0" i="0" u="none" strike="noStrike" kern="1200" cap="none" spc="0" normalizeH="0" noProof="0" dirty="0" smtClean="0">
                <a:ln>
                  <a:noFill/>
                </a:ln>
                <a:solidFill>
                  <a:schemeClr val="tx1"/>
                </a:solidFill>
                <a:effectLst/>
                <a:uLnTx/>
                <a:uFillTx/>
                <a:latin typeface="+mn-lt"/>
                <a:ea typeface="+mn-ea"/>
                <a:cs typeface="+mn-cs"/>
              </a:rPr>
              <a:t> from the heart travel to pick up oxygen?</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3645024"/>
            <a:ext cx="8229600" cy="11087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Why do</a:t>
            </a:r>
            <a:r>
              <a:rPr kumimoji="0" lang="en-GB" sz="3200" b="0" i="0" u="none" strike="noStrike" kern="1200" cap="none" spc="0" normalizeH="0" noProof="0" dirty="0" smtClean="0">
                <a:ln>
                  <a:noFill/>
                </a:ln>
                <a:solidFill>
                  <a:schemeClr val="tx1"/>
                </a:solidFill>
                <a:effectLst/>
                <a:uLnTx/>
                <a:uFillTx/>
                <a:latin typeface="+mn-lt"/>
                <a:ea typeface="+mn-ea"/>
                <a:cs typeface="+mn-cs"/>
              </a:rPr>
              <a:t> your organs need oxygen?</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67544" y="2852936"/>
            <a:ext cx="8229600" cy="11087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Which other organs are important</a:t>
            </a:r>
            <a:r>
              <a:rPr kumimoji="0" lang="en-GB" sz="3200" b="0" i="0" u="none" strike="noStrike" kern="1200" cap="none" spc="0" normalizeH="0" noProof="0" dirty="0" smtClean="0">
                <a:ln>
                  <a:noFill/>
                </a:ln>
                <a:solidFill>
                  <a:schemeClr val="tx1"/>
                </a:solidFill>
                <a:effectLst/>
                <a:uLnTx/>
                <a:uFillTx/>
                <a:latin typeface="+mn-lt"/>
                <a:ea typeface="+mn-ea"/>
                <a:cs typeface="+mn-cs"/>
              </a:rPr>
              <a: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67544" y="5560640"/>
            <a:ext cx="8229600" cy="11087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So, how does the oxygen get to the lungs ready for the blood to collect</a:t>
            </a:r>
            <a:r>
              <a:rPr kumimoji="0" lang="en-GB" sz="3200" b="0" i="0" u="none" strike="noStrike" kern="1200" cap="none" spc="0" normalizeH="0" noProof="0" dirty="0" smtClean="0">
                <a:ln>
                  <a:noFill/>
                </a:ln>
                <a:solidFill>
                  <a:schemeClr val="tx1"/>
                </a:solidFill>
                <a:effectLst/>
                <a:uLnTx/>
                <a:uFillTx/>
                <a:latin typeface="+mn-lt"/>
                <a:ea typeface="+mn-ea"/>
                <a:cs typeface="+mn-cs"/>
              </a:rPr>
              <a: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 name="Picture 8" descr="animation showing the circulation of blood"/>
          <p:cNvPicPr>
            <a:picLocks noChangeAspect="1" noChangeArrowheads="1" noCrop="1"/>
          </p:cNvPicPr>
          <p:nvPr/>
        </p:nvPicPr>
        <p:blipFill>
          <a:blip r:embed="rId2" cstate="print"/>
          <a:srcRect/>
          <a:stretch>
            <a:fillRect/>
          </a:stretch>
        </p:blipFill>
        <p:spPr bwMode="auto">
          <a:xfrm>
            <a:off x="3275856" y="2348880"/>
            <a:ext cx="2406650" cy="4176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xit" presetSubtype="26" fill="hold" nodeType="clickEffect">
                                  <p:stCondLst>
                                    <p:cond delay="0"/>
                                  </p:stCondLst>
                                  <p:childTnLst>
                                    <p:animEffect transition="out" filter="barn(inHorizontal)">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par>
                                <p:cTn id="12" presetID="42" presetClass="entr" presetSubtype="0" fill="hold" grpId="0" nodeType="withEffect">
                                  <p:stCondLst>
                                    <p:cond delay="100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692696"/>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Video</a:t>
            </a:r>
            <a:endPar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endParaRPr>
          </a:p>
        </p:txBody>
      </p:sp>
      <p:sp>
        <p:nvSpPr>
          <p:cNvPr id="7" name="Rectangle 6"/>
          <p:cNvSpPr/>
          <p:nvPr/>
        </p:nvSpPr>
        <p:spPr>
          <a:xfrm>
            <a:off x="1187624" y="2640698"/>
            <a:ext cx="7128792" cy="1200329"/>
          </a:xfrm>
          <a:prstGeom prst="rect">
            <a:avLst/>
          </a:prstGeom>
        </p:spPr>
        <p:txBody>
          <a:bodyPr wrap="square">
            <a:spAutoFit/>
          </a:bodyPr>
          <a:lstStyle/>
          <a:p>
            <a:pPr algn="ctr"/>
            <a:r>
              <a:rPr lang="en-GB" sz="3600" dirty="0">
                <a:hlinkClick r:id="rId2"/>
              </a:rPr>
              <a:t>https://www.youtube.com/watch?v=p4zOXOM6wgE</a:t>
            </a:r>
            <a:r>
              <a:rPr lang="en-GB" sz="3600" dirty="0"/>
              <a:t> </a:t>
            </a:r>
            <a:endParaRPr lang="en-GB" sz="3600" dirty="0"/>
          </a:p>
        </p:txBody>
      </p:sp>
    </p:spTree>
    <p:extLst>
      <p:ext uri="{BB962C8B-B14F-4D97-AF65-F5344CB8AC3E}">
        <p14:creationId xmlns:p14="http://schemas.microsoft.com/office/powerpoint/2010/main" val="4259717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GB" dirty="0" smtClean="0">
                <a:effectLst>
                  <a:outerShdw blurRad="50800" dist="38100" dir="2700000" algn="tl" rotWithShape="0">
                    <a:prstClr val="black">
                      <a:alpha val="40000"/>
                    </a:prstClr>
                  </a:outerShdw>
                </a:effectLst>
                <a:latin typeface="Gill Sans Ultra Bold" pitchFamily="34" charset="0"/>
              </a:rPr>
              <a:t>The Lungs in the Human Body</a:t>
            </a:r>
            <a:endParaRPr lang="en-GB" dirty="0">
              <a:effectLst>
                <a:outerShdw blurRad="50800" dist="38100" dir="2700000" algn="tl" rotWithShape="0">
                  <a:prstClr val="black">
                    <a:alpha val="40000"/>
                  </a:prstClr>
                </a:outerShdw>
              </a:effectLst>
              <a:latin typeface="Gill Sans Ultra Bold" pitchFamily="34" charset="0"/>
            </a:endParaRPr>
          </a:p>
        </p:txBody>
      </p:sp>
      <p:sp>
        <p:nvSpPr>
          <p:cNvPr id="3" name="Subtitle 2"/>
          <p:cNvSpPr>
            <a:spLocks noGrp="1"/>
          </p:cNvSpPr>
          <p:nvPr>
            <p:ph type="subTitle" idx="1"/>
          </p:nvPr>
        </p:nvSpPr>
        <p:spPr>
          <a:xfrm>
            <a:off x="1403648" y="2132856"/>
            <a:ext cx="6400800" cy="1752600"/>
          </a:xfrm>
        </p:spPr>
        <p:txBody>
          <a:bodyPr>
            <a:normAutofit/>
          </a:bodyPr>
          <a:lstStyle/>
          <a:p>
            <a:endParaRPr lang="en-GB" sz="3600" u="sng" dirty="0"/>
          </a:p>
        </p:txBody>
      </p:sp>
      <p:pic>
        <p:nvPicPr>
          <p:cNvPr id="11266" name="Picture 2" descr="http://www.admc.hct.ac.ae/HD1/ilc/april10_files/image022.gif"/>
          <p:cNvPicPr>
            <a:picLocks noChangeAspect="1" noChangeArrowheads="1" noCrop="1"/>
          </p:cNvPicPr>
          <p:nvPr/>
        </p:nvPicPr>
        <p:blipFill>
          <a:blip r:embed="rId2" cstate="print"/>
          <a:srcRect/>
          <a:stretch>
            <a:fillRect/>
          </a:stretch>
        </p:blipFill>
        <p:spPr bwMode="auto">
          <a:xfrm>
            <a:off x="2870883" y="3356992"/>
            <a:ext cx="3069269" cy="26642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548681"/>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What do the lungs do?</a:t>
            </a:r>
          </a:p>
        </p:txBody>
      </p:sp>
      <p:sp>
        <p:nvSpPr>
          <p:cNvPr id="3" name="TextBox 2"/>
          <p:cNvSpPr txBox="1"/>
          <p:nvPr/>
        </p:nvSpPr>
        <p:spPr>
          <a:xfrm>
            <a:off x="539552" y="1700808"/>
            <a:ext cx="8280920" cy="1569660"/>
          </a:xfrm>
          <a:prstGeom prst="rect">
            <a:avLst/>
          </a:prstGeom>
          <a:noFill/>
        </p:spPr>
        <p:txBody>
          <a:bodyPr wrap="square" rtlCol="0">
            <a:spAutoFit/>
          </a:bodyPr>
          <a:lstStyle/>
          <a:p>
            <a:r>
              <a:rPr lang="en-GB" sz="2400" dirty="0" smtClean="0"/>
              <a:t>About 20 times a minute, we all do something without even thinking about it.  In fact, we do it on average around </a:t>
            </a:r>
            <a:r>
              <a:rPr lang="en-GB" sz="2400" b="1" dirty="0" smtClean="0"/>
              <a:t>20,000</a:t>
            </a:r>
            <a:r>
              <a:rPr lang="en-GB" sz="2400" dirty="0" smtClean="0"/>
              <a:t> times a day! Can you think what it is?</a:t>
            </a:r>
            <a:endParaRPr lang="en-GB" sz="2400" dirty="0"/>
          </a:p>
          <a:p>
            <a:endParaRPr lang="en-GB" sz="2400" dirty="0"/>
          </a:p>
        </p:txBody>
      </p:sp>
      <p:sp>
        <p:nvSpPr>
          <p:cNvPr id="4" name="TextBox 3"/>
          <p:cNvSpPr txBox="1"/>
          <p:nvPr/>
        </p:nvSpPr>
        <p:spPr>
          <a:xfrm>
            <a:off x="2915816" y="3501008"/>
            <a:ext cx="3312368" cy="707886"/>
          </a:xfrm>
          <a:prstGeom prst="rect">
            <a:avLst/>
          </a:prstGeom>
          <a:noFill/>
        </p:spPr>
        <p:txBody>
          <a:bodyPr wrap="square" rtlCol="0">
            <a:spAutoFit/>
          </a:bodyPr>
          <a:lstStyle/>
          <a:p>
            <a:pPr algn="ctr"/>
            <a:r>
              <a:rPr lang="en-GB" sz="4000" b="1" dirty="0" smtClean="0"/>
              <a:t>BREATHE</a:t>
            </a:r>
            <a:endParaRPr lang="en-GB" sz="4000" b="1" dirty="0"/>
          </a:p>
        </p:txBody>
      </p:sp>
      <p:pic>
        <p:nvPicPr>
          <p:cNvPr id="14338" name="Picture 2" descr="http://leavingbio.net/Respiratory%20System/THE%20RESPIRATORY%20SYSTEM_files/image001.gif"/>
          <p:cNvPicPr>
            <a:picLocks noChangeAspect="1" noChangeArrowheads="1" noCrop="1"/>
          </p:cNvPicPr>
          <p:nvPr/>
        </p:nvPicPr>
        <p:blipFill>
          <a:blip r:embed="rId2" cstate="print"/>
          <a:srcRect/>
          <a:stretch>
            <a:fillRect/>
          </a:stretch>
        </p:blipFill>
        <p:spPr bwMode="auto">
          <a:xfrm>
            <a:off x="467544" y="2996952"/>
            <a:ext cx="1928784" cy="1800200"/>
          </a:xfrm>
          <a:prstGeom prst="rect">
            <a:avLst/>
          </a:prstGeom>
          <a:noFill/>
        </p:spPr>
      </p:pic>
      <p:pic>
        <p:nvPicPr>
          <p:cNvPr id="14340" name="Picture 4" descr="http://www.sports-media.org/worldcup/images/breathing.gif"/>
          <p:cNvPicPr>
            <a:picLocks noChangeAspect="1" noChangeArrowheads="1" noCrop="1"/>
          </p:cNvPicPr>
          <p:nvPr/>
        </p:nvPicPr>
        <p:blipFill>
          <a:blip r:embed="rId3" cstate="print"/>
          <a:srcRect/>
          <a:stretch>
            <a:fillRect/>
          </a:stretch>
        </p:blipFill>
        <p:spPr bwMode="auto">
          <a:xfrm>
            <a:off x="6795467" y="2792812"/>
            <a:ext cx="1520949" cy="2220364"/>
          </a:xfrm>
          <a:prstGeom prst="rect">
            <a:avLst/>
          </a:prstGeom>
          <a:noFill/>
        </p:spPr>
      </p:pic>
      <p:sp>
        <p:nvSpPr>
          <p:cNvPr id="7" name="TextBox 6"/>
          <p:cNvSpPr txBox="1"/>
          <p:nvPr/>
        </p:nvSpPr>
        <p:spPr>
          <a:xfrm>
            <a:off x="467544" y="5373216"/>
            <a:ext cx="8424936" cy="954107"/>
          </a:xfrm>
          <a:prstGeom prst="rect">
            <a:avLst/>
          </a:prstGeom>
          <a:noFill/>
        </p:spPr>
        <p:txBody>
          <a:bodyPr wrap="square" rtlCol="0">
            <a:spAutoFit/>
          </a:bodyPr>
          <a:lstStyle/>
          <a:p>
            <a:pPr algn="ctr"/>
            <a:r>
              <a:rPr lang="en-GB" sz="2800" dirty="0" smtClean="0"/>
              <a:t>The lungs are the organ in your body that allow you to breathe.</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548681"/>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Why do we breathe?</a:t>
            </a:r>
          </a:p>
        </p:txBody>
      </p:sp>
      <p:sp>
        <p:nvSpPr>
          <p:cNvPr id="3" name="TextBox 2"/>
          <p:cNvSpPr txBox="1"/>
          <p:nvPr/>
        </p:nvSpPr>
        <p:spPr>
          <a:xfrm>
            <a:off x="611560" y="1556792"/>
            <a:ext cx="7920880" cy="4708981"/>
          </a:xfrm>
          <a:prstGeom prst="rect">
            <a:avLst/>
          </a:prstGeom>
          <a:noFill/>
        </p:spPr>
        <p:txBody>
          <a:bodyPr wrap="square" rtlCol="0">
            <a:spAutoFit/>
          </a:bodyPr>
          <a:lstStyle/>
          <a:p>
            <a:r>
              <a:rPr lang="en-GB" sz="2400" dirty="0" smtClean="0"/>
              <a:t>Our lungs are there to make sure ‘good’ air (oxygen) is delivered to the heart and that ‘bad’ air (carbon dioxide) is delivered back out again through your mouth or nose.</a:t>
            </a:r>
          </a:p>
          <a:p>
            <a:endParaRPr lang="en-GB" sz="2400" dirty="0"/>
          </a:p>
          <a:p>
            <a:r>
              <a:rPr lang="en-GB" sz="2400" dirty="0" smtClean="0"/>
              <a:t>Through breathing we are guaranteeing that our muscles and organs have enough oxygen to keep them working properly.</a:t>
            </a:r>
          </a:p>
          <a:p>
            <a:endParaRPr lang="en-GB" sz="2400" dirty="0"/>
          </a:p>
          <a:p>
            <a:endParaRPr lang="en-GB" sz="2400" dirty="0" smtClean="0"/>
          </a:p>
          <a:p>
            <a:r>
              <a:rPr lang="en-GB" sz="2800" b="1" dirty="0" smtClean="0"/>
              <a:t>Q:  </a:t>
            </a:r>
            <a:r>
              <a:rPr lang="en-GB" sz="2800" dirty="0"/>
              <a:t>W</a:t>
            </a:r>
            <a:r>
              <a:rPr lang="en-GB" sz="2800" dirty="0" smtClean="0"/>
              <a:t>hen we exercise, why do we get out of breath?</a:t>
            </a:r>
          </a:p>
          <a:p>
            <a:r>
              <a:rPr lang="en-GB" sz="2800" dirty="0" smtClean="0"/>
              <a:t>What happens to our breathing when we get out of breath?</a:t>
            </a:r>
          </a:p>
          <a:p>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548681"/>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Where are your lungs?</a:t>
            </a:r>
          </a:p>
        </p:txBody>
      </p:sp>
      <p:pic>
        <p:nvPicPr>
          <p:cNvPr id="15362" name="Picture 2"/>
          <p:cNvPicPr>
            <a:picLocks noChangeAspect="1" noChangeArrowheads="1"/>
          </p:cNvPicPr>
          <p:nvPr/>
        </p:nvPicPr>
        <p:blipFill>
          <a:blip r:embed="rId2" cstate="print"/>
          <a:srcRect/>
          <a:stretch>
            <a:fillRect/>
          </a:stretch>
        </p:blipFill>
        <p:spPr bwMode="auto">
          <a:xfrm>
            <a:off x="395536" y="1700808"/>
            <a:ext cx="4014558" cy="2376264"/>
          </a:xfrm>
          <a:prstGeom prst="rect">
            <a:avLst/>
          </a:prstGeom>
          <a:noFill/>
          <a:ln w="9525">
            <a:noFill/>
            <a:miter lim="800000"/>
            <a:headEnd/>
            <a:tailEnd/>
          </a:ln>
        </p:spPr>
      </p:pic>
      <p:sp>
        <p:nvSpPr>
          <p:cNvPr id="4" name="TextBox 3"/>
          <p:cNvSpPr txBox="1"/>
          <p:nvPr/>
        </p:nvSpPr>
        <p:spPr>
          <a:xfrm>
            <a:off x="4788024" y="2276872"/>
            <a:ext cx="3672408" cy="1323439"/>
          </a:xfrm>
          <a:prstGeom prst="rect">
            <a:avLst/>
          </a:prstGeom>
          <a:noFill/>
        </p:spPr>
        <p:txBody>
          <a:bodyPr wrap="square" rtlCol="0">
            <a:spAutoFit/>
          </a:bodyPr>
          <a:lstStyle/>
          <a:p>
            <a:r>
              <a:rPr lang="en-GB" sz="2000" dirty="0" smtClean="0"/>
              <a:t>Your lungs are very close to your heart, one lung sits either side and are protected by your rib cage. </a:t>
            </a:r>
          </a:p>
        </p:txBody>
      </p:sp>
      <p:pic>
        <p:nvPicPr>
          <p:cNvPr id="15364" name="Picture 4" descr="http://www.adventurecampstz.com/PHOTOGALLERIES/Ruaha/Ruaha%20Elephants/images/08%20Elephant%20head,%20Ruaha_jpg.jpg"/>
          <p:cNvPicPr>
            <a:picLocks noChangeAspect="1" noChangeArrowheads="1"/>
          </p:cNvPicPr>
          <p:nvPr/>
        </p:nvPicPr>
        <p:blipFill>
          <a:blip r:embed="rId3" cstate="print"/>
          <a:srcRect/>
          <a:stretch>
            <a:fillRect/>
          </a:stretch>
        </p:blipFill>
        <p:spPr bwMode="auto">
          <a:xfrm>
            <a:off x="4752696" y="3933056"/>
            <a:ext cx="4067776" cy="2706201"/>
          </a:xfrm>
          <a:prstGeom prst="rect">
            <a:avLst/>
          </a:prstGeom>
          <a:noFill/>
        </p:spPr>
      </p:pic>
      <p:sp>
        <p:nvSpPr>
          <p:cNvPr id="6" name="TextBox 5"/>
          <p:cNvSpPr txBox="1"/>
          <p:nvPr/>
        </p:nvSpPr>
        <p:spPr>
          <a:xfrm>
            <a:off x="683568" y="4149080"/>
            <a:ext cx="3240360" cy="1200329"/>
          </a:xfrm>
          <a:prstGeom prst="rect">
            <a:avLst/>
          </a:prstGeom>
          <a:noFill/>
        </p:spPr>
        <p:txBody>
          <a:bodyPr wrap="square" rtlCol="0">
            <a:spAutoFit/>
          </a:bodyPr>
          <a:lstStyle/>
          <a:p>
            <a:r>
              <a:rPr lang="en-GB" dirty="0" smtClean="0"/>
              <a:t>Picture an elephant:</a:t>
            </a:r>
          </a:p>
          <a:p>
            <a:endParaRPr lang="en-GB" dirty="0"/>
          </a:p>
          <a:p>
            <a:r>
              <a:rPr lang="en-GB" dirty="0" smtClean="0"/>
              <a:t>Pretend its face is your heart and its ears are your lungs.</a:t>
            </a:r>
          </a:p>
        </p:txBody>
      </p:sp>
      <p:pic>
        <p:nvPicPr>
          <p:cNvPr id="15366" name="Picture 6" descr="http://t2.gstatic.com/images?q=tbn:ANd9GcQPHL-fW59sfiabvNfa9nRDKWq2SXAzoJAVfcyVo7vurDIqDvKtUg"/>
          <p:cNvPicPr>
            <a:picLocks noChangeAspect="1" noChangeArrowheads="1"/>
          </p:cNvPicPr>
          <p:nvPr/>
        </p:nvPicPr>
        <p:blipFill>
          <a:blip r:embed="rId4" cstate="print"/>
          <a:srcRect/>
          <a:stretch>
            <a:fillRect/>
          </a:stretch>
        </p:blipFill>
        <p:spPr bwMode="auto">
          <a:xfrm>
            <a:off x="6228184" y="4437112"/>
            <a:ext cx="648072" cy="600788"/>
          </a:xfrm>
          <a:prstGeom prst="rect">
            <a:avLst/>
          </a:prstGeom>
          <a:noFill/>
        </p:spPr>
      </p:pic>
      <p:pic>
        <p:nvPicPr>
          <p:cNvPr id="15367" name="Picture 7"/>
          <p:cNvPicPr>
            <a:picLocks noChangeAspect="1" noChangeArrowheads="1"/>
          </p:cNvPicPr>
          <p:nvPr/>
        </p:nvPicPr>
        <p:blipFill>
          <a:blip r:embed="rId5" cstate="print"/>
          <a:srcRect/>
          <a:stretch>
            <a:fillRect/>
          </a:stretch>
        </p:blipFill>
        <p:spPr bwMode="auto">
          <a:xfrm>
            <a:off x="4932040" y="4077072"/>
            <a:ext cx="878336" cy="1623814"/>
          </a:xfrm>
          <a:prstGeom prst="rect">
            <a:avLst/>
          </a:prstGeom>
          <a:noFill/>
          <a:ln w="9525">
            <a:noFill/>
            <a:miter lim="800000"/>
            <a:headEnd/>
            <a:tailEnd/>
          </a:ln>
        </p:spPr>
      </p:pic>
      <p:pic>
        <p:nvPicPr>
          <p:cNvPr id="15368" name="Picture 8"/>
          <p:cNvPicPr>
            <a:picLocks noChangeAspect="1" noChangeArrowheads="1"/>
          </p:cNvPicPr>
          <p:nvPr/>
        </p:nvPicPr>
        <p:blipFill>
          <a:blip r:embed="rId6" cstate="print"/>
          <a:srcRect/>
          <a:stretch>
            <a:fillRect/>
          </a:stretch>
        </p:blipFill>
        <p:spPr bwMode="auto">
          <a:xfrm>
            <a:off x="7308304" y="4077072"/>
            <a:ext cx="881272" cy="1656184"/>
          </a:xfrm>
          <a:prstGeom prst="rect">
            <a:avLst/>
          </a:prstGeom>
          <a:noFill/>
          <a:ln w="9525">
            <a:noFill/>
            <a:miter lim="800000"/>
            <a:headEnd/>
            <a:tailEnd/>
          </a:ln>
        </p:spPr>
      </p:pic>
      <p:sp>
        <p:nvSpPr>
          <p:cNvPr id="10" name="TextBox 9"/>
          <p:cNvSpPr txBox="1"/>
          <p:nvPr/>
        </p:nvSpPr>
        <p:spPr>
          <a:xfrm>
            <a:off x="683568" y="5469031"/>
            <a:ext cx="3816424" cy="1200329"/>
          </a:xfrm>
          <a:prstGeom prst="rect">
            <a:avLst/>
          </a:prstGeom>
          <a:noFill/>
        </p:spPr>
        <p:txBody>
          <a:bodyPr wrap="square" rtlCol="0">
            <a:spAutoFit/>
          </a:bodyPr>
          <a:lstStyle/>
          <a:p>
            <a:r>
              <a:rPr lang="en-GB" dirty="0" smtClean="0"/>
              <a:t>Your lungs are bigger than your heart, much like an elephants ears are larger than its face, and  they take up most of the room in your chest.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5367"/>
                                        </p:tgtEl>
                                        <p:attrNameLst>
                                          <p:attrName>style.visibility</p:attrName>
                                        </p:attrNameLst>
                                      </p:cBhvr>
                                      <p:to>
                                        <p:strVal val="visible"/>
                                      </p:to>
                                    </p:set>
                                    <p:animEffect transition="in" filter="fade">
                                      <p:cBhvr>
                                        <p:cTn id="13" dur="2000"/>
                                        <p:tgtEl>
                                          <p:spTgt spid="15367"/>
                                        </p:tgtEl>
                                      </p:cBhvr>
                                    </p:animEffect>
                                  </p:childTnLst>
                                </p:cTn>
                              </p:par>
                              <p:par>
                                <p:cTn id="14" presetID="10" presetClass="entr" presetSubtype="0" fill="hold" nodeType="withEffect">
                                  <p:stCondLst>
                                    <p:cond delay="0"/>
                                  </p:stCondLst>
                                  <p:childTnLst>
                                    <p:set>
                                      <p:cBhvr>
                                        <p:cTn id="15" dur="1" fill="hold">
                                          <p:stCondLst>
                                            <p:cond delay="0"/>
                                          </p:stCondLst>
                                        </p:cTn>
                                        <p:tgtEl>
                                          <p:spTgt spid="15366"/>
                                        </p:tgtEl>
                                        <p:attrNameLst>
                                          <p:attrName>style.visibility</p:attrName>
                                        </p:attrNameLst>
                                      </p:cBhvr>
                                      <p:to>
                                        <p:strVal val="visible"/>
                                      </p:to>
                                    </p:set>
                                    <p:animEffect transition="in" filter="fade">
                                      <p:cBhvr>
                                        <p:cTn id="16" dur="2000"/>
                                        <p:tgtEl>
                                          <p:spTgt spid="15366"/>
                                        </p:tgtEl>
                                      </p:cBhvr>
                                    </p:animEffect>
                                  </p:childTnLst>
                                </p:cTn>
                              </p:par>
                              <p:par>
                                <p:cTn id="17" presetID="10" presetClass="entr" presetSubtype="0" fill="hold" nodeType="withEffect">
                                  <p:stCondLst>
                                    <p:cond delay="0"/>
                                  </p:stCondLst>
                                  <p:childTnLst>
                                    <p:set>
                                      <p:cBhvr>
                                        <p:cTn id="18" dur="1" fill="hold">
                                          <p:stCondLst>
                                            <p:cond delay="0"/>
                                          </p:stCondLst>
                                        </p:cTn>
                                        <p:tgtEl>
                                          <p:spTgt spid="15368"/>
                                        </p:tgtEl>
                                        <p:attrNameLst>
                                          <p:attrName>style.visibility</p:attrName>
                                        </p:attrNameLst>
                                      </p:cBhvr>
                                      <p:to>
                                        <p:strVal val="visible"/>
                                      </p:to>
                                    </p:set>
                                    <p:animEffect transition="in" filter="fade">
                                      <p:cBhvr>
                                        <p:cTn id="19" dur="2000"/>
                                        <p:tgtEl>
                                          <p:spTgt spid="1536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548681"/>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How does oxygen get in</a:t>
            </a:r>
            <a:r>
              <a:rPr kumimoji="0" lang="en-GB" sz="3600" b="0" i="0" u="none" strike="noStrike" kern="1200" cap="none" spc="0" normalizeH="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 to your blood?</a:t>
            </a:r>
            <a:endPar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endParaRPr>
          </a:p>
        </p:txBody>
      </p:sp>
      <p:sp>
        <p:nvSpPr>
          <p:cNvPr id="3" name="TextBox 2"/>
          <p:cNvSpPr txBox="1"/>
          <p:nvPr/>
        </p:nvSpPr>
        <p:spPr>
          <a:xfrm>
            <a:off x="395536" y="1844824"/>
            <a:ext cx="8424936" cy="5355312"/>
          </a:xfrm>
          <a:prstGeom prst="rect">
            <a:avLst/>
          </a:prstGeom>
          <a:noFill/>
        </p:spPr>
        <p:txBody>
          <a:bodyPr wrap="square" rtlCol="0">
            <a:spAutoFit/>
          </a:bodyPr>
          <a:lstStyle/>
          <a:p>
            <a:r>
              <a:rPr lang="en-GB" sz="2000" dirty="0" smtClean="0"/>
              <a:t>This is known as: </a:t>
            </a:r>
            <a:r>
              <a:rPr lang="en-GB" sz="2800" b="1" dirty="0" smtClean="0"/>
              <a:t>RESPIRATION</a:t>
            </a:r>
          </a:p>
          <a:p>
            <a:endParaRPr lang="en-GB" b="1" dirty="0"/>
          </a:p>
          <a:p>
            <a:r>
              <a:rPr lang="en-GB" sz="2000" dirty="0" smtClean="0"/>
              <a:t>When you breathe in through your nose or mouth, air travels down your windpipe, scientifically known as the trachea, and enters your lungs. Your trachea is divided into two passages, one headed to your left lung and one to 					your right lung. </a:t>
            </a:r>
          </a:p>
          <a:p>
            <a:endParaRPr lang="en-GB" sz="2000" dirty="0"/>
          </a:p>
          <a:p>
            <a:r>
              <a:rPr lang="en-GB" sz="2000" dirty="0" smtClean="0"/>
              <a:t>				Inside your lungs, oxygen is removed from 					the air you have just breathed in, and it is 					this </a:t>
            </a:r>
            <a:r>
              <a:rPr lang="en-GB" sz="2000" dirty="0"/>
              <a:t>o</a:t>
            </a:r>
            <a:r>
              <a:rPr lang="en-GB" sz="2000" dirty="0" smtClean="0"/>
              <a:t>xygen that is then transported round 					your body by the heart.</a:t>
            </a:r>
          </a:p>
          <a:p>
            <a:endParaRPr lang="en-GB" sz="2000" dirty="0"/>
          </a:p>
          <a:p>
            <a:r>
              <a:rPr lang="en-GB" sz="2000" dirty="0" smtClean="0"/>
              <a:t>				As the heart drops off oxygen, it also picks 					up  any carbon dioxide and we remove it 					from the body by breathing out again.</a:t>
            </a:r>
          </a:p>
          <a:p>
            <a:endParaRPr lang="en-GB" dirty="0"/>
          </a:p>
          <a:p>
            <a:r>
              <a:rPr lang="en-GB" dirty="0" smtClean="0"/>
              <a:t>				</a:t>
            </a:r>
            <a:endParaRPr lang="en-GB" dirty="0"/>
          </a:p>
        </p:txBody>
      </p:sp>
      <p:pic>
        <p:nvPicPr>
          <p:cNvPr id="18434" name="Picture 2"/>
          <p:cNvPicPr>
            <a:picLocks noChangeAspect="1" noChangeArrowheads="1"/>
          </p:cNvPicPr>
          <p:nvPr/>
        </p:nvPicPr>
        <p:blipFill>
          <a:blip r:embed="rId2" cstate="print"/>
          <a:srcRect/>
          <a:stretch>
            <a:fillRect/>
          </a:stretch>
        </p:blipFill>
        <p:spPr bwMode="auto">
          <a:xfrm>
            <a:off x="323528" y="3645024"/>
            <a:ext cx="3327236" cy="2852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548681"/>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Inside your</a:t>
            </a:r>
            <a:r>
              <a:rPr kumimoji="0" lang="en-GB" sz="3600" b="0" i="0" u="none" strike="noStrike" kern="1200" cap="none" spc="0" normalizeH="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 lungs</a:t>
            </a:r>
            <a:endPar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endParaRPr>
          </a:p>
        </p:txBody>
      </p:sp>
      <p:pic>
        <p:nvPicPr>
          <p:cNvPr id="19458" name="Picture 2" descr="http://www.childrenscolorado.org/imgs/KidsHealth/image/ial/images/206/206_image.gif"/>
          <p:cNvPicPr>
            <a:picLocks noChangeAspect="1" noChangeArrowheads="1"/>
          </p:cNvPicPr>
          <p:nvPr/>
        </p:nvPicPr>
        <p:blipFill>
          <a:blip r:embed="rId2" cstate="print"/>
          <a:srcRect/>
          <a:stretch>
            <a:fillRect/>
          </a:stretch>
        </p:blipFill>
        <p:spPr bwMode="auto">
          <a:xfrm>
            <a:off x="251520" y="1772816"/>
            <a:ext cx="3960440" cy="4032448"/>
          </a:xfrm>
          <a:prstGeom prst="rect">
            <a:avLst/>
          </a:prstGeom>
          <a:noFill/>
        </p:spPr>
      </p:pic>
      <p:sp>
        <p:nvSpPr>
          <p:cNvPr id="5" name="TextBox 4"/>
          <p:cNvSpPr txBox="1"/>
          <p:nvPr/>
        </p:nvSpPr>
        <p:spPr>
          <a:xfrm>
            <a:off x="4572000" y="1268760"/>
            <a:ext cx="4392488" cy="5062924"/>
          </a:xfrm>
          <a:prstGeom prst="rect">
            <a:avLst/>
          </a:prstGeom>
          <a:noFill/>
        </p:spPr>
        <p:txBody>
          <a:bodyPr wrap="square" rtlCol="0">
            <a:spAutoFit/>
          </a:bodyPr>
          <a:lstStyle/>
          <a:p>
            <a:r>
              <a:rPr lang="en-GB" sz="1900" dirty="0" smtClean="0"/>
              <a:t>Inside your lungs, there are lots of little tree like stems. However, instead of having leaves on the end of their branches, there are lots of little sacks of air that connect your lungs with the blood being pumped from the heart in tiny blood vessels called capillaries. These air sacks are known as </a:t>
            </a:r>
            <a:r>
              <a:rPr lang="en-GB" sz="1900" b="1" dirty="0" smtClean="0"/>
              <a:t>Alveoli</a:t>
            </a:r>
            <a:r>
              <a:rPr lang="en-GB" sz="1900" dirty="0" smtClean="0"/>
              <a:t>, and the branches that they are attached to, </a:t>
            </a:r>
            <a:r>
              <a:rPr lang="en-GB" sz="1900" b="1" dirty="0" smtClean="0"/>
              <a:t>Bronchioles</a:t>
            </a:r>
            <a:r>
              <a:rPr lang="en-GB" sz="1900" dirty="0" smtClean="0"/>
              <a:t>. </a:t>
            </a:r>
          </a:p>
          <a:p>
            <a:endParaRPr lang="en-GB" sz="1900" dirty="0"/>
          </a:p>
          <a:p>
            <a:r>
              <a:rPr lang="en-GB" sz="1900" dirty="0" smtClean="0"/>
              <a:t>Much like trees have roots to keep them in the ground, </a:t>
            </a:r>
            <a:r>
              <a:rPr lang="en-GB" sz="1900" b="1" dirty="0" smtClean="0"/>
              <a:t>Bronchioles</a:t>
            </a:r>
            <a:r>
              <a:rPr lang="en-GB" sz="1900" dirty="0" smtClean="0"/>
              <a:t> are secured to the trachea by the </a:t>
            </a:r>
            <a:r>
              <a:rPr lang="en-GB" sz="1900" b="1" dirty="0" smtClean="0"/>
              <a:t>Bronchus</a:t>
            </a:r>
            <a:r>
              <a:rPr lang="en-GB" sz="1900" dirty="0" smtClean="0"/>
              <a:t>.</a:t>
            </a:r>
          </a:p>
          <a:p>
            <a:endParaRPr lang="en-GB" sz="1900" dirty="0"/>
          </a:p>
          <a:p>
            <a:r>
              <a:rPr lang="en-GB" sz="1900" dirty="0" smtClean="0"/>
              <a:t>Beneath your lungs is your </a:t>
            </a:r>
            <a:r>
              <a:rPr lang="en-GB" sz="1900" b="1" dirty="0" smtClean="0"/>
              <a:t>Diaphragm</a:t>
            </a:r>
            <a:r>
              <a:rPr lang="en-GB" sz="1900" dirty="0" smtClean="0"/>
              <a:t>, a dome shaped muscle that works with your lungs to allow you to breath in and out.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692696"/>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What happens when we breathe</a:t>
            </a:r>
            <a:r>
              <a:rPr kumimoji="0" lang="en-GB" sz="3600" b="0" i="0" u="none" strike="noStrike" kern="1200" cap="none" spc="0" normalizeH="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 in and out</a:t>
            </a: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a:t>
            </a:r>
          </a:p>
        </p:txBody>
      </p:sp>
      <p:sp>
        <p:nvSpPr>
          <p:cNvPr id="4" name="TextBox 3"/>
          <p:cNvSpPr txBox="1"/>
          <p:nvPr/>
        </p:nvSpPr>
        <p:spPr>
          <a:xfrm>
            <a:off x="467544" y="2492896"/>
            <a:ext cx="8208912" cy="3785652"/>
          </a:xfrm>
          <a:prstGeom prst="rect">
            <a:avLst/>
          </a:prstGeom>
          <a:noFill/>
        </p:spPr>
        <p:txBody>
          <a:bodyPr wrap="square" rtlCol="0">
            <a:spAutoFit/>
          </a:bodyPr>
          <a:lstStyle/>
          <a:p>
            <a:pPr>
              <a:buFont typeface="Arial" pitchFamily="34" charset="0"/>
              <a:buChar char="•"/>
            </a:pPr>
            <a:r>
              <a:rPr lang="en-GB" sz="2400" dirty="0" smtClean="0"/>
              <a:t> Lungs fill with air and increase in size </a:t>
            </a:r>
          </a:p>
          <a:p>
            <a:pPr>
              <a:buFont typeface="Arial" pitchFamily="34" charset="0"/>
              <a:buChar char="•"/>
            </a:pPr>
            <a:r>
              <a:rPr lang="en-GB" sz="2400" dirty="0" smtClean="0"/>
              <a:t> Diaphragm stretches to allow for the lungs to increase in size</a:t>
            </a:r>
          </a:p>
          <a:p>
            <a:pPr>
              <a:buFont typeface="Arial" pitchFamily="34" charset="0"/>
              <a:buChar char="•"/>
            </a:pPr>
            <a:r>
              <a:rPr lang="en-GB" sz="2400" dirty="0" smtClean="0"/>
              <a:t> Ribs move upwards and outwards to allow for the lungs to increase in size</a:t>
            </a:r>
          </a:p>
          <a:p>
            <a:pPr>
              <a:buFont typeface="Arial" pitchFamily="34" charset="0"/>
              <a:buChar char="•"/>
            </a:pPr>
            <a:endParaRPr lang="en-GB" sz="2400" dirty="0"/>
          </a:p>
          <a:p>
            <a:pPr>
              <a:buFont typeface="Arial" pitchFamily="34" charset="0"/>
              <a:buChar char="•"/>
            </a:pPr>
            <a:r>
              <a:rPr lang="en-GB" sz="2400" dirty="0"/>
              <a:t> </a:t>
            </a:r>
            <a:r>
              <a:rPr lang="en-GB" sz="2400" dirty="0" smtClean="0"/>
              <a:t>Lungs shrink as the air is exhaled</a:t>
            </a:r>
          </a:p>
          <a:p>
            <a:pPr>
              <a:buFont typeface="Arial" pitchFamily="34" charset="0"/>
              <a:buChar char="•"/>
            </a:pPr>
            <a:r>
              <a:rPr lang="en-GB" sz="2400" dirty="0"/>
              <a:t> </a:t>
            </a:r>
            <a:r>
              <a:rPr lang="en-GB" sz="2400" dirty="0" smtClean="0"/>
              <a:t>Diaphragm tightens and the lungs get smaller</a:t>
            </a:r>
          </a:p>
          <a:p>
            <a:pPr>
              <a:buFont typeface="Arial" pitchFamily="34" charset="0"/>
              <a:buChar char="•"/>
            </a:pPr>
            <a:r>
              <a:rPr lang="en-GB" sz="2400" dirty="0"/>
              <a:t> </a:t>
            </a:r>
            <a:r>
              <a:rPr lang="en-GB" sz="2400" dirty="0" smtClean="0"/>
              <a:t>Ribs move downwards and inwards as the lungs shrink in size</a:t>
            </a:r>
          </a:p>
          <a:p>
            <a:pPr>
              <a:buFont typeface="Arial" pitchFamily="34" charset="0"/>
              <a:buChar char="•"/>
            </a:pPr>
            <a:endParaRPr lang="en-GB" sz="2400" dirty="0"/>
          </a:p>
          <a:p>
            <a:r>
              <a:rPr lang="en-GB" sz="2400" dirty="0" smtClean="0">
                <a:hlinkClick r:id="rId2"/>
              </a:rPr>
              <a:t>http://www.smm.org/heart/lungs/breathing.htm</a:t>
            </a: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692696"/>
            <a:ext cx="7772400" cy="86409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outerShdw blurRad="50800" dist="38100" dir="2700000" algn="tl" rotWithShape="0">
                    <a:prstClr val="black">
                      <a:alpha val="40000"/>
                    </a:prstClr>
                  </a:outerShdw>
                </a:effectLst>
                <a:uLnTx/>
                <a:uFillTx/>
                <a:latin typeface="Gill Sans Ultra Bold" pitchFamily="34" charset="0"/>
                <a:ea typeface="+mj-ea"/>
                <a:cs typeface="+mj-cs"/>
              </a:rPr>
              <a:t>Points to think about</a:t>
            </a:r>
          </a:p>
        </p:txBody>
      </p:sp>
      <p:sp>
        <p:nvSpPr>
          <p:cNvPr id="3" name="TextBox 2"/>
          <p:cNvSpPr txBox="1"/>
          <p:nvPr/>
        </p:nvSpPr>
        <p:spPr>
          <a:xfrm>
            <a:off x="539552" y="1484784"/>
            <a:ext cx="8064896" cy="1938992"/>
          </a:xfrm>
          <a:prstGeom prst="rect">
            <a:avLst/>
          </a:prstGeom>
          <a:noFill/>
        </p:spPr>
        <p:txBody>
          <a:bodyPr wrap="square" rtlCol="0">
            <a:spAutoFit/>
          </a:bodyPr>
          <a:lstStyle/>
          <a:p>
            <a:r>
              <a:rPr lang="en-GB" sz="2400" dirty="0" smtClean="0"/>
              <a:t>The lungs can be effected by a number of medical conditions, but also by certain choices we decide to make.</a:t>
            </a:r>
          </a:p>
          <a:p>
            <a:endParaRPr lang="en-GB" sz="2400" dirty="0"/>
          </a:p>
          <a:p>
            <a:r>
              <a:rPr lang="en-GB" sz="2400" b="1" dirty="0" smtClean="0"/>
              <a:t>Q:</a:t>
            </a:r>
            <a:r>
              <a:rPr lang="en-GB" sz="2400" dirty="0" smtClean="0"/>
              <a:t> do you know of any medical conditions that may affect your lungs?</a:t>
            </a:r>
            <a:endParaRPr lang="en-GB" sz="2400" b="1" dirty="0"/>
          </a:p>
        </p:txBody>
      </p:sp>
      <p:sp>
        <p:nvSpPr>
          <p:cNvPr id="4" name="TextBox 3"/>
          <p:cNvSpPr txBox="1"/>
          <p:nvPr/>
        </p:nvSpPr>
        <p:spPr>
          <a:xfrm>
            <a:off x="611560" y="3501008"/>
            <a:ext cx="7848872" cy="769441"/>
          </a:xfrm>
          <a:prstGeom prst="rect">
            <a:avLst/>
          </a:prstGeom>
          <a:noFill/>
        </p:spPr>
        <p:txBody>
          <a:bodyPr wrap="square" rtlCol="0">
            <a:spAutoFit/>
          </a:bodyPr>
          <a:lstStyle/>
          <a:p>
            <a:r>
              <a:rPr lang="en-GB" sz="2400" b="1" dirty="0" smtClean="0"/>
              <a:t>ASTHMA:</a:t>
            </a:r>
            <a:r>
              <a:rPr lang="en-GB" sz="2400" dirty="0" smtClean="0"/>
              <a:t> </a:t>
            </a:r>
            <a:r>
              <a:rPr lang="en-GB" sz="2000" dirty="0" smtClean="0"/>
              <a:t>asthma narrows the bronchioles in your lungs, making it harder to breathe as less air can fit down the tubes</a:t>
            </a:r>
            <a:endParaRPr lang="en-GB" sz="2400" b="1" dirty="0"/>
          </a:p>
        </p:txBody>
      </p:sp>
      <p:sp>
        <p:nvSpPr>
          <p:cNvPr id="5" name="TextBox 4"/>
          <p:cNvSpPr txBox="1"/>
          <p:nvPr/>
        </p:nvSpPr>
        <p:spPr>
          <a:xfrm>
            <a:off x="611560" y="4293096"/>
            <a:ext cx="7848872" cy="830997"/>
          </a:xfrm>
          <a:prstGeom prst="rect">
            <a:avLst/>
          </a:prstGeom>
          <a:noFill/>
        </p:spPr>
        <p:txBody>
          <a:bodyPr wrap="square" rtlCol="0">
            <a:spAutoFit/>
          </a:bodyPr>
          <a:lstStyle/>
          <a:p>
            <a:r>
              <a:rPr lang="en-GB" sz="2400" b="1" dirty="0" smtClean="0"/>
              <a:t>Q: </a:t>
            </a:r>
            <a:r>
              <a:rPr lang="en-GB" sz="2400" dirty="0" smtClean="0"/>
              <a:t>can you think of any other things that can affect your lungs?</a:t>
            </a:r>
            <a:endParaRPr lang="en-GB" sz="2400" b="1" dirty="0"/>
          </a:p>
        </p:txBody>
      </p:sp>
      <p:sp>
        <p:nvSpPr>
          <p:cNvPr id="6" name="TextBox 5"/>
          <p:cNvSpPr txBox="1"/>
          <p:nvPr/>
        </p:nvSpPr>
        <p:spPr>
          <a:xfrm>
            <a:off x="611560" y="5157192"/>
            <a:ext cx="7848872" cy="769441"/>
          </a:xfrm>
          <a:prstGeom prst="rect">
            <a:avLst/>
          </a:prstGeom>
          <a:noFill/>
        </p:spPr>
        <p:txBody>
          <a:bodyPr wrap="square" rtlCol="0">
            <a:spAutoFit/>
          </a:bodyPr>
          <a:lstStyle/>
          <a:p>
            <a:r>
              <a:rPr lang="en-GB" sz="2400" b="1" dirty="0" smtClean="0"/>
              <a:t>SMOKING: </a:t>
            </a:r>
            <a:r>
              <a:rPr lang="en-GB" sz="2000" dirty="0" smtClean="0"/>
              <a:t>smoking damages the </a:t>
            </a:r>
            <a:r>
              <a:rPr lang="en-GB" sz="2000" dirty="0"/>
              <a:t>a</a:t>
            </a:r>
            <a:r>
              <a:rPr lang="en-GB" sz="2000" dirty="0" smtClean="0"/>
              <a:t>lveoli and bronchioles in your lungs, making it harder to breath as less oxygen can reach your blood</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649</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Ultra Bold</vt:lpstr>
      <vt:lpstr>Office Theme</vt:lpstr>
      <vt:lpstr>A quick recap...</vt:lpstr>
      <vt:lpstr>The Lungs in the Human Body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Lungs in the Human Body</dc:title>
  <dc:creator>Hannah</dc:creator>
  <cp:lastModifiedBy>Qanza Choudhery</cp:lastModifiedBy>
  <cp:revision>26</cp:revision>
  <dcterms:created xsi:type="dcterms:W3CDTF">2011-11-01T20:22:47Z</dcterms:created>
  <dcterms:modified xsi:type="dcterms:W3CDTF">2021-01-19T11:46:35Z</dcterms:modified>
</cp:coreProperties>
</file>