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7BD14A-0C0A-44AC-8B30-7E23086A8E6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33CC2C-4654-460C-A4AC-6CE9D979F9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447800"/>
          </a:xfrm>
        </p:spPr>
        <p:txBody>
          <a:bodyPr/>
          <a:lstStyle/>
          <a:p>
            <a:r>
              <a:rPr lang="en-GB" sz="7200" dirty="0"/>
              <a:t>The subjunctive form.</a:t>
            </a:r>
          </a:p>
        </p:txBody>
      </p:sp>
    </p:spTree>
    <p:extLst>
      <p:ext uri="{BB962C8B-B14F-4D97-AF65-F5344CB8AC3E}">
        <p14:creationId xmlns:p14="http://schemas.microsoft.com/office/powerpoint/2010/main" val="388238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/>
              <a:t>Which is written in the subjunctive?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/>
              <a:t>Please can Matthew come home at lunchtime?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Or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I request that Matthew be allowed to come home.</a:t>
            </a:r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784976" cy="4267200"/>
          </a:xfrm>
        </p:spPr>
        <p:txBody>
          <a:bodyPr/>
          <a:lstStyle/>
          <a:p>
            <a:r>
              <a:rPr lang="en-GB" dirty="0"/>
              <a:t>Why do I need to know this?</a:t>
            </a:r>
            <a:br>
              <a:rPr lang="en-GB" dirty="0"/>
            </a:br>
            <a:r>
              <a:rPr lang="en-GB" dirty="0"/>
              <a:t> Do people even use it?</a:t>
            </a:r>
          </a:p>
        </p:txBody>
      </p:sp>
    </p:spTree>
    <p:extLst>
      <p:ext uri="{BB962C8B-B14F-4D97-AF65-F5344CB8AC3E}">
        <p14:creationId xmlns:p14="http://schemas.microsoft.com/office/powerpoint/2010/main" val="12162891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Beyonce</a:t>
            </a:r>
            <a:r>
              <a:rPr lang="en-GB" dirty="0"/>
              <a:t> VS Bieber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87624" y="1742718"/>
            <a:ext cx="7056784" cy="4186228"/>
            <a:chOff x="1187624" y="1742718"/>
            <a:chExt cx="7056784" cy="4186228"/>
          </a:xfrm>
        </p:grpSpPr>
        <p:pic>
          <p:nvPicPr>
            <p:cNvPr id="3074" name="Picture 2" descr="http://cdn.images.express.co.uk/img/dynamic/1/590x/bieber-64604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742718"/>
              <a:ext cx="7056784" cy="418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lh3.ggpht.com/NwQ3FT7ydn7k3wZCgYfLPOymxE_g1YxCCobYKufv9ETWI6Vj8LY22B2oxOJKIENsT4U=w3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266" y="240708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Subjunctiv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1216" y="353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/>
          <a:lstStyle/>
          <a:p>
            <a:r>
              <a:rPr lang="en-GB" dirty="0"/>
              <a:t>Justin Bieber is using the subjunctive incorrectly!!</a:t>
            </a:r>
          </a:p>
        </p:txBody>
      </p:sp>
      <p:pic>
        <p:nvPicPr>
          <p:cNvPr id="6146" name="Picture 2" descr="http://www.best4balls.com/media/catalog/product/cache/1/thumbnail/700x/9df78eab33525d08d6e5fb8d27136e95/s/u/surprised-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632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3999" cy="2505075"/>
          </a:xfrm>
        </p:spPr>
        <p:txBody>
          <a:bodyPr/>
          <a:lstStyle/>
          <a:p>
            <a:r>
              <a:rPr lang="en-GB" dirty="0"/>
              <a:t>Task: Write a letter to inform Mr Bieber of this, and what he needs to do to correct it!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725144"/>
            <a:ext cx="9144000" cy="1131887"/>
          </a:xfrm>
        </p:spPr>
        <p:txBody>
          <a:bodyPr>
            <a:noAutofit/>
          </a:bodyPr>
          <a:lstStyle/>
          <a:p>
            <a:r>
              <a:rPr lang="en-GB" sz="2800" dirty="0"/>
              <a:t>Challenge: Write in the subjunctive in your letter. </a:t>
            </a:r>
          </a:p>
          <a:p>
            <a:r>
              <a:rPr lang="en-GB" sz="2800" dirty="0"/>
              <a:t>(There’s a prize in it for you!)</a:t>
            </a:r>
          </a:p>
        </p:txBody>
      </p:sp>
    </p:spTree>
    <p:extLst>
      <p:ext uri="{BB962C8B-B14F-4D97-AF65-F5344CB8AC3E}">
        <p14:creationId xmlns:p14="http://schemas.microsoft.com/office/powerpoint/2010/main" val="37420629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subjunctive form sounds scarier than it actually is. </a:t>
            </a:r>
          </a:p>
          <a:p>
            <a:pPr marL="0" indent="0">
              <a:buNone/>
            </a:pPr>
            <a:r>
              <a:rPr lang="en-GB" dirty="0"/>
              <a:t>The subjunctive form is mostly used in formal language</a:t>
            </a:r>
          </a:p>
          <a:p>
            <a:pPr marL="0" indent="0">
              <a:buNone/>
            </a:pPr>
            <a:r>
              <a:rPr lang="en-GB" dirty="0"/>
              <a:t>(if you were the queen for example).</a:t>
            </a:r>
          </a:p>
          <a:p>
            <a:pPr marL="0" indent="0">
              <a:buNone/>
            </a:pPr>
            <a:r>
              <a:rPr lang="en-GB" dirty="0"/>
              <a:t>It can be used to give advice of talk about unreal situations.</a:t>
            </a:r>
          </a:p>
        </p:txBody>
      </p:sp>
      <p:pic>
        <p:nvPicPr>
          <p:cNvPr id="1026" name="Picture 2" descr="http://worldartsme.com/images/confused-emoticons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24384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15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609600"/>
          </a:xfrm>
        </p:spPr>
        <p:txBody>
          <a:bodyPr/>
          <a:lstStyle/>
          <a:p>
            <a:r>
              <a:rPr lang="en-GB" sz="3200" dirty="0"/>
              <a:t>Advice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448072"/>
            <a:ext cx="4041775" cy="609600"/>
          </a:xfrm>
        </p:spPr>
        <p:txBody>
          <a:bodyPr/>
          <a:lstStyle/>
          <a:p>
            <a:r>
              <a:rPr lang="en-GB" sz="3200" dirty="0"/>
              <a:t>Unreal situations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8624" y="1412776"/>
            <a:ext cx="4041648" cy="3913632"/>
          </a:xfrm>
        </p:spPr>
        <p:txBody>
          <a:bodyPr/>
          <a:lstStyle/>
          <a:p>
            <a:r>
              <a:rPr lang="en-GB" dirty="0"/>
              <a:t>Advise </a:t>
            </a:r>
          </a:p>
          <a:p>
            <a:r>
              <a:rPr lang="en-GB" dirty="0"/>
              <a:t>Ask</a:t>
            </a:r>
          </a:p>
          <a:p>
            <a:r>
              <a:rPr lang="en-GB" dirty="0"/>
              <a:t>Command</a:t>
            </a:r>
          </a:p>
          <a:p>
            <a:r>
              <a:rPr lang="en-GB" dirty="0"/>
              <a:t>Demand</a:t>
            </a:r>
          </a:p>
          <a:p>
            <a:r>
              <a:rPr lang="en-GB" dirty="0"/>
              <a:t>Insist</a:t>
            </a:r>
          </a:p>
          <a:p>
            <a:r>
              <a:rPr lang="en-GB" dirty="0"/>
              <a:t>Propose</a:t>
            </a:r>
          </a:p>
          <a:p>
            <a:r>
              <a:rPr lang="en-GB" dirty="0"/>
              <a:t>Recommend </a:t>
            </a:r>
          </a:p>
          <a:p>
            <a:r>
              <a:rPr lang="en-GB" dirty="0"/>
              <a:t>Request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644008" y="1412776"/>
            <a:ext cx="4041648" cy="3913187"/>
          </a:xfrm>
        </p:spPr>
        <p:txBody>
          <a:bodyPr/>
          <a:lstStyle/>
          <a:p>
            <a:r>
              <a:rPr lang="en-GB" dirty="0"/>
              <a:t>Desire</a:t>
            </a:r>
          </a:p>
          <a:p>
            <a:r>
              <a:rPr lang="en-GB" dirty="0"/>
              <a:t>Wish</a:t>
            </a:r>
          </a:p>
          <a:p>
            <a:r>
              <a:rPr lang="en-GB" dirty="0"/>
              <a:t>Hope</a:t>
            </a:r>
          </a:p>
          <a:p>
            <a:r>
              <a:rPr lang="en-GB" dirty="0"/>
              <a:t>Dream</a:t>
            </a:r>
          </a:p>
        </p:txBody>
      </p:sp>
      <p:pic>
        <p:nvPicPr>
          <p:cNvPr id="2053" name="Picture 5" descr="http://www.petrotat.com/www.petrotat.com-www.petrotat.net-petrotat%20company-000-3a%20molecular%20sieve%20-%20air%20drying-%20cms%20-%20carbon%20molecular%20sieve%20-d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8" y="508518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clker.com/cliparts/c/a/4/1/1194984950810759386thought_cloud_jon_philli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5" y="3429000"/>
            <a:ext cx="1944216" cy="21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34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advise</a:t>
            </a:r>
          </a:p>
        </p:txBody>
      </p:sp>
      <p:pic>
        <p:nvPicPr>
          <p:cNvPr id="4" name="Picture 5" descr="http://www.petrotat.com/www.petrotat.com-www.petrotat.net-petrotat%20company-000-3a%20molecular%20sieve%20-%20air%20drying-%20cms%20-%20carbon%20molecular%20sieve%20-d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203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01525"/>
              </p:ext>
            </p:extLst>
          </p:nvPr>
        </p:nvGraphicFramePr>
        <p:xfrm>
          <a:off x="0" y="3501008"/>
          <a:ext cx="9144001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9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Noun/Pronoun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Verb</a:t>
                      </a:r>
                    </a:p>
                    <a:p>
                      <a:r>
                        <a:rPr lang="en-GB" dirty="0"/>
                        <a:t>(can change for</a:t>
                      </a:r>
                      <a:r>
                        <a:rPr lang="en-GB" baseline="0" dirty="0"/>
                        <a:t> tense </a:t>
                      </a:r>
                      <a:r>
                        <a:rPr lang="en-GB" baseline="0" dirty="0" err="1"/>
                        <a:t>etc</a:t>
                      </a:r>
                      <a:r>
                        <a:rPr lang="en-GB" baseline="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Noun/Pronoun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Infinitive verb</a:t>
                      </a:r>
                    </a:p>
                    <a:p>
                      <a:r>
                        <a:rPr lang="en-GB" dirty="0"/>
                        <a:t>(must always be in root form for</a:t>
                      </a:r>
                      <a:r>
                        <a:rPr lang="en-GB" baseline="0" dirty="0"/>
                        <a:t> the subjunctive to be grammatically correct)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demanded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Mr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school</a:t>
                      </a:r>
                      <a:r>
                        <a:rPr lang="en-GB" baseline="0" dirty="0"/>
                        <a:t> team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attend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28624" y="1556792"/>
            <a:ext cx="2991248" cy="187220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Advise </a:t>
            </a:r>
          </a:p>
          <a:p>
            <a:r>
              <a:rPr lang="en-GB" dirty="0"/>
              <a:t>Ask</a:t>
            </a:r>
          </a:p>
          <a:p>
            <a:r>
              <a:rPr lang="en-GB" dirty="0"/>
              <a:t>Command</a:t>
            </a:r>
          </a:p>
          <a:p>
            <a:r>
              <a:rPr lang="en-GB" dirty="0"/>
              <a:t>Demand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995936" y="1556792"/>
            <a:ext cx="2736304" cy="194421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Insist</a:t>
            </a:r>
          </a:p>
          <a:p>
            <a:r>
              <a:rPr lang="en-GB" dirty="0"/>
              <a:t>Propose</a:t>
            </a:r>
          </a:p>
          <a:p>
            <a:r>
              <a:rPr lang="en-GB" dirty="0"/>
              <a:t>Recommend </a:t>
            </a:r>
          </a:p>
          <a:p>
            <a:r>
              <a:rPr lang="en-GB" dirty="0"/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40146822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r>
              <a:rPr lang="en-GB" dirty="0"/>
              <a:t>Unreal situations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40295"/>
              </p:ext>
            </p:extLst>
          </p:nvPr>
        </p:nvGraphicFramePr>
        <p:xfrm>
          <a:off x="827584" y="4149080"/>
          <a:ext cx="76328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Noun/pronoun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famous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 attend they party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going</a:t>
                      </a:r>
                      <a:r>
                        <a:rPr lang="en-GB" baseline="0" dirty="0"/>
                        <a:t> to book the holiday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7" descr="http://www.clker.com/cliparts/c/a/4/1/1194984950810759386thought_cloud_jon_philli_01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384"/>
            <a:ext cx="1665461" cy="18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7"/>
          <p:cNvSpPr txBox="1">
            <a:spLocks/>
          </p:cNvSpPr>
          <p:nvPr/>
        </p:nvSpPr>
        <p:spPr>
          <a:xfrm>
            <a:off x="3633596" y="1700808"/>
            <a:ext cx="2020824" cy="19565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/>
              <a:t>Desire</a:t>
            </a:r>
          </a:p>
          <a:p>
            <a:r>
              <a:rPr lang="en-GB"/>
              <a:t>Wish</a:t>
            </a:r>
          </a:p>
          <a:p>
            <a:r>
              <a:rPr lang="en-GB"/>
              <a:t>Hope</a:t>
            </a:r>
          </a:p>
          <a:p>
            <a:r>
              <a:rPr lang="en-GB"/>
              <a:t>Dream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5223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/>
              <a:t>Which is written in the subjunctive?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/>
              <a:t>If I were chosen, I would do my best.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Or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If you choose me, I would do my best.</a:t>
            </a:r>
          </a:p>
        </p:txBody>
      </p:sp>
    </p:spTree>
    <p:extLst>
      <p:ext uri="{BB962C8B-B14F-4D97-AF65-F5344CB8AC3E}">
        <p14:creationId xmlns:p14="http://schemas.microsoft.com/office/powerpoint/2010/main" val="4515802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/>
              <a:t>Which is written in the subjunctive?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2664296"/>
          </a:xfrm>
        </p:spPr>
        <p:txBody>
          <a:bodyPr>
            <a:normAutofit/>
          </a:bodyPr>
          <a:lstStyle/>
          <a:p>
            <a:r>
              <a:rPr lang="en-GB" dirty="0"/>
              <a:t>We ask that the match be postponed due to the rain.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Or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We have asked for the match to be postponed due to the rain.</a:t>
            </a:r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/>
              <a:t>Which is written in the subjunctive?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/>
              <a:t>Honesty is part of our school rules.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Or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Our school rules require that all children be honest.</a:t>
            </a:r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dirty="0"/>
              <a:t>Which is written in the subjunctive?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2664296"/>
          </a:xfrm>
        </p:spPr>
        <p:txBody>
          <a:bodyPr>
            <a:normAutofit/>
          </a:bodyPr>
          <a:lstStyle/>
          <a:p>
            <a:r>
              <a:rPr lang="en-GB" dirty="0"/>
              <a:t>It is essential that the game begin at once.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Or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dirty="0"/>
              <a:t>The game needs to start now.</a:t>
            </a:r>
          </a:p>
        </p:txBody>
      </p:sp>
    </p:spTree>
    <p:extLst>
      <p:ext uri="{BB962C8B-B14F-4D97-AF65-F5344CB8AC3E}">
        <p14:creationId xmlns:p14="http://schemas.microsoft.com/office/powerpoint/2010/main" val="53168791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125</TotalTime>
  <Words>377</Words>
  <Application>Microsoft Office PowerPoint</Application>
  <PresentationFormat>On-screen Show (4:3)</PresentationFormat>
  <Paragraphs>122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Courier New</vt:lpstr>
      <vt:lpstr>Palatino Linotype</vt:lpstr>
      <vt:lpstr>Executive</vt:lpstr>
      <vt:lpstr>The subjunctive form.</vt:lpstr>
      <vt:lpstr>The what?</vt:lpstr>
      <vt:lpstr>PowerPoint Presentation</vt:lpstr>
      <vt:lpstr>To advise</vt:lpstr>
      <vt:lpstr>Unreal situations</vt:lpstr>
      <vt:lpstr>Which is written in the subjunctive?</vt:lpstr>
      <vt:lpstr>Which is written in the subjunctive?</vt:lpstr>
      <vt:lpstr>Which is written in the subjunctive?</vt:lpstr>
      <vt:lpstr>Which is written in the subjunctive?</vt:lpstr>
      <vt:lpstr>Which is written in the subjunctive?</vt:lpstr>
      <vt:lpstr>Why do I need to know this?  Do people even use it?</vt:lpstr>
      <vt:lpstr>Beyonce VS Bieber</vt:lpstr>
      <vt:lpstr>Justin Bieber is using the subjunctive incorrectly!!</vt:lpstr>
      <vt:lpstr>Task: Write a letter to inform Mr Bieber of this, and what he needs to do to correct it!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subjunctive form.</dc:title>
  <dc:creator>Hayley Smith</dc:creator>
  <cp:lastModifiedBy>Qanza Choudhery</cp:lastModifiedBy>
  <cp:revision>12</cp:revision>
  <dcterms:created xsi:type="dcterms:W3CDTF">2016-04-14T20:10:41Z</dcterms:created>
  <dcterms:modified xsi:type="dcterms:W3CDTF">2021-01-17T19:13:05Z</dcterms:modified>
</cp:coreProperties>
</file>