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  <p:embeddedFont>
      <p:font typeface="Twinkl" panose="020B0604020202020204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5"/>
    <a:srgbClr val="E94E1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1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096" y="32"/>
      </p:cViewPr>
      <p:guideLst>
        <p:guide orient="horz" pos="2160"/>
        <p:guide pos="2903"/>
        <p:guide pos="317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5900916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US" dirty="0"/>
              <a:t>To learn about what sculpture is.  </a:t>
            </a:r>
          </a:p>
          <a:p>
            <a:endParaRPr lang="en-US" dirty="0"/>
          </a:p>
          <a:p>
            <a:r>
              <a:rPr lang="en-US" dirty="0"/>
              <a:t>To learn about the materials used to create a sculpture.</a:t>
            </a:r>
          </a:p>
          <a:p>
            <a:endParaRPr lang="en-US" dirty="0"/>
          </a:p>
          <a:p>
            <a:r>
              <a:rPr lang="en-US" dirty="0"/>
              <a:t>To learn how to sculpt with clay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340A8-0D0D-4BE5-8248-F07F61BC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8" y="1902858"/>
            <a:ext cx="8193873" cy="273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7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9E25C-56D0-4E62-B3E6-CC45B21E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4" y="1877037"/>
            <a:ext cx="8133611" cy="276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A3B80C-5898-4042-9754-EF216A91A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8" y="1871612"/>
            <a:ext cx="8038183" cy="27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2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26E95-CF68-40DA-AD63-E1353A931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7" y="1473201"/>
            <a:ext cx="66960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7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your Greek Bust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94295-63BE-454F-88C0-F358084D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892" y="1260121"/>
            <a:ext cx="3687599" cy="5040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34A923-96D1-4C60-A043-EED2FE5C5256}"/>
              </a:ext>
            </a:extLst>
          </p:cNvPr>
          <p:cNvSpPr txBox="1"/>
          <p:nvPr/>
        </p:nvSpPr>
        <p:spPr>
          <a:xfrm>
            <a:off x="757240" y="1347961"/>
            <a:ext cx="29788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First, draw and colour your Greek bust. Remember it is only the Greek gods or goddess’ head and neck. Annotate items you would like to stand out e.g. headdress, earrings etc.</a:t>
            </a:r>
          </a:p>
          <a:p>
            <a:endParaRPr lang="en-GB" dirty="0"/>
          </a:p>
          <a:p>
            <a:r>
              <a:rPr lang="en-GB" dirty="0"/>
              <a:t>Create a list of the different materials you will need to create your Greek bust.</a:t>
            </a:r>
          </a:p>
          <a:p>
            <a:endParaRPr lang="en-GB" dirty="0"/>
          </a:p>
          <a:p>
            <a:r>
              <a:rPr lang="en-GB" dirty="0"/>
              <a:t>If you would like to watch a sculpture in action, take a look here: https://www.youtube.com/watch?v=6dnyYu4Ff7U</a:t>
            </a:r>
          </a:p>
        </p:txBody>
      </p:sp>
    </p:spTree>
    <p:extLst>
      <p:ext uri="{BB962C8B-B14F-4D97-AF65-F5344CB8AC3E}">
        <p14:creationId xmlns:p14="http://schemas.microsoft.com/office/powerpoint/2010/main" val="137528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0962" y="3266147"/>
            <a:ext cx="5830220" cy="495108"/>
          </a:xfrm>
          <a:prstGeom prst="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What is a sculpture?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Starter Activity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74700-0244-45E9-AD46-B384F5CF48BC}"/>
              </a:ext>
            </a:extLst>
          </p:cNvPr>
          <p:cNvSpPr/>
          <p:nvPr/>
        </p:nvSpPr>
        <p:spPr>
          <a:xfrm>
            <a:off x="2210962" y="4079016"/>
            <a:ext cx="5830220" cy="772107"/>
          </a:xfrm>
          <a:prstGeom prst="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US" dirty="0"/>
              <a:t>Do you know the names of any famous </a:t>
            </a:r>
            <a:br>
              <a:rPr lang="en-US" dirty="0"/>
            </a:br>
            <a:r>
              <a:rPr lang="en-US" dirty="0"/>
              <a:t>sculptures or sculptors?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566EB-65D8-408F-A3C0-8A1673CC9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53" y="1473201"/>
            <a:ext cx="2867489" cy="50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a sculpture?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0DFEC-738D-4BC4-ADF9-A6D6A47BD623}"/>
              </a:ext>
            </a:extLst>
          </p:cNvPr>
          <p:cNvSpPr/>
          <p:nvPr/>
        </p:nvSpPr>
        <p:spPr>
          <a:xfrm>
            <a:off x="755650" y="1473201"/>
            <a:ext cx="7632700" cy="495108"/>
          </a:xfrm>
          <a:prstGeom prst="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Basically, it’s a piece of art, in 3D!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95E7206F-65F3-4B18-9851-A940415B6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34" y="6065819"/>
            <a:ext cx="4864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47F7552-4A72-4B29-ABFE-B2C99190F983}"/>
              </a:ext>
            </a:extLst>
          </p:cNvPr>
          <p:cNvGrpSpPr/>
          <p:nvPr/>
        </p:nvGrpSpPr>
        <p:grpSpPr>
          <a:xfrm>
            <a:off x="802360" y="2432985"/>
            <a:ext cx="7585990" cy="3659840"/>
            <a:chOff x="802360" y="2432985"/>
            <a:chExt cx="7585990" cy="36598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46089B-27B7-4E6A-ABF5-6957C894B922}"/>
                </a:ext>
              </a:extLst>
            </p:cNvPr>
            <p:cNvGrpSpPr/>
            <p:nvPr/>
          </p:nvGrpSpPr>
          <p:grpSpPr>
            <a:xfrm>
              <a:off x="803727" y="2432985"/>
              <a:ext cx="7584623" cy="3659840"/>
              <a:chOff x="803727" y="2432985"/>
              <a:chExt cx="7584623" cy="365984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6466352-967B-4694-B20D-8A6F0626A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727" y="2441510"/>
                <a:ext cx="1204190" cy="1806285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B5F7A0C-6957-4841-97F0-16D7CF3EA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634" y="4299894"/>
                <a:ext cx="1340716" cy="178762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A78CFD-651C-4E60-9B56-79F50022C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1604" y="4299893"/>
                <a:ext cx="1707045" cy="178762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089BD6E-82A2-487B-81F5-E66861DBA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845" y="2432985"/>
                <a:ext cx="2668838" cy="181481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C93F2EF-077B-4DB8-A820-87FC131E98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3" r="4563" b="3642"/>
              <a:stretch/>
            </p:blipFill>
            <p:spPr>
              <a:xfrm>
                <a:off x="4853405" y="2448960"/>
                <a:ext cx="2362625" cy="179883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3E86794-C7D2-46B5-8FCB-0142D31A0C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61" t="1499" r="7201"/>
              <a:stretch/>
            </p:blipFill>
            <p:spPr>
              <a:xfrm>
                <a:off x="2918833" y="4305204"/>
                <a:ext cx="2163787" cy="1787621"/>
              </a:xfrm>
              <a:prstGeom prst="rect">
                <a:avLst/>
              </a:prstGeom>
            </p:spPr>
          </p:pic>
        </p:grpSp>
        <p:pic>
          <p:nvPicPr>
            <p:cNvPr id="26" name="Picture 9">
              <a:extLst>
                <a:ext uri="{FF2B5EF4-FFF2-40B4-BE49-F238E27FC236}">
                  <a16:creationId xmlns:a16="http://schemas.microsoft.com/office/drawing/2014/main" id="{CB88F4A1-83C6-41D2-B705-96E43E81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1" b="4083"/>
            <a:stretch/>
          </p:blipFill>
          <p:spPr bwMode="auto">
            <a:xfrm>
              <a:off x="802360" y="4305204"/>
              <a:ext cx="1986121" cy="1787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BB24B1A9-AF2E-433B-AD2D-5E937BE0C33E}"/>
              </a:ext>
            </a:extLst>
          </p:cNvPr>
          <p:cNvSpPr/>
          <p:nvPr/>
        </p:nvSpPr>
        <p:spPr>
          <a:xfrm>
            <a:off x="6616463" y="2208567"/>
            <a:ext cx="2160000" cy="2160000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Which materials have been used to create these sculptures?</a:t>
            </a:r>
          </a:p>
        </p:txBody>
      </p:sp>
    </p:spTree>
    <p:extLst>
      <p:ext uri="{BB962C8B-B14F-4D97-AF65-F5344CB8AC3E}">
        <p14:creationId xmlns:p14="http://schemas.microsoft.com/office/powerpoint/2010/main" val="4165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A0C8AA0-3F13-4921-98AE-92A059C45519}"/>
              </a:ext>
            </a:extLst>
          </p:cNvPr>
          <p:cNvSpPr/>
          <p:nvPr/>
        </p:nvSpPr>
        <p:spPr>
          <a:xfrm>
            <a:off x="4775525" y="4436750"/>
            <a:ext cx="1507390" cy="9075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ctr"/>
          <a:lstStyle/>
          <a:p>
            <a:r>
              <a:rPr lang="en-US" b="1" dirty="0">
                <a:solidFill>
                  <a:srgbClr val="E94E13"/>
                </a:solidFill>
              </a:rPr>
              <a:t>Field</a:t>
            </a:r>
          </a:p>
          <a:p>
            <a:r>
              <a:rPr lang="en-US" dirty="0">
                <a:solidFill>
                  <a:srgbClr val="E94E13"/>
                </a:solidFill>
              </a:rPr>
              <a:t>Materials: terracotta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88F6212-24AD-43BB-A622-6084D4AC332D}"/>
              </a:ext>
            </a:extLst>
          </p:cNvPr>
          <p:cNvSpPr/>
          <p:nvPr/>
        </p:nvSpPr>
        <p:spPr>
          <a:xfrm>
            <a:off x="5769848" y="2782844"/>
            <a:ext cx="2774445" cy="11244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E94E13"/>
                </a:solidFill>
              </a:rPr>
              <a:t>The Traffic Light Tree</a:t>
            </a:r>
          </a:p>
          <a:p>
            <a:pPr algn="r"/>
            <a:r>
              <a:rPr lang="en-US" dirty="0">
                <a:solidFill>
                  <a:srgbClr val="E94E13"/>
                </a:solidFill>
              </a:rPr>
              <a:t>Materials: metal, stone, clay, wood, plaster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A4EFA50-6FBB-46EE-853A-2558B6073F5C}"/>
              </a:ext>
            </a:extLst>
          </p:cNvPr>
          <p:cNvSpPr/>
          <p:nvPr/>
        </p:nvSpPr>
        <p:spPr>
          <a:xfrm>
            <a:off x="1572459" y="3303390"/>
            <a:ext cx="2668838" cy="7814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E94E13"/>
                </a:solidFill>
              </a:rPr>
              <a:t>Angel of the North</a:t>
            </a:r>
          </a:p>
          <a:p>
            <a:r>
              <a:rPr lang="en-US" dirty="0">
                <a:solidFill>
                  <a:srgbClr val="E94E13"/>
                </a:solidFill>
              </a:rPr>
              <a:t>Materials: steel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B978606-00BB-44A2-A90D-690A56EC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t="1499" r="7201"/>
          <a:stretch/>
        </p:blipFill>
        <p:spPr>
          <a:xfrm>
            <a:off x="3840659" y="2928006"/>
            <a:ext cx="1714601" cy="1416524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94547F9-7851-4FC5-A2CD-55D6E4938B42}"/>
              </a:ext>
            </a:extLst>
          </p:cNvPr>
          <p:cNvSpPr/>
          <p:nvPr/>
        </p:nvSpPr>
        <p:spPr>
          <a:xfrm>
            <a:off x="1023517" y="5129759"/>
            <a:ext cx="2668838" cy="106991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E94E13"/>
                </a:solidFill>
              </a:rPr>
              <a:t>The Runner</a:t>
            </a:r>
          </a:p>
          <a:p>
            <a:pPr algn="r"/>
            <a:r>
              <a:rPr lang="en-US" dirty="0">
                <a:solidFill>
                  <a:srgbClr val="E94E13"/>
                </a:solidFill>
              </a:rPr>
              <a:t>Materials: green glass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2D39C6-70A0-49A2-A452-6255A676D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37" y="1234721"/>
            <a:ext cx="1269964" cy="1693285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32CB72C-CF8D-4A42-82EA-BE92F4D9D719}"/>
              </a:ext>
            </a:extLst>
          </p:cNvPr>
          <p:cNvSpPr/>
          <p:nvPr/>
        </p:nvSpPr>
        <p:spPr>
          <a:xfrm>
            <a:off x="6005967" y="5400132"/>
            <a:ext cx="2391987" cy="7307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E94E13"/>
                </a:solidFill>
              </a:rPr>
              <a:t>Alice in Wonderland</a:t>
            </a:r>
          </a:p>
          <a:p>
            <a:pPr algn="r"/>
            <a:r>
              <a:rPr lang="en-US" dirty="0">
                <a:solidFill>
                  <a:srgbClr val="E94E13"/>
                </a:solidFill>
              </a:rPr>
              <a:t>Materials: bronze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85B0997-200B-4590-A11A-3D552BD2B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4563" b="3642"/>
          <a:stretch/>
        </p:blipFill>
        <p:spPr>
          <a:xfrm>
            <a:off x="6670440" y="4140892"/>
            <a:ext cx="1746367" cy="1329634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AEBD2E4-0249-4F29-A2C6-16522E4614B7}"/>
              </a:ext>
            </a:extLst>
          </p:cNvPr>
          <p:cNvSpPr/>
          <p:nvPr/>
        </p:nvSpPr>
        <p:spPr>
          <a:xfrm>
            <a:off x="4926942" y="1291876"/>
            <a:ext cx="1887950" cy="13399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E94E13"/>
                </a:solidFill>
              </a:rPr>
              <a:t>Mount Rushmore</a:t>
            </a:r>
          </a:p>
          <a:p>
            <a:pPr algn="r"/>
            <a:r>
              <a:rPr lang="en-US" dirty="0">
                <a:solidFill>
                  <a:srgbClr val="E94E13"/>
                </a:solidFill>
              </a:rPr>
              <a:t>Materials: granite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9CC0D1-B005-475C-B929-F13C91A735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13" y="1250672"/>
            <a:ext cx="2114807" cy="143806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DB7F3-DAE3-4BDA-AFB7-E1AEB0DD5F56}"/>
              </a:ext>
            </a:extLst>
          </p:cNvPr>
          <p:cNvSpPr/>
          <p:nvPr/>
        </p:nvSpPr>
        <p:spPr>
          <a:xfrm>
            <a:off x="755650" y="2298055"/>
            <a:ext cx="2114807" cy="9075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E94E13"/>
                </a:solidFill>
              </a:rPr>
              <a:t>Pieta</a:t>
            </a:r>
          </a:p>
          <a:p>
            <a:r>
              <a:rPr lang="en-US" dirty="0">
                <a:solidFill>
                  <a:srgbClr val="E94E13"/>
                </a:solidFill>
              </a:rPr>
              <a:t>Materials: marble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E199772-C78E-4270-8EAC-05D57C589978}"/>
              </a:ext>
            </a:extLst>
          </p:cNvPr>
          <p:cNvSpPr/>
          <p:nvPr/>
        </p:nvSpPr>
        <p:spPr>
          <a:xfrm>
            <a:off x="765254" y="605014"/>
            <a:ext cx="7632700" cy="495108"/>
          </a:xfrm>
          <a:prstGeom prst="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Which materials have been used to create these sculptures?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DE1E6C-5A2E-4E89-AD84-3D7A38C15D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9"/>
          <a:stretch/>
        </p:blipFill>
        <p:spPr>
          <a:xfrm>
            <a:off x="3837192" y="4421497"/>
            <a:ext cx="1124211" cy="1416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68A038-F182-469A-AA5C-ECD7FDCB2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15" y="1254371"/>
            <a:ext cx="1352675" cy="1416524"/>
          </a:xfrm>
          <a:prstGeom prst="rect">
            <a:avLst/>
          </a:prstGeom>
        </p:spPr>
      </p:pic>
      <p:pic>
        <p:nvPicPr>
          <p:cNvPr id="45" name="Picture 3">
            <a:extLst>
              <a:ext uri="{FF2B5EF4-FFF2-40B4-BE49-F238E27FC236}">
                <a16:creationId xmlns:a16="http://schemas.microsoft.com/office/drawing/2014/main" id="{270E0A13-880B-4E07-B88F-AFD13FC89C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34" y="6112954"/>
            <a:ext cx="48641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>
            <a:extLst>
              <a:ext uri="{FF2B5EF4-FFF2-40B4-BE49-F238E27FC236}">
                <a16:creationId xmlns:a16="http://schemas.microsoft.com/office/drawing/2014/main" id="{BE69D0FE-3366-499D-8727-346BA5C1A36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" b="4083"/>
          <a:stretch/>
        </p:blipFill>
        <p:spPr bwMode="auto">
          <a:xfrm>
            <a:off x="744469" y="4193637"/>
            <a:ext cx="1587142" cy="142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9" grpId="0" animBg="1"/>
      <p:bldP spid="37" grpId="0" animBg="1"/>
      <p:bldP spid="38" grpId="0" animBg="1"/>
      <p:bldP spid="3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Using clay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66C886-5613-433F-A41A-6811E62717C6}"/>
              </a:ext>
            </a:extLst>
          </p:cNvPr>
          <p:cNvSpPr txBox="1">
            <a:spLocks/>
          </p:cNvSpPr>
          <p:nvPr/>
        </p:nvSpPr>
        <p:spPr bwMode="auto">
          <a:xfrm>
            <a:off x="2139950" y="6385690"/>
            <a:ext cx="486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8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EDB508-2544-402B-80C5-6172676963AF}"/>
              </a:ext>
            </a:extLst>
          </p:cNvPr>
          <p:cNvSpPr/>
          <p:nvPr/>
        </p:nvSpPr>
        <p:spPr>
          <a:xfrm>
            <a:off x="755650" y="1307639"/>
            <a:ext cx="7632700" cy="772107"/>
          </a:xfrm>
          <a:prstGeom prst="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/>
              <a:t>Clay is good for sculpting because it is very malleable before being heated. You can also paint and varnish it.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BB5E48-6952-4D11-ACEA-E89E1728A323}"/>
              </a:ext>
            </a:extLst>
          </p:cNvPr>
          <p:cNvSpPr/>
          <p:nvPr/>
        </p:nvSpPr>
        <p:spPr>
          <a:xfrm>
            <a:off x="755650" y="2163498"/>
            <a:ext cx="7632700" cy="772107"/>
          </a:xfrm>
          <a:prstGeom prst="rect">
            <a:avLst/>
          </a:prstGeom>
          <a:solidFill>
            <a:srgbClr val="E94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US" dirty="0"/>
              <a:t>There are different types of clay such as porcelain clay, red clay and black clay.</a:t>
            </a: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B3FEF94F-7DCC-45C3-B6CA-51212D6C50E8}"/>
              </a:ext>
            </a:extLst>
          </p:cNvPr>
          <p:cNvGrpSpPr>
            <a:grpSpLocks/>
          </p:cNvGrpSpPr>
          <p:nvPr/>
        </p:nvGrpSpPr>
        <p:grpSpPr bwMode="auto">
          <a:xfrm>
            <a:off x="1980856" y="3058612"/>
            <a:ext cx="5701989" cy="3034213"/>
            <a:chOff x="1431049" y="2694956"/>
            <a:chExt cx="6521333" cy="3470348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BD9EB087-56A1-4B29-824E-4DE18BEF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" t="16022" r="1962" b="3226"/>
            <a:stretch>
              <a:fillRect/>
            </a:stretch>
          </p:blipFill>
          <p:spPr bwMode="auto">
            <a:xfrm>
              <a:off x="1431049" y="2694956"/>
              <a:ext cx="2724399" cy="160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961AC608-B631-4C4E-9D81-3325BC872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089" y="4392036"/>
              <a:ext cx="2364358" cy="177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EF70D012-AF39-4DE1-AA50-C602171E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361" y="2694956"/>
              <a:ext cx="3713021" cy="347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7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3636D-0F8C-4722-8AF2-133EC023606E}"/>
              </a:ext>
            </a:extLst>
          </p:cNvPr>
          <p:cNvSpPr txBox="1"/>
          <p:nvPr/>
        </p:nvSpPr>
        <p:spPr>
          <a:xfrm>
            <a:off x="829559" y="1649691"/>
            <a:ext cx="7220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When everyone returns </a:t>
            </a:r>
            <a:r>
              <a:rPr lang="en-GB" dirty="0"/>
              <a:t>to school, we are going to create our very own Greek God busts out of clay. A bust is a sculpted representation of a person’s head and neck.</a:t>
            </a:r>
          </a:p>
          <a:p>
            <a:endParaRPr lang="en-GB" dirty="0"/>
          </a:p>
          <a:p>
            <a:r>
              <a:rPr lang="en-GB" dirty="0"/>
              <a:t>Today, we would like you to research the different types of Greek gods and goddesses and decide which one you will make out of clay- remember that it will only be their head and neck! Take a look at the next slides to help you decide!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E4C70-AD9B-4976-8239-9CDA4C743F75}"/>
              </a:ext>
            </a:extLst>
          </p:cNvPr>
          <p:cNvPicPr/>
          <p:nvPr/>
        </p:nvPicPr>
        <p:blipFill rotWithShape="1">
          <a:blip r:embed="rId2"/>
          <a:srcRect l="2681" t="16100" r="3509" b="7360"/>
          <a:stretch/>
        </p:blipFill>
        <p:spPr bwMode="auto">
          <a:xfrm>
            <a:off x="1093509" y="3958015"/>
            <a:ext cx="5375275" cy="2399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3C44CD-A18E-48D6-8D51-EDD75940A1DD}"/>
              </a:ext>
            </a:extLst>
          </p:cNvPr>
          <p:cNvSpPr txBox="1"/>
          <p:nvPr/>
        </p:nvSpPr>
        <p:spPr>
          <a:xfrm>
            <a:off x="6872140" y="4223208"/>
            <a:ext cx="14140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/>
              <a:t>Greek Busts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90C17D-20F5-4336-BE7E-73ED68D7216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30739" y="5084982"/>
            <a:ext cx="848412" cy="30715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1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03906-3454-42FD-BD83-E022F47C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43000"/>
            <a:ext cx="6629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1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E55A1-BF79-4DAC-BE11-A3391A71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4" y="1868613"/>
            <a:ext cx="7976278" cy="27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93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D45-648A-4C8B-B785-1F706D21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Greek Busts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1594E4-0A0D-4BA7-A638-56A4A9D2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8" y="1899634"/>
            <a:ext cx="8283135" cy="27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254</TotalTime>
  <Words>361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</vt:lpstr>
      <vt:lpstr>Twinkl</vt:lpstr>
      <vt:lpstr>Calibri</vt:lpstr>
      <vt:lpstr>Arial</vt:lpstr>
      <vt:lpstr>Office Theme</vt:lpstr>
      <vt:lpstr>PowerPoint Presentation</vt:lpstr>
      <vt:lpstr>Starter Activity</vt:lpstr>
      <vt:lpstr>What is a sculpture?</vt:lpstr>
      <vt:lpstr>PowerPoint Presentation</vt:lpstr>
      <vt:lpstr>Using clay</vt:lpstr>
      <vt:lpstr>Greek Busts</vt:lpstr>
      <vt:lpstr>Greek Busts</vt:lpstr>
      <vt:lpstr>Greek Busts</vt:lpstr>
      <vt:lpstr>Greek Busts</vt:lpstr>
      <vt:lpstr>Greek Busts</vt:lpstr>
      <vt:lpstr>Greek Busts</vt:lpstr>
      <vt:lpstr>Greek Busts</vt:lpstr>
      <vt:lpstr>Greek Busts</vt:lpstr>
      <vt:lpstr>Design your Greek Bust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Christina Atherton</cp:lastModifiedBy>
  <cp:revision>23</cp:revision>
  <dcterms:created xsi:type="dcterms:W3CDTF">2020-05-29T10:34:17Z</dcterms:created>
  <dcterms:modified xsi:type="dcterms:W3CDTF">2021-02-16T13:25:25Z</dcterms:modified>
</cp:coreProperties>
</file>