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60" r:id="rId5"/>
    <p:sldId id="261" r:id="rId6"/>
    <p:sldId id="266" r:id="rId7"/>
    <p:sldId id="265" r:id="rId8"/>
    <p:sldId id="264" r:id="rId9"/>
    <p:sldId id="263" r:id="rId10"/>
    <p:sldId id="262"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EB21"/>
    <a:srgbClr val="CC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90B8F-E9C9-4CD3-B6F2-1C06A65882AF}" type="datetimeFigureOut">
              <a:rPr lang="en-GB" smtClean="0"/>
              <a:t>18/01/2021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319785-B2B2-4D26-A156-002371276590}" type="slidenum">
              <a:rPr lang="en-GB" smtClean="0"/>
              <a:t>‹#›</a:t>
            </a:fld>
            <a:endParaRPr lang="en-GB"/>
          </a:p>
        </p:txBody>
      </p:sp>
    </p:spTree>
    <p:extLst>
      <p:ext uri="{BB962C8B-B14F-4D97-AF65-F5344CB8AC3E}">
        <p14:creationId xmlns:p14="http://schemas.microsoft.com/office/powerpoint/2010/main" val="2751518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763259-5AAC-4164-AE1B-42868CAD15A1}" type="slidenum">
              <a:rPr lang="en-GB"/>
              <a:pPr/>
              <a:t>7</a:t>
            </a:fld>
            <a:endParaRPr lang="en-GB"/>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r>
              <a:rPr lang="en-GB"/>
              <a:t>Explain the meaning of 1% with reference to fractions and decimals.</a:t>
            </a:r>
          </a:p>
          <a:p>
            <a:r>
              <a:rPr lang="en-GB" b="1" i="1"/>
              <a:t>We can work out 1% of something by dividing it by 100.</a:t>
            </a:r>
          </a:p>
          <a:p>
            <a:endParaRPr lang="en-GB"/>
          </a:p>
          <a:p>
            <a:endParaRPr lang="en-GB"/>
          </a:p>
          <a:p>
            <a:endParaRPr lang="en-GB"/>
          </a:p>
        </p:txBody>
      </p:sp>
    </p:spTree>
    <p:extLst>
      <p:ext uri="{BB962C8B-B14F-4D97-AF65-F5344CB8AC3E}">
        <p14:creationId xmlns:p14="http://schemas.microsoft.com/office/powerpoint/2010/main" val="613301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319785-B2B2-4D26-A156-002371276590}" type="slidenum">
              <a:rPr lang="en-GB" smtClean="0"/>
              <a:t>11</a:t>
            </a:fld>
            <a:endParaRPr lang="en-GB"/>
          </a:p>
        </p:txBody>
      </p:sp>
    </p:spTree>
    <p:extLst>
      <p:ext uri="{BB962C8B-B14F-4D97-AF65-F5344CB8AC3E}">
        <p14:creationId xmlns:p14="http://schemas.microsoft.com/office/powerpoint/2010/main" val="4263945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EA993FB-AE5D-4FBD-95D9-434C60B634DC}"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9437E0-1732-47AD-B73A-AF4C2C0B86AB}"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A993FB-AE5D-4FBD-95D9-434C60B634DC}"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9437E0-1732-47AD-B73A-AF4C2C0B86A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A993FB-AE5D-4FBD-95D9-434C60B634DC}"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9437E0-1732-47AD-B73A-AF4C2C0B86A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A993FB-AE5D-4FBD-95D9-434C60B634DC}"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9437E0-1732-47AD-B73A-AF4C2C0B86A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A993FB-AE5D-4FBD-95D9-434C60B634DC}"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9437E0-1732-47AD-B73A-AF4C2C0B86A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EA993FB-AE5D-4FBD-95D9-434C60B634DC}" type="datetimeFigureOut">
              <a:rPr lang="en-GB" smtClean="0"/>
              <a:t>18/01/2021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9437E0-1732-47AD-B73A-AF4C2C0B86A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EA993FB-AE5D-4FBD-95D9-434C60B634DC}" type="datetimeFigureOut">
              <a:rPr lang="en-GB" smtClean="0"/>
              <a:t>18/01/2021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9437E0-1732-47AD-B73A-AF4C2C0B86A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EA993FB-AE5D-4FBD-95D9-434C60B634DC}" type="datetimeFigureOut">
              <a:rPr lang="en-GB" smtClean="0"/>
              <a:t>18/01/2021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9437E0-1732-47AD-B73A-AF4C2C0B86A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993FB-AE5D-4FBD-95D9-434C60B634DC}" type="datetimeFigureOut">
              <a:rPr lang="en-GB" smtClean="0"/>
              <a:t>18/01/2021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9437E0-1732-47AD-B73A-AF4C2C0B86A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A993FB-AE5D-4FBD-95D9-434C60B634DC}" type="datetimeFigureOut">
              <a:rPr lang="en-GB" smtClean="0"/>
              <a:t>18/01/2021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9437E0-1732-47AD-B73A-AF4C2C0B86A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A993FB-AE5D-4FBD-95D9-434C60B634DC}" type="datetimeFigureOut">
              <a:rPr lang="en-GB" smtClean="0"/>
              <a:t>18/01/2021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9437E0-1732-47AD-B73A-AF4C2C0B86A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99">
            <a:alpha val="6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993FB-AE5D-4FBD-95D9-434C60B634DC}" type="datetimeFigureOut">
              <a:rPr lang="en-GB" smtClean="0"/>
              <a:t>18/01/2021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437E0-1732-47AD-B73A-AF4C2C0B86A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FDP%20millionnaire.ppt"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784976" cy="64807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1520" y="1124744"/>
            <a:ext cx="8676456" cy="3139321"/>
          </a:xfrm>
          <a:prstGeom prst="rect">
            <a:avLst/>
          </a:prstGeom>
          <a:noFill/>
        </p:spPr>
        <p:txBody>
          <a:bodyPr wrap="square" rtlCol="0">
            <a:spAutoFit/>
          </a:bodyPr>
          <a:lstStyle/>
          <a:p>
            <a:pPr algn="ctr"/>
            <a:r>
              <a:rPr lang="en-GB" sz="6600" dirty="0">
                <a:effectLst>
                  <a:glow rad="101600">
                    <a:schemeClr val="accent2">
                      <a:satMod val="175000"/>
                      <a:alpha val="40000"/>
                    </a:schemeClr>
                  </a:glow>
                </a:effectLst>
              </a:rPr>
              <a:t>FRACTIONS, DECIMALS &amp;</a:t>
            </a:r>
          </a:p>
          <a:p>
            <a:pPr algn="ctr"/>
            <a:r>
              <a:rPr lang="en-GB" sz="6600" dirty="0">
                <a:effectLst>
                  <a:glow rad="101600">
                    <a:schemeClr val="accent2">
                      <a:satMod val="175000"/>
                      <a:alpha val="40000"/>
                    </a:schemeClr>
                  </a:glow>
                </a:effectLst>
              </a:rPr>
              <a:t> PERCENTAGES </a:t>
            </a:r>
          </a:p>
        </p:txBody>
      </p:sp>
      <p:sp>
        <p:nvSpPr>
          <p:cNvPr id="2" name="TextBox 1"/>
          <p:cNvSpPr txBox="1"/>
          <p:nvPr/>
        </p:nvSpPr>
        <p:spPr>
          <a:xfrm>
            <a:off x="7308304" y="476672"/>
            <a:ext cx="1368152" cy="369332"/>
          </a:xfrm>
          <a:prstGeom prst="rect">
            <a:avLst/>
          </a:prstGeom>
          <a:noFill/>
        </p:spPr>
        <p:txBody>
          <a:bodyPr wrap="square" rtlCol="0">
            <a:spAutoFit/>
          </a:bodyPr>
          <a:lstStyle/>
          <a:p>
            <a:r>
              <a:rPr lang="en-GB" dirty="0"/>
              <a:t>23/10/2013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64807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827584" y="332656"/>
            <a:ext cx="3434595" cy="769441"/>
          </a:xfrm>
          <a:prstGeom prst="rect">
            <a:avLst/>
          </a:prstGeom>
        </p:spPr>
        <p:txBody>
          <a:bodyPr wrap="none">
            <a:spAutoFit/>
          </a:bodyPr>
          <a:lstStyle/>
          <a:p>
            <a:r>
              <a:rPr lang="en-GB" sz="4400" dirty="0">
                <a:effectLst>
                  <a:glow rad="101600">
                    <a:schemeClr val="accent2">
                      <a:satMod val="175000"/>
                      <a:alpha val="40000"/>
                    </a:schemeClr>
                  </a:glow>
                </a:effectLst>
              </a:rPr>
              <a:t>PERCENTAGES</a:t>
            </a:r>
            <a:endParaRPr lang="en-GB" sz="4400" dirty="0"/>
          </a:p>
        </p:txBody>
      </p:sp>
      <p:sp>
        <p:nvSpPr>
          <p:cNvPr id="4" name="Right Arrow 3"/>
          <p:cNvSpPr/>
          <p:nvPr/>
        </p:nvSpPr>
        <p:spPr>
          <a:xfrm>
            <a:off x="4355976" y="404664"/>
            <a:ext cx="144016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5868144" y="260648"/>
            <a:ext cx="3024336" cy="769441"/>
          </a:xfrm>
          <a:prstGeom prst="rect">
            <a:avLst/>
          </a:prstGeom>
        </p:spPr>
        <p:txBody>
          <a:bodyPr wrap="square">
            <a:spAutoFit/>
          </a:bodyPr>
          <a:lstStyle/>
          <a:p>
            <a:r>
              <a:rPr lang="en-GB" sz="4400" dirty="0">
                <a:effectLst>
                  <a:glow rad="101600">
                    <a:schemeClr val="accent2">
                      <a:satMod val="175000"/>
                      <a:alpha val="40000"/>
                    </a:schemeClr>
                  </a:glow>
                </a:effectLst>
              </a:rPr>
              <a:t>DECIMALS</a:t>
            </a:r>
            <a:endParaRPr lang="en-GB" sz="4400" dirty="0"/>
          </a:p>
        </p:txBody>
      </p:sp>
      <p:sp>
        <p:nvSpPr>
          <p:cNvPr id="6" name="7-Point Star 5"/>
          <p:cNvSpPr/>
          <p:nvPr/>
        </p:nvSpPr>
        <p:spPr>
          <a:xfrm rot="21297545">
            <a:off x="622556" y="2295392"/>
            <a:ext cx="3790070" cy="2056134"/>
          </a:xfrm>
          <a:prstGeom prst="star7">
            <a:avLst/>
          </a:prstGeom>
          <a:solidFill>
            <a:schemeClr val="accent2">
              <a:lumMod val="40000"/>
              <a:lumOff val="60000"/>
            </a:schemeClr>
          </a:solid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500" dirty="0">
                <a:solidFill>
                  <a:srgbClr val="FF0000"/>
                </a:solidFill>
              </a:rPr>
              <a:t> ÷ 100 </a:t>
            </a:r>
          </a:p>
        </p:txBody>
      </p:sp>
      <p:sp>
        <p:nvSpPr>
          <p:cNvPr id="8" name="TextBox 7"/>
          <p:cNvSpPr txBox="1"/>
          <p:nvPr/>
        </p:nvSpPr>
        <p:spPr>
          <a:xfrm>
            <a:off x="4932040" y="1268760"/>
            <a:ext cx="3672408" cy="5078313"/>
          </a:xfrm>
          <a:prstGeom prst="rect">
            <a:avLst/>
          </a:prstGeom>
          <a:noFill/>
        </p:spPr>
        <p:txBody>
          <a:bodyPr wrap="square" rtlCol="0">
            <a:spAutoFit/>
          </a:bodyPr>
          <a:lstStyle/>
          <a:p>
            <a:pPr algn="ctr"/>
            <a:r>
              <a:rPr lang="en-GB" sz="3600" dirty="0"/>
              <a:t>EXAMPLES: </a:t>
            </a:r>
          </a:p>
          <a:p>
            <a:pPr algn="ctr"/>
            <a:endParaRPr lang="en-GB" sz="3600" dirty="0"/>
          </a:p>
          <a:p>
            <a:pPr marL="342900" indent="-342900">
              <a:buAutoNum type="alphaLcParenR"/>
            </a:pPr>
            <a:r>
              <a:rPr lang="en-GB" sz="3600" dirty="0"/>
              <a:t>55% = </a:t>
            </a:r>
          </a:p>
          <a:p>
            <a:pPr marL="342900" indent="-342900">
              <a:buAutoNum type="alphaLcParenR"/>
            </a:pPr>
            <a:endParaRPr lang="en-GB" sz="3600" dirty="0"/>
          </a:p>
          <a:p>
            <a:pPr marL="342900" indent="-342900">
              <a:buAutoNum type="alphaLcParenR"/>
            </a:pPr>
            <a:r>
              <a:rPr lang="en-GB" sz="3600" dirty="0"/>
              <a:t>34.5% = </a:t>
            </a:r>
          </a:p>
          <a:p>
            <a:pPr marL="342900" indent="-342900">
              <a:buAutoNum type="alphaLcParenR"/>
            </a:pPr>
            <a:endParaRPr lang="en-GB" sz="3600" dirty="0"/>
          </a:p>
          <a:p>
            <a:pPr marL="342900" indent="-342900">
              <a:buAutoNum type="alphaLcParenR"/>
            </a:pPr>
            <a:r>
              <a:rPr lang="en-GB" sz="3600" dirty="0"/>
              <a:t>75% = </a:t>
            </a:r>
          </a:p>
          <a:p>
            <a:pPr marL="342900" indent="-342900">
              <a:buAutoNum type="alphaLcParenR"/>
            </a:pPr>
            <a:endParaRPr lang="en-GB" sz="3600" dirty="0"/>
          </a:p>
          <a:p>
            <a:pPr marL="342900" indent="-342900">
              <a:buAutoNum type="alphaLcParenR"/>
            </a:pPr>
            <a:r>
              <a:rPr lang="en-GB" sz="3600" dirty="0"/>
              <a:t>97%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261600" y="404664"/>
            <a:ext cx="8882400" cy="5509329"/>
            <a:chOff x="1080" y="340"/>
            <a:chExt cx="11650" cy="4651"/>
          </a:xfrm>
        </p:grpSpPr>
        <p:sp>
          <p:nvSpPr>
            <p:cNvPr id="1027" name="WordArt 3"/>
            <p:cNvSpPr>
              <a:spLocks noChangeArrowheads="1" noChangeShapeType="1" noTextEdit="1"/>
            </p:cNvSpPr>
            <p:nvPr/>
          </p:nvSpPr>
          <p:spPr bwMode="auto">
            <a:xfrm>
              <a:off x="1161" y="765"/>
              <a:ext cx="3684" cy="720"/>
            </a:xfrm>
            <a:prstGeom prst="rect">
              <a:avLst/>
            </a:prstGeom>
          </p:spPr>
          <p:txBody>
            <a:bodyPr wrap="none" fromWordArt="1">
              <a:prstTxWarp prst="textPlain">
                <a:avLst>
                  <a:gd name="adj" fmla="val 50000"/>
                </a:avLst>
              </a:prstTxWarp>
            </a:bodyPr>
            <a:lstStyle/>
            <a:p>
              <a:pPr algn="ctr" rtl="0"/>
              <a:r>
                <a:rPr lang="en-GB" sz="3600" kern="10" spc="0" dirty="0">
                  <a:ln w="9525">
                    <a:solidFill>
                      <a:srgbClr val="000000"/>
                    </a:solidFill>
                    <a:round/>
                    <a:headEnd/>
                    <a:tailEnd/>
                  </a:ln>
                  <a:solidFill>
                    <a:srgbClr val="00CCFF"/>
                  </a:solidFill>
                  <a:effectLst/>
                  <a:latin typeface="Arial Black"/>
                </a:rPr>
                <a:t>Fractions</a:t>
              </a:r>
            </a:p>
          </p:txBody>
        </p:sp>
        <p:sp>
          <p:nvSpPr>
            <p:cNvPr id="1028" name="WordArt 4"/>
            <p:cNvSpPr>
              <a:spLocks noChangeArrowheads="1" noChangeShapeType="1" noTextEdit="1"/>
            </p:cNvSpPr>
            <p:nvPr/>
          </p:nvSpPr>
          <p:spPr bwMode="auto">
            <a:xfrm>
              <a:off x="8528" y="766"/>
              <a:ext cx="3683" cy="729"/>
            </a:xfrm>
            <a:prstGeom prst="rect">
              <a:avLst/>
            </a:prstGeom>
          </p:spPr>
          <p:txBody>
            <a:bodyPr wrap="none" fromWordArt="1">
              <a:prstTxWarp prst="textPlain">
                <a:avLst>
                  <a:gd name="adj" fmla="val 50000"/>
                </a:avLst>
              </a:prstTxWarp>
            </a:bodyPr>
            <a:lstStyle/>
            <a:p>
              <a:pPr algn="ctr" rtl="0"/>
              <a:r>
                <a:rPr lang="en-GB" sz="3600" kern="10" spc="0" dirty="0">
                  <a:ln w="9525">
                    <a:solidFill>
                      <a:srgbClr val="000000"/>
                    </a:solidFill>
                    <a:round/>
                    <a:headEnd/>
                    <a:tailEnd/>
                  </a:ln>
                  <a:solidFill>
                    <a:srgbClr val="00CCFF"/>
                  </a:solidFill>
                  <a:effectLst/>
                  <a:latin typeface="Arial Black"/>
                </a:rPr>
                <a:t>Decimals</a:t>
              </a:r>
            </a:p>
          </p:txBody>
        </p:sp>
        <p:sp>
          <p:nvSpPr>
            <p:cNvPr id="1029" name="WordArt 5"/>
            <p:cNvSpPr>
              <a:spLocks noChangeArrowheads="1" noChangeShapeType="1" noTextEdit="1"/>
            </p:cNvSpPr>
            <p:nvPr/>
          </p:nvSpPr>
          <p:spPr bwMode="auto">
            <a:xfrm>
              <a:off x="6733" y="4169"/>
              <a:ext cx="5478" cy="822"/>
            </a:xfrm>
            <a:prstGeom prst="rect">
              <a:avLst/>
            </a:prstGeom>
          </p:spPr>
          <p:txBody>
            <a:bodyPr wrap="none" fromWordArt="1">
              <a:prstTxWarp prst="textPlain">
                <a:avLst>
                  <a:gd name="adj" fmla="val 50000"/>
                </a:avLst>
              </a:prstTxWarp>
            </a:bodyPr>
            <a:lstStyle/>
            <a:p>
              <a:pPr algn="ctr" rtl="0"/>
              <a:r>
                <a:rPr lang="en-GB" sz="3600" kern="10" spc="0" dirty="0">
                  <a:ln w="9525">
                    <a:solidFill>
                      <a:srgbClr val="000000"/>
                    </a:solidFill>
                    <a:round/>
                    <a:headEnd/>
                    <a:tailEnd/>
                  </a:ln>
                  <a:solidFill>
                    <a:srgbClr val="00CCFF"/>
                  </a:solidFill>
                  <a:effectLst/>
                  <a:latin typeface="Arial Black"/>
                </a:rPr>
                <a:t>Percentages</a:t>
              </a:r>
            </a:p>
          </p:txBody>
        </p:sp>
        <p:sp>
          <p:nvSpPr>
            <p:cNvPr id="1030" name="AutoShape 6"/>
            <p:cNvSpPr>
              <a:spLocks noChangeArrowheads="1"/>
            </p:cNvSpPr>
            <p:nvPr/>
          </p:nvSpPr>
          <p:spPr bwMode="auto">
            <a:xfrm>
              <a:off x="4939" y="340"/>
              <a:ext cx="3400" cy="1699"/>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032" name="AutoShape 8"/>
            <p:cNvSpPr>
              <a:spLocks noChangeArrowheads="1"/>
            </p:cNvSpPr>
            <p:nvPr/>
          </p:nvSpPr>
          <p:spPr bwMode="auto">
            <a:xfrm>
              <a:off x="9991" y="1738"/>
              <a:ext cx="2739" cy="2400"/>
            </a:xfrm>
            <a:prstGeom prst="downArrow">
              <a:avLst>
                <a:gd name="adj1" fmla="val 50000"/>
                <a:gd name="adj2" fmla="val 26786"/>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034" name="AutoShape 10"/>
            <p:cNvSpPr>
              <a:spLocks noChangeArrowheads="1"/>
            </p:cNvSpPr>
            <p:nvPr/>
          </p:nvSpPr>
          <p:spPr bwMode="auto">
            <a:xfrm rot="10800000">
              <a:off x="7678" y="1616"/>
              <a:ext cx="2739" cy="2400"/>
            </a:xfrm>
            <a:prstGeom prst="downArrow">
              <a:avLst>
                <a:gd name="adj1" fmla="val 50000"/>
                <a:gd name="adj2" fmla="val 26786"/>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036" name="AutoShape 12"/>
            <p:cNvSpPr>
              <a:spLocks noChangeArrowheads="1"/>
            </p:cNvSpPr>
            <p:nvPr/>
          </p:nvSpPr>
          <p:spPr bwMode="auto">
            <a:xfrm flipH="1">
              <a:off x="1080" y="1860"/>
              <a:ext cx="5340" cy="31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037" name="Text Box 13"/>
            <p:cNvSpPr txBox="1">
              <a:spLocks noChangeArrowheads="1"/>
            </p:cNvSpPr>
            <p:nvPr/>
          </p:nvSpPr>
          <p:spPr bwMode="auto">
            <a:xfrm>
              <a:off x="1539" y="3987"/>
              <a:ext cx="5180" cy="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a:ln>
                    <a:solidFill>
                      <a:srgbClr val="00B050"/>
                    </a:solidFill>
                  </a:ln>
                  <a:solidFill>
                    <a:schemeClr val="tx1"/>
                  </a:solidFill>
                  <a:effectLst/>
                  <a:ea typeface="Tahoma" pitchFamily="34" charset="0"/>
                  <a:cs typeface="Tahoma" pitchFamily="34" charset="0"/>
                </a:rPr>
                <a:t>Write percentage over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a:ln>
                    <a:solidFill>
                      <a:srgbClr val="00B050"/>
                    </a:solidFill>
                  </a:ln>
                  <a:solidFill>
                    <a:schemeClr val="tx1"/>
                  </a:solidFill>
                  <a:effectLst/>
                  <a:ea typeface="Tahoma" pitchFamily="34" charset="0"/>
                  <a:cs typeface="Tahoma" pitchFamily="34" charset="0"/>
                </a:rPr>
                <a:t>100 then simplify</a:t>
              </a:r>
              <a:endParaRPr kumimoji="0" lang="en-US" sz="2800" b="0" i="0" u="none" strike="noStrike" cap="none" normalizeH="0" baseline="0" dirty="0">
                <a:ln>
                  <a:solidFill>
                    <a:srgbClr val="00B050"/>
                  </a:solidFill>
                </a:ln>
                <a:solidFill>
                  <a:schemeClr val="tx1"/>
                </a:solidFill>
                <a:effectLst/>
                <a:ea typeface="Tahoma" pitchFamily="34" charset="0"/>
                <a:cs typeface="Tahoma" pitchFamily="34" charset="0"/>
              </a:endParaRPr>
            </a:p>
          </p:txBody>
        </p:sp>
      </p:grpSp>
      <p:sp>
        <p:nvSpPr>
          <p:cNvPr id="14" name="TextBox 13"/>
          <p:cNvSpPr txBox="1"/>
          <p:nvPr/>
        </p:nvSpPr>
        <p:spPr>
          <a:xfrm>
            <a:off x="3347864" y="1052736"/>
            <a:ext cx="2088232" cy="830997"/>
          </a:xfrm>
          <a:prstGeom prst="rect">
            <a:avLst/>
          </a:prstGeom>
          <a:noFill/>
        </p:spPr>
        <p:txBody>
          <a:bodyPr wrap="square" rtlCol="0">
            <a:spAutoFit/>
          </a:bodyPr>
          <a:lstStyle/>
          <a:p>
            <a:pPr algn="ctr"/>
            <a:r>
              <a:rPr lang="en-GB" sz="2400" dirty="0">
                <a:ln>
                  <a:solidFill>
                    <a:srgbClr val="00B050"/>
                  </a:solidFill>
                </a:ln>
              </a:rPr>
              <a:t>Numerator ÷ Denominator </a:t>
            </a:r>
          </a:p>
        </p:txBody>
      </p:sp>
      <p:sp>
        <p:nvSpPr>
          <p:cNvPr id="15" name="TextBox 14"/>
          <p:cNvSpPr txBox="1"/>
          <p:nvPr/>
        </p:nvSpPr>
        <p:spPr>
          <a:xfrm>
            <a:off x="5940152" y="2852936"/>
            <a:ext cx="864096" cy="954107"/>
          </a:xfrm>
          <a:prstGeom prst="rect">
            <a:avLst/>
          </a:prstGeom>
          <a:noFill/>
        </p:spPr>
        <p:txBody>
          <a:bodyPr wrap="square" rtlCol="0">
            <a:spAutoFit/>
          </a:bodyPr>
          <a:lstStyle/>
          <a:p>
            <a:pPr algn="ctr"/>
            <a:r>
              <a:rPr lang="en-GB" sz="2800" dirty="0">
                <a:ln>
                  <a:solidFill>
                    <a:srgbClr val="00B050"/>
                  </a:solidFill>
                </a:ln>
              </a:rPr>
              <a:t>÷ 100 </a:t>
            </a:r>
          </a:p>
        </p:txBody>
      </p:sp>
      <p:sp>
        <p:nvSpPr>
          <p:cNvPr id="16" name="TextBox 15"/>
          <p:cNvSpPr txBox="1"/>
          <p:nvPr/>
        </p:nvSpPr>
        <p:spPr>
          <a:xfrm>
            <a:off x="7668344" y="2780928"/>
            <a:ext cx="864096" cy="954107"/>
          </a:xfrm>
          <a:prstGeom prst="rect">
            <a:avLst/>
          </a:prstGeom>
          <a:noFill/>
        </p:spPr>
        <p:txBody>
          <a:bodyPr wrap="square" rtlCol="0">
            <a:spAutoFit/>
          </a:bodyPr>
          <a:lstStyle/>
          <a:p>
            <a:pPr algn="ctr"/>
            <a:r>
              <a:rPr lang="en-GB" sz="2800" dirty="0">
                <a:ln>
                  <a:solidFill>
                    <a:srgbClr val="00B050"/>
                  </a:solidFill>
                </a:ln>
              </a:rPr>
              <a:t>x 100 </a:t>
            </a:r>
          </a:p>
        </p:txBody>
      </p:sp>
      <p:sp>
        <p:nvSpPr>
          <p:cNvPr id="17" name="Rectangle 16"/>
          <p:cNvSpPr/>
          <p:nvPr/>
        </p:nvSpPr>
        <p:spPr>
          <a:xfrm>
            <a:off x="179512" y="188640"/>
            <a:ext cx="8784976" cy="64807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467543" y="6317456"/>
            <a:ext cx="2736304" cy="261610"/>
          </a:xfrm>
          <a:prstGeom prst="rect">
            <a:avLst/>
          </a:prstGeom>
          <a:noFill/>
        </p:spPr>
        <p:txBody>
          <a:bodyPr wrap="square" rtlCol="0">
            <a:spAutoFit/>
          </a:bodyPr>
          <a:lstStyle/>
          <a:p>
            <a:r>
              <a:rPr lang="en-GB" sz="1100" dirty="0">
                <a:hlinkClick r:id="rId3" action="ppaction://hlinkpres?slideindex=1&amp;slidetitle="/>
              </a:rPr>
              <a:t>FDP millionnaire.ppt</a:t>
            </a:r>
            <a:endParaRPr lang="en-GB"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764704"/>
            <a:ext cx="8604448" cy="1508105"/>
          </a:xfrm>
          <a:prstGeom prst="rect">
            <a:avLst/>
          </a:prstGeom>
          <a:noFill/>
        </p:spPr>
        <p:txBody>
          <a:bodyPr wrap="square" rtlCol="0">
            <a:spAutoFit/>
          </a:bodyPr>
          <a:lstStyle/>
          <a:p>
            <a:r>
              <a:rPr lang="en-GB" sz="2800" dirty="0">
                <a:latin typeface="Tahoma" pitchFamily="34" charset="0"/>
                <a:ea typeface="Tahoma" pitchFamily="34" charset="0"/>
                <a:cs typeface="Tahoma" pitchFamily="34" charset="0"/>
              </a:rPr>
              <a:t>Fractions, decimals and percentages are just three ways of saying the same thing</a:t>
            </a:r>
            <a:r>
              <a:rPr lang="en-GB" dirty="0"/>
              <a:t>. </a:t>
            </a:r>
          </a:p>
          <a:p>
            <a:endParaRPr lang="en-GB" dirty="0"/>
          </a:p>
          <a:p>
            <a:endParaRPr lang="en-GB" dirty="0"/>
          </a:p>
        </p:txBody>
      </p:sp>
      <p:sp>
        <p:nvSpPr>
          <p:cNvPr id="3" name="Rectangle 2"/>
          <p:cNvSpPr/>
          <p:nvPr/>
        </p:nvSpPr>
        <p:spPr>
          <a:xfrm>
            <a:off x="179512" y="188640"/>
            <a:ext cx="8784976" cy="64807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899592" y="1772816"/>
            <a:ext cx="2448272" cy="2160239"/>
          </a:xfrm>
          <a:prstGeom prst="rect">
            <a:avLst/>
          </a:prstGeom>
          <a:solidFill>
            <a:schemeClr val="accent6">
              <a:lumMod val="60000"/>
              <a:lumOff val="40000"/>
            </a:schemeClr>
          </a:solidFill>
          <a:ln w="38100">
            <a:solidFill>
              <a:schemeClr val="accent2">
                <a:lumMod val="75000"/>
              </a:schemeClr>
            </a:solidFill>
          </a:ln>
        </p:spPr>
        <p:txBody>
          <a:bodyPr wrap="square" rtlCol="0">
            <a:spAutoFit/>
          </a:bodyPr>
          <a:lstStyle/>
          <a:p>
            <a:pPr algn="ctr"/>
            <a:r>
              <a:rPr lang="en-GB" sz="13500" dirty="0"/>
              <a:t>½</a:t>
            </a:r>
            <a:r>
              <a:rPr lang="en-GB" dirty="0"/>
              <a:t> </a:t>
            </a:r>
          </a:p>
        </p:txBody>
      </p:sp>
      <p:sp>
        <p:nvSpPr>
          <p:cNvPr id="20" name="TextBox 19"/>
          <p:cNvSpPr txBox="1"/>
          <p:nvPr/>
        </p:nvSpPr>
        <p:spPr>
          <a:xfrm>
            <a:off x="5220072" y="1772816"/>
            <a:ext cx="2448272" cy="2169825"/>
          </a:xfrm>
          <a:prstGeom prst="rect">
            <a:avLst/>
          </a:prstGeom>
          <a:solidFill>
            <a:schemeClr val="accent6">
              <a:lumMod val="60000"/>
              <a:lumOff val="40000"/>
            </a:schemeClr>
          </a:solidFill>
          <a:ln w="38100">
            <a:solidFill>
              <a:schemeClr val="accent2">
                <a:lumMod val="75000"/>
              </a:schemeClr>
            </a:solidFill>
          </a:ln>
        </p:spPr>
        <p:txBody>
          <a:bodyPr wrap="square" rtlCol="0">
            <a:spAutoFit/>
          </a:bodyPr>
          <a:lstStyle/>
          <a:p>
            <a:pPr algn="ctr"/>
            <a:r>
              <a:rPr lang="en-GB" sz="13500" dirty="0"/>
              <a:t>0.5</a:t>
            </a:r>
            <a:r>
              <a:rPr lang="en-GB" dirty="0"/>
              <a:t> </a:t>
            </a:r>
          </a:p>
        </p:txBody>
      </p:sp>
      <p:sp>
        <p:nvSpPr>
          <p:cNvPr id="21" name="TextBox 20"/>
          <p:cNvSpPr txBox="1"/>
          <p:nvPr/>
        </p:nvSpPr>
        <p:spPr>
          <a:xfrm>
            <a:off x="2915816" y="4509120"/>
            <a:ext cx="3096344" cy="1938992"/>
          </a:xfrm>
          <a:prstGeom prst="rect">
            <a:avLst/>
          </a:prstGeom>
          <a:solidFill>
            <a:schemeClr val="accent6">
              <a:lumMod val="60000"/>
              <a:lumOff val="40000"/>
            </a:schemeClr>
          </a:solidFill>
          <a:ln w="38100">
            <a:solidFill>
              <a:schemeClr val="accent2">
                <a:lumMod val="75000"/>
              </a:schemeClr>
            </a:solidFill>
          </a:ln>
        </p:spPr>
        <p:txBody>
          <a:bodyPr wrap="square" rtlCol="0">
            <a:spAutoFit/>
          </a:bodyPr>
          <a:lstStyle/>
          <a:p>
            <a:pPr algn="ctr"/>
            <a:r>
              <a:rPr lang="en-GB" sz="12000" dirty="0"/>
              <a:t>50% </a:t>
            </a:r>
          </a:p>
        </p:txBody>
      </p:sp>
      <p:sp>
        <p:nvSpPr>
          <p:cNvPr id="22" name="Down Arrow 21"/>
          <p:cNvSpPr/>
          <p:nvPr/>
        </p:nvSpPr>
        <p:spPr>
          <a:xfrm rot="16200000">
            <a:off x="4031940" y="2024844"/>
            <a:ext cx="576064" cy="1512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Down Arrow 22"/>
          <p:cNvSpPr/>
          <p:nvPr/>
        </p:nvSpPr>
        <p:spPr>
          <a:xfrm rot="2718059">
            <a:off x="4259079" y="3573334"/>
            <a:ext cx="763481" cy="8563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Down Arrow 24"/>
          <p:cNvSpPr/>
          <p:nvPr/>
        </p:nvSpPr>
        <p:spPr>
          <a:xfrm rot="18800136">
            <a:off x="3539547" y="3572319"/>
            <a:ext cx="763481" cy="8563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87616" y="332656"/>
            <a:ext cx="3456384" cy="769441"/>
          </a:xfrm>
          <a:prstGeom prst="rect">
            <a:avLst/>
          </a:prstGeom>
        </p:spPr>
        <p:txBody>
          <a:bodyPr wrap="square">
            <a:spAutoFit/>
          </a:bodyPr>
          <a:lstStyle/>
          <a:p>
            <a:r>
              <a:rPr lang="en-GB" sz="4400" dirty="0">
                <a:effectLst>
                  <a:glow rad="101600">
                    <a:schemeClr val="accent2">
                      <a:satMod val="175000"/>
                      <a:alpha val="40000"/>
                    </a:schemeClr>
                  </a:glow>
                </a:effectLst>
              </a:rPr>
              <a:t>FRACTIONS</a:t>
            </a:r>
            <a:endParaRPr lang="en-GB" sz="4400" dirty="0"/>
          </a:p>
        </p:txBody>
      </p:sp>
      <p:sp>
        <p:nvSpPr>
          <p:cNvPr id="3" name="Right Arrow 2"/>
          <p:cNvSpPr/>
          <p:nvPr/>
        </p:nvSpPr>
        <p:spPr>
          <a:xfrm>
            <a:off x="3491880" y="404664"/>
            <a:ext cx="201622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755576" y="332656"/>
            <a:ext cx="3024336" cy="769441"/>
          </a:xfrm>
          <a:prstGeom prst="rect">
            <a:avLst/>
          </a:prstGeom>
        </p:spPr>
        <p:txBody>
          <a:bodyPr wrap="square">
            <a:spAutoFit/>
          </a:bodyPr>
          <a:lstStyle/>
          <a:p>
            <a:r>
              <a:rPr lang="en-GB" sz="4400" dirty="0">
                <a:effectLst>
                  <a:glow rad="101600">
                    <a:schemeClr val="accent2">
                      <a:satMod val="175000"/>
                      <a:alpha val="40000"/>
                    </a:schemeClr>
                  </a:glow>
                </a:effectLst>
              </a:rPr>
              <a:t>DECIMALS</a:t>
            </a:r>
            <a:endParaRPr lang="en-GB" sz="4400" dirty="0"/>
          </a:p>
        </p:txBody>
      </p:sp>
      <p:sp>
        <p:nvSpPr>
          <p:cNvPr id="8" name="Rectangle 7"/>
          <p:cNvSpPr/>
          <p:nvPr/>
        </p:nvSpPr>
        <p:spPr>
          <a:xfrm>
            <a:off x="179512" y="188640"/>
            <a:ext cx="8784976" cy="64807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Callout 9"/>
          <p:cNvSpPr/>
          <p:nvPr/>
        </p:nvSpPr>
        <p:spPr>
          <a:xfrm>
            <a:off x="323528" y="1340768"/>
            <a:ext cx="4680520" cy="3816424"/>
          </a:xfrm>
          <a:prstGeom prst="wedgeEllipseCallout">
            <a:avLst/>
          </a:prstGeom>
          <a:solidFill>
            <a:srgbClr val="D8EB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2060"/>
                </a:solidFill>
              </a:rPr>
              <a:t>Starting from the decimal point, count the decimal places. If there is one decimal place, put the number over 10 and reduce. If there are two places, put the number over 100 and reduce...</a:t>
            </a:r>
          </a:p>
        </p:txBody>
      </p:sp>
      <p:sp>
        <p:nvSpPr>
          <p:cNvPr id="11" name="TextBox 10"/>
          <p:cNvSpPr txBox="1"/>
          <p:nvPr/>
        </p:nvSpPr>
        <p:spPr>
          <a:xfrm>
            <a:off x="5220072" y="1225689"/>
            <a:ext cx="3528392" cy="5078313"/>
          </a:xfrm>
          <a:prstGeom prst="rect">
            <a:avLst/>
          </a:prstGeom>
          <a:noFill/>
        </p:spPr>
        <p:txBody>
          <a:bodyPr wrap="square" rtlCol="0">
            <a:spAutoFit/>
          </a:bodyPr>
          <a:lstStyle/>
          <a:p>
            <a:pPr algn="ctr"/>
            <a:r>
              <a:rPr lang="en-GB" sz="3600" dirty="0"/>
              <a:t>EXAMPLES:</a:t>
            </a:r>
          </a:p>
          <a:p>
            <a:endParaRPr lang="en-GB" sz="3600" dirty="0"/>
          </a:p>
          <a:p>
            <a:pPr marL="342900" indent="-342900">
              <a:buAutoNum type="alphaLcParenR"/>
            </a:pPr>
            <a:r>
              <a:rPr lang="en-GB" sz="3600" dirty="0"/>
              <a:t> 0.8 = </a:t>
            </a:r>
          </a:p>
          <a:p>
            <a:pPr marL="342900" indent="-342900">
              <a:buAutoNum type="alphaLcParenR"/>
            </a:pPr>
            <a:endParaRPr lang="en-GB" sz="3600" dirty="0"/>
          </a:p>
          <a:p>
            <a:pPr marL="342900" indent="-342900">
              <a:buAutoNum type="alphaLcParenR"/>
            </a:pPr>
            <a:r>
              <a:rPr lang="en-GB" sz="3600" dirty="0"/>
              <a:t> 0.45 = </a:t>
            </a:r>
          </a:p>
          <a:p>
            <a:pPr marL="342900" indent="-342900">
              <a:buAutoNum type="alphaLcParenR"/>
            </a:pPr>
            <a:endParaRPr lang="en-GB" sz="3600" dirty="0"/>
          </a:p>
          <a:p>
            <a:pPr marL="342900" indent="-342900">
              <a:buAutoNum type="alphaLcParenR"/>
            </a:pPr>
            <a:r>
              <a:rPr lang="en-GB" sz="3600" dirty="0"/>
              <a:t> 0.123 = </a:t>
            </a:r>
          </a:p>
          <a:p>
            <a:pPr marL="342900" indent="-342900">
              <a:buAutoNum type="alphaLcParenR"/>
            </a:pPr>
            <a:endParaRPr lang="en-GB" sz="3600" dirty="0"/>
          </a:p>
          <a:p>
            <a:pPr marL="342900" indent="-342900">
              <a:buAutoNum type="alphaLcParenR"/>
            </a:pPr>
            <a:r>
              <a:rPr lang="en-GB" sz="3600" dirty="0"/>
              <a:t> 0.2917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Point Star 1"/>
          <p:cNvSpPr/>
          <p:nvPr/>
        </p:nvSpPr>
        <p:spPr>
          <a:xfrm>
            <a:off x="251520" y="1412776"/>
            <a:ext cx="5040560" cy="4968552"/>
          </a:xfrm>
          <a:prstGeom prst="star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GB" sz="3200" dirty="0">
                <a:ln w="18415" cmpd="sng">
                  <a:solidFill>
                    <a:srgbClr val="FFFFFF"/>
                  </a:solidFill>
                  <a:prstDash val="solid"/>
                </a:ln>
                <a:solidFill>
                  <a:srgbClr val="FFFFFF"/>
                </a:solidFill>
                <a:effectLst>
                  <a:outerShdw blurRad="63500" dir="3600000" algn="tl" rotWithShape="0">
                    <a:srgbClr val="000000">
                      <a:alpha val="70000"/>
                    </a:srgbClr>
                  </a:outerShdw>
                </a:effectLst>
              </a:rPr>
              <a:t>Change denominator to a multiple of 10</a:t>
            </a:r>
          </a:p>
          <a:p>
            <a:pPr algn="ctr"/>
            <a:r>
              <a:rPr lang="en-GB" sz="3200" dirty="0">
                <a:ln w="18415" cmpd="sng">
                  <a:solidFill>
                    <a:srgbClr val="FFFFFF"/>
                  </a:solidFill>
                  <a:prstDash val="solid"/>
                </a:ln>
                <a:solidFill>
                  <a:srgbClr val="FFFFFF"/>
                </a:solidFill>
                <a:effectLst>
                  <a:outerShdw blurRad="63500" dir="3600000" algn="tl" rotWithShape="0">
                    <a:srgbClr val="000000">
                      <a:alpha val="70000"/>
                    </a:srgbClr>
                  </a:outerShdw>
                </a:effectLst>
              </a:rPr>
              <a:t>OR</a:t>
            </a:r>
          </a:p>
          <a:p>
            <a:pPr algn="ctr"/>
            <a:r>
              <a:rPr lang="en-GB" sz="3200" dirty="0">
                <a:ln w="18415" cmpd="sng">
                  <a:solidFill>
                    <a:srgbClr val="FFFFFF"/>
                  </a:solidFill>
                  <a:prstDash val="solid"/>
                </a:ln>
                <a:solidFill>
                  <a:srgbClr val="FFFFFF"/>
                </a:solidFill>
                <a:effectLst>
                  <a:outerShdw blurRad="63500" dir="3600000" algn="tl" rotWithShape="0">
                    <a:srgbClr val="000000">
                      <a:alpha val="70000"/>
                    </a:srgbClr>
                  </a:outerShdw>
                </a:effectLst>
              </a:rPr>
              <a:t> NUMERATOR ÷ DENOMINATOR</a:t>
            </a:r>
          </a:p>
        </p:txBody>
      </p:sp>
      <p:sp>
        <p:nvSpPr>
          <p:cNvPr id="3" name="Rectangle 2"/>
          <p:cNvSpPr/>
          <p:nvPr/>
        </p:nvSpPr>
        <p:spPr>
          <a:xfrm>
            <a:off x="5580112" y="260648"/>
            <a:ext cx="3024336" cy="769441"/>
          </a:xfrm>
          <a:prstGeom prst="rect">
            <a:avLst/>
          </a:prstGeom>
        </p:spPr>
        <p:txBody>
          <a:bodyPr wrap="square">
            <a:spAutoFit/>
          </a:bodyPr>
          <a:lstStyle/>
          <a:p>
            <a:r>
              <a:rPr lang="en-GB" sz="4400" dirty="0">
                <a:effectLst>
                  <a:glow rad="101600">
                    <a:schemeClr val="accent2">
                      <a:satMod val="175000"/>
                      <a:alpha val="40000"/>
                    </a:schemeClr>
                  </a:glow>
                </a:effectLst>
              </a:rPr>
              <a:t>DECIMALS</a:t>
            </a:r>
            <a:endParaRPr lang="en-GB" sz="4400" dirty="0"/>
          </a:p>
        </p:txBody>
      </p:sp>
      <p:sp>
        <p:nvSpPr>
          <p:cNvPr id="4" name="Rectangle 3"/>
          <p:cNvSpPr/>
          <p:nvPr/>
        </p:nvSpPr>
        <p:spPr>
          <a:xfrm>
            <a:off x="755576" y="260648"/>
            <a:ext cx="3456384" cy="769441"/>
          </a:xfrm>
          <a:prstGeom prst="rect">
            <a:avLst/>
          </a:prstGeom>
        </p:spPr>
        <p:txBody>
          <a:bodyPr wrap="square">
            <a:spAutoFit/>
          </a:bodyPr>
          <a:lstStyle/>
          <a:p>
            <a:r>
              <a:rPr lang="en-GB" sz="4400" dirty="0">
                <a:effectLst>
                  <a:glow rad="101600">
                    <a:schemeClr val="accent2">
                      <a:satMod val="175000"/>
                      <a:alpha val="40000"/>
                    </a:schemeClr>
                  </a:glow>
                </a:effectLst>
              </a:rPr>
              <a:t>FRACTIONS</a:t>
            </a:r>
            <a:endParaRPr lang="en-GB" sz="4400" dirty="0"/>
          </a:p>
        </p:txBody>
      </p:sp>
      <p:sp>
        <p:nvSpPr>
          <p:cNvPr id="5" name="Right Arrow 4"/>
          <p:cNvSpPr/>
          <p:nvPr/>
        </p:nvSpPr>
        <p:spPr>
          <a:xfrm>
            <a:off x="3851920" y="332656"/>
            <a:ext cx="144016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79512" y="188640"/>
            <a:ext cx="8784976" cy="64807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5364088" y="1124744"/>
            <a:ext cx="3384376" cy="5509200"/>
          </a:xfrm>
          <a:prstGeom prst="rect">
            <a:avLst/>
          </a:prstGeom>
          <a:noFill/>
        </p:spPr>
        <p:txBody>
          <a:bodyPr wrap="square" rtlCol="0">
            <a:spAutoFit/>
          </a:bodyPr>
          <a:lstStyle/>
          <a:p>
            <a:pPr algn="ctr"/>
            <a:r>
              <a:rPr lang="en-GB" sz="3200" dirty="0"/>
              <a:t>EXAMPLES: </a:t>
            </a:r>
          </a:p>
          <a:p>
            <a:endParaRPr lang="en-GB" sz="3200" dirty="0"/>
          </a:p>
          <a:p>
            <a:pPr marL="342900" indent="-342900">
              <a:buAutoNum type="alphaLcParenR"/>
            </a:pPr>
            <a:r>
              <a:rPr lang="en-GB" sz="3200" dirty="0"/>
              <a:t>¼ = </a:t>
            </a:r>
          </a:p>
          <a:p>
            <a:pPr marL="342900" indent="-342900">
              <a:buAutoNum type="alphaLcParenR"/>
            </a:pPr>
            <a:endParaRPr lang="en-GB" sz="3200" dirty="0"/>
          </a:p>
          <a:p>
            <a:pPr marL="342900" indent="-342900">
              <a:buAutoNum type="alphaLcParenR"/>
            </a:pPr>
            <a:r>
              <a:rPr lang="en-GB" sz="3200" dirty="0"/>
              <a:t>2/5 = </a:t>
            </a:r>
          </a:p>
          <a:p>
            <a:pPr marL="342900" indent="-342900">
              <a:buAutoNum type="alphaLcParenR"/>
            </a:pPr>
            <a:endParaRPr lang="en-GB" sz="3200" dirty="0"/>
          </a:p>
          <a:p>
            <a:pPr marL="342900" indent="-342900">
              <a:buAutoNum type="alphaLcParenR"/>
            </a:pPr>
            <a:r>
              <a:rPr lang="en-GB" sz="3200" dirty="0"/>
              <a:t>12/50 = </a:t>
            </a:r>
          </a:p>
          <a:p>
            <a:pPr marL="342900" indent="-342900">
              <a:buAutoNum type="alphaLcParenR"/>
            </a:pPr>
            <a:endParaRPr lang="en-GB" sz="3200" dirty="0"/>
          </a:p>
          <a:p>
            <a:pPr marL="342900" indent="-342900">
              <a:buAutoNum type="alphaLcParenR"/>
            </a:pPr>
            <a:r>
              <a:rPr lang="en-GB" sz="3200" dirty="0"/>
              <a:t>3/8 = </a:t>
            </a:r>
          </a:p>
          <a:p>
            <a:pPr marL="342900" indent="-342900">
              <a:buAutoNum type="alphaLcParenR"/>
            </a:pPr>
            <a:endParaRPr lang="en-GB" sz="3200" dirty="0"/>
          </a:p>
          <a:p>
            <a:pPr marL="342900" indent="-342900">
              <a:buAutoNum type="alphaLcParenR"/>
            </a:pPr>
            <a:r>
              <a:rPr lang="en-GB" sz="3200" dirty="0"/>
              <a:t>9/ 12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83568" y="332656"/>
            <a:ext cx="8187123" cy="841449"/>
            <a:chOff x="683568" y="332656"/>
            <a:chExt cx="8187123" cy="841449"/>
          </a:xfrm>
        </p:grpSpPr>
        <p:sp>
          <p:nvSpPr>
            <p:cNvPr id="2" name="Rectangle 1"/>
            <p:cNvSpPr/>
            <p:nvPr/>
          </p:nvSpPr>
          <p:spPr>
            <a:xfrm>
              <a:off x="683568" y="404664"/>
              <a:ext cx="3456384" cy="769441"/>
            </a:xfrm>
            <a:prstGeom prst="rect">
              <a:avLst/>
            </a:prstGeom>
          </p:spPr>
          <p:txBody>
            <a:bodyPr wrap="square">
              <a:spAutoFit/>
            </a:bodyPr>
            <a:lstStyle/>
            <a:p>
              <a:r>
                <a:rPr lang="en-GB" sz="4400" dirty="0">
                  <a:effectLst>
                    <a:glow rad="101600">
                      <a:schemeClr val="accent2">
                        <a:satMod val="175000"/>
                        <a:alpha val="40000"/>
                      </a:schemeClr>
                    </a:glow>
                  </a:effectLst>
                </a:rPr>
                <a:t>FRACTIONS</a:t>
              </a:r>
            </a:p>
          </p:txBody>
        </p:sp>
        <p:sp>
          <p:nvSpPr>
            <p:cNvPr id="3" name="Right Arrow 2"/>
            <p:cNvSpPr/>
            <p:nvPr/>
          </p:nvSpPr>
          <p:spPr>
            <a:xfrm>
              <a:off x="3851920" y="404664"/>
              <a:ext cx="144016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5436096" y="332656"/>
              <a:ext cx="3434595" cy="769441"/>
            </a:xfrm>
            <a:prstGeom prst="rect">
              <a:avLst/>
            </a:prstGeom>
          </p:spPr>
          <p:txBody>
            <a:bodyPr wrap="none">
              <a:spAutoFit/>
            </a:bodyPr>
            <a:lstStyle/>
            <a:p>
              <a:r>
                <a:rPr lang="en-GB" sz="4400" dirty="0">
                  <a:effectLst>
                    <a:glow rad="101600">
                      <a:schemeClr val="accent2">
                        <a:satMod val="175000"/>
                        <a:alpha val="40000"/>
                      </a:schemeClr>
                    </a:glow>
                  </a:effectLst>
                </a:rPr>
                <a:t>PERCENTAGES</a:t>
              </a:r>
              <a:endParaRPr lang="en-GB" sz="4400" dirty="0"/>
            </a:p>
          </p:txBody>
        </p:sp>
      </p:grpSp>
      <p:sp>
        <p:nvSpPr>
          <p:cNvPr id="6" name="Rectangle 5"/>
          <p:cNvSpPr/>
          <p:nvPr/>
        </p:nvSpPr>
        <p:spPr>
          <a:xfrm>
            <a:off x="179512" y="188640"/>
            <a:ext cx="8784976" cy="64807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043608" y="1412776"/>
            <a:ext cx="3024336" cy="369332"/>
          </a:xfrm>
          <a:prstGeom prst="rect">
            <a:avLst/>
          </a:prstGeom>
          <a:noFill/>
        </p:spPr>
        <p:txBody>
          <a:bodyPr wrap="square" rtlCol="0">
            <a:spAutoFit/>
          </a:bodyPr>
          <a:lstStyle/>
          <a:p>
            <a:endParaRPr lang="en-GB" dirty="0"/>
          </a:p>
        </p:txBody>
      </p:sp>
      <p:sp>
        <p:nvSpPr>
          <p:cNvPr id="8" name="TextBox 7"/>
          <p:cNvSpPr txBox="1"/>
          <p:nvPr/>
        </p:nvSpPr>
        <p:spPr>
          <a:xfrm>
            <a:off x="2483768" y="4293096"/>
            <a:ext cx="4104456" cy="2040255"/>
          </a:xfrm>
          <a:prstGeom prst="plaque">
            <a:avLst/>
          </a:prstGeom>
          <a:solidFill>
            <a:schemeClr val="accent6">
              <a:lumMod val="40000"/>
              <a:lumOff val="60000"/>
            </a:schemeClr>
          </a:solidFill>
          <a:ln w="38100">
            <a:solidFill>
              <a:schemeClr val="accent1">
                <a:lumMod val="50000"/>
              </a:schemeClr>
            </a:solidFill>
          </a:ln>
        </p:spPr>
        <p:txBody>
          <a:bodyPr wrap="square" rtlCol="0">
            <a:spAutoFit/>
          </a:bodyPr>
          <a:lstStyle/>
          <a:p>
            <a:pPr algn="ctr"/>
            <a:r>
              <a:rPr lang="en-GB" sz="2400" dirty="0"/>
              <a:t>Make the denominator 100, then the answer is the numerator with a percentage sign</a:t>
            </a:r>
          </a:p>
        </p:txBody>
      </p:sp>
      <p:sp>
        <p:nvSpPr>
          <p:cNvPr id="9" name="TextBox 8"/>
          <p:cNvSpPr txBox="1"/>
          <p:nvPr/>
        </p:nvSpPr>
        <p:spPr>
          <a:xfrm>
            <a:off x="467544" y="1124744"/>
            <a:ext cx="8136904" cy="2862322"/>
          </a:xfrm>
          <a:prstGeom prst="rect">
            <a:avLst/>
          </a:prstGeom>
          <a:noFill/>
        </p:spPr>
        <p:txBody>
          <a:bodyPr wrap="square" rtlCol="0">
            <a:spAutoFit/>
          </a:bodyPr>
          <a:lstStyle/>
          <a:p>
            <a:pPr algn="ctr"/>
            <a:r>
              <a:rPr lang="en-GB" sz="3600" dirty="0"/>
              <a:t>EXAMPLES: </a:t>
            </a:r>
          </a:p>
          <a:p>
            <a:endParaRPr lang="en-GB" sz="3600" dirty="0"/>
          </a:p>
          <a:p>
            <a:pPr marL="342900" indent="-342900">
              <a:buAutoNum type="alphaLcParenR"/>
            </a:pPr>
            <a:r>
              <a:rPr lang="en-GB" sz="3600" dirty="0"/>
              <a:t>   2/10 =                            b) 3/25 = </a:t>
            </a:r>
          </a:p>
          <a:p>
            <a:pPr marL="342900" indent="-342900">
              <a:buAutoNum type="alphaLcParenR"/>
            </a:pPr>
            <a:endParaRPr lang="en-GB" sz="3600" dirty="0"/>
          </a:p>
          <a:p>
            <a:pPr marL="342900" indent="-342900"/>
            <a:r>
              <a:rPr lang="en-GB" sz="3600" dirty="0"/>
              <a:t>c)   7/50 =                            d) 3/16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784976" cy="64807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p:nvGrpSpPr>
        <p:grpSpPr>
          <a:xfrm>
            <a:off x="683568" y="332656"/>
            <a:ext cx="8187123" cy="841449"/>
            <a:chOff x="683568" y="332656"/>
            <a:chExt cx="8187123" cy="841449"/>
          </a:xfrm>
        </p:grpSpPr>
        <p:sp>
          <p:nvSpPr>
            <p:cNvPr id="7" name="Rectangle 6"/>
            <p:cNvSpPr/>
            <p:nvPr/>
          </p:nvSpPr>
          <p:spPr>
            <a:xfrm>
              <a:off x="683568" y="404664"/>
              <a:ext cx="3456384" cy="769441"/>
            </a:xfrm>
            <a:prstGeom prst="rect">
              <a:avLst/>
            </a:prstGeom>
          </p:spPr>
          <p:txBody>
            <a:bodyPr wrap="square">
              <a:spAutoFit/>
            </a:bodyPr>
            <a:lstStyle/>
            <a:p>
              <a:r>
                <a:rPr lang="en-GB" sz="4400" dirty="0">
                  <a:effectLst>
                    <a:glow rad="101600">
                      <a:schemeClr val="accent2">
                        <a:satMod val="175000"/>
                        <a:alpha val="40000"/>
                      </a:schemeClr>
                    </a:glow>
                  </a:effectLst>
                </a:rPr>
                <a:t>FRACTIONS</a:t>
              </a:r>
            </a:p>
          </p:txBody>
        </p:sp>
        <p:sp>
          <p:nvSpPr>
            <p:cNvPr id="8" name="Right Arrow 7"/>
            <p:cNvSpPr/>
            <p:nvPr/>
          </p:nvSpPr>
          <p:spPr>
            <a:xfrm>
              <a:off x="3851920" y="404664"/>
              <a:ext cx="144016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5436096" y="332656"/>
              <a:ext cx="3434595" cy="769441"/>
            </a:xfrm>
            <a:prstGeom prst="rect">
              <a:avLst/>
            </a:prstGeom>
          </p:spPr>
          <p:txBody>
            <a:bodyPr wrap="none">
              <a:spAutoFit/>
            </a:bodyPr>
            <a:lstStyle/>
            <a:p>
              <a:r>
                <a:rPr lang="en-GB" sz="4400" dirty="0">
                  <a:effectLst>
                    <a:glow rad="101600">
                      <a:schemeClr val="accent2">
                        <a:satMod val="175000"/>
                        <a:alpha val="40000"/>
                      </a:schemeClr>
                    </a:glow>
                  </a:effectLst>
                </a:rPr>
                <a:t>PERCENTAGES</a:t>
              </a:r>
              <a:endParaRPr lang="en-GB" sz="4400" dirty="0"/>
            </a:p>
          </p:txBody>
        </p:sp>
      </p:grpSp>
      <p:sp>
        <p:nvSpPr>
          <p:cNvPr id="10" name="TextBox 9"/>
          <p:cNvSpPr txBox="1"/>
          <p:nvPr/>
        </p:nvSpPr>
        <p:spPr>
          <a:xfrm>
            <a:off x="2386560" y="1278723"/>
            <a:ext cx="4752528" cy="1595021"/>
          </a:xfrm>
          <a:prstGeom prst="doubleWave">
            <a:avLst/>
          </a:prstGeom>
          <a:noFill/>
          <a:ln w="57150">
            <a:solidFill>
              <a:schemeClr val="accent5">
                <a:lumMod val="75000"/>
              </a:schemeClr>
            </a:solidFill>
          </a:ln>
        </p:spPr>
        <p:txBody>
          <a:bodyPr wrap="square" rtlCol="0">
            <a:spAutoFit/>
          </a:bodyPr>
          <a:lstStyle/>
          <a:p>
            <a:pPr algn="ctr"/>
            <a:r>
              <a:rPr lang="en-GB" sz="3600" dirty="0"/>
              <a:t>You can also multiply by 100% </a:t>
            </a:r>
          </a:p>
        </p:txBody>
      </p:sp>
      <p:sp>
        <p:nvSpPr>
          <p:cNvPr id="11" name="TextBox 10"/>
          <p:cNvSpPr txBox="1"/>
          <p:nvPr/>
        </p:nvSpPr>
        <p:spPr>
          <a:xfrm>
            <a:off x="827584" y="3212976"/>
            <a:ext cx="2736304" cy="923330"/>
          </a:xfrm>
          <a:prstGeom prst="rect">
            <a:avLst/>
          </a:prstGeom>
          <a:noFill/>
        </p:spPr>
        <p:txBody>
          <a:bodyPr wrap="square" rtlCol="0">
            <a:spAutoFit/>
          </a:bodyPr>
          <a:lstStyle/>
          <a:p>
            <a:r>
              <a:rPr lang="en-GB" dirty="0"/>
              <a:t>EXAMPLE: </a:t>
            </a:r>
          </a:p>
          <a:p>
            <a:endParaRPr lang="en-GB" dirty="0"/>
          </a:p>
          <a:p>
            <a:endParaRPr lang="en-GB" dirty="0"/>
          </a:p>
        </p:txBody>
      </p:sp>
      <p:grpSp>
        <p:nvGrpSpPr>
          <p:cNvPr id="19" name="Group 18"/>
          <p:cNvGrpSpPr/>
          <p:nvPr/>
        </p:nvGrpSpPr>
        <p:grpSpPr>
          <a:xfrm>
            <a:off x="1609576" y="3602191"/>
            <a:ext cx="4050868" cy="990600"/>
            <a:chOff x="1187624" y="3965622"/>
            <a:chExt cx="4575422" cy="990600"/>
          </a:xfrm>
        </p:grpSpPr>
        <p:sp>
          <p:nvSpPr>
            <p:cNvPr id="13" name="Rectangle 46"/>
            <p:cNvSpPr>
              <a:spLocks noChangeArrowheads="1"/>
            </p:cNvSpPr>
            <p:nvPr/>
          </p:nvSpPr>
          <p:spPr bwMode="auto">
            <a:xfrm>
              <a:off x="1187624" y="3965622"/>
              <a:ext cx="4484688" cy="990600"/>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 name="Text Box 47"/>
            <p:cNvSpPr txBox="1">
              <a:spLocks noChangeArrowheads="1"/>
            </p:cNvSpPr>
            <p:nvPr/>
          </p:nvSpPr>
          <p:spPr bwMode="auto">
            <a:xfrm>
              <a:off x="1262237" y="4232322"/>
              <a:ext cx="45008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dirty="0"/>
                <a:t>What is           as a percentage?</a:t>
              </a:r>
            </a:p>
          </p:txBody>
        </p:sp>
        <p:grpSp>
          <p:nvGrpSpPr>
            <p:cNvPr id="15" name="Group 48"/>
            <p:cNvGrpSpPr>
              <a:grpSpLocks/>
            </p:cNvGrpSpPr>
            <p:nvPr/>
          </p:nvGrpSpPr>
          <p:grpSpPr bwMode="auto">
            <a:xfrm>
              <a:off x="2313167" y="4075160"/>
              <a:ext cx="774702" cy="823913"/>
              <a:chOff x="2595" y="2517"/>
              <a:chExt cx="488" cy="519"/>
            </a:xfrm>
          </p:grpSpPr>
          <p:sp>
            <p:nvSpPr>
              <p:cNvPr id="16" name="Text Box 49"/>
              <p:cNvSpPr txBox="1">
                <a:spLocks noChangeArrowheads="1"/>
              </p:cNvSpPr>
              <p:nvPr/>
            </p:nvSpPr>
            <p:spPr bwMode="auto">
              <a:xfrm>
                <a:off x="2595" y="2517"/>
                <a:ext cx="43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dirty="0"/>
                  <a:t>    3</a:t>
                </a:r>
              </a:p>
            </p:txBody>
          </p:sp>
          <p:sp>
            <p:nvSpPr>
              <p:cNvPr id="17" name="Line 50"/>
              <p:cNvSpPr>
                <a:spLocks noChangeShapeType="1"/>
              </p:cNvSpPr>
              <p:nvPr/>
            </p:nvSpPr>
            <p:spPr bwMode="auto">
              <a:xfrm>
                <a:off x="2814" y="2784"/>
                <a:ext cx="26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 name="Text Box 51"/>
              <p:cNvSpPr txBox="1">
                <a:spLocks noChangeArrowheads="1"/>
              </p:cNvSpPr>
              <p:nvPr/>
            </p:nvSpPr>
            <p:spPr bwMode="auto">
              <a:xfrm>
                <a:off x="2791" y="2745"/>
                <a:ext cx="24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dirty="0"/>
                  <a:t>8</a:t>
                </a:r>
              </a:p>
            </p:txBody>
          </p:sp>
        </p:grpSp>
      </p:grpSp>
    </p:spTree>
    <p:extLst>
      <p:ext uri="{BB962C8B-B14F-4D97-AF65-F5344CB8AC3E}">
        <p14:creationId xmlns:p14="http://schemas.microsoft.com/office/powerpoint/2010/main" val="210903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179" name="Picture 3"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178180" name="Picture 4"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extLst>
            <a:ext uri="{909E8E84-426E-40DD-AFC4-6F175D3DCCD1}">
              <a14:hiddenFill xmlns:a14="http://schemas.microsoft.com/office/drawing/2010/main">
                <a:solidFill>
                  <a:srgbClr val="FFFFFF"/>
                </a:solidFill>
              </a14:hiddenFill>
            </a:ext>
          </a:extLst>
        </p:spPr>
      </p:pic>
      <p:sp>
        <p:nvSpPr>
          <p:cNvPr id="178182" name="Text Box 6"/>
          <p:cNvSpPr txBox="1">
            <a:spLocks noChangeArrowheads="1"/>
          </p:cNvSpPr>
          <p:nvPr/>
        </p:nvSpPr>
        <p:spPr bwMode="auto">
          <a:xfrm>
            <a:off x="533400" y="1066800"/>
            <a:ext cx="7696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eaLnBrk="1" hangingPunct="1"/>
            <a:r>
              <a:rPr lang="en-GB" sz="2800" b="1" dirty="0"/>
              <a:t>A percentage is just a special type of fraction.</a:t>
            </a:r>
          </a:p>
        </p:txBody>
      </p:sp>
      <p:grpSp>
        <p:nvGrpSpPr>
          <p:cNvPr id="178351" name="Group 175"/>
          <p:cNvGrpSpPr>
            <a:grpSpLocks/>
          </p:cNvGrpSpPr>
          <p:nvPr/>
        </p:nvGrpSpPr>
        <p:grpSpPr bwMode="auto">
          <a:xfrm>
            <a:off x="1790700" y="1676400"/>
            <a:ext cx="914400" cy="914400"/>
            <a:chOff x="1584" y="1056"/>
            <a:chExt cx="576" cy="576"/>
          </a:xfrm>
        </p:grpSpPr>
        <p:sp>
          <p:nvSpPr>
            <p:cNvPr id="178195" name="Oval 19"/>
            <p:cNvSpPr>
              <a:spLocks noChangeArrowheads="1"/>
            </p:cNvSpPr>
            <p:nvPr/>
          </p:nvSpPr>
          <p:spPr bwMode="auto">
            <a:xfrm>
              <a:off x="1584" y="1056"/>
              <a:ext cx="576" cy="576"/>
            </a:xfrm>
            <a:prstGeom prst="ellipse">
              <a:avLst/>
            </a:prstGeom>
            <a:solidFill>
              <a:srgbClr val="FF6600"/>
            </a:solidFill>
            <a:ln w="28575">
              <a:solidFill>
                <a:schemeClr val="tx1"/>
              </a:solidFill>
              <a:round/>
              <a:headEnd/>
              <a:tailEnd/>
            </a:ln>
            <a:effectLst>
              <a:outerShdw dist="35921" dir="2700000" algn="ctr" rotWithShape="0">
                <a:schemeClr val="bg2"/>
              </a:outerShdw>
            </a:effectLst>
          </p:spPr>
          <p:txBody>
            <a:bodyPr wrap="none" anchor="ctr"/>
            <a:lstStyle/>
            <a:p>
              <a:pPr algn="ctr"/>
              <a:endParaRPr lang="en-US" b="1">
                <a:solidFill>
                  <a:srgbClr val="FF6600"/>
                </a:solidFill>
                <a:effectLst>
                  <a:outerShdw blurRad="38100" dist="38100" dir="2700000" algn="tl">
                    <a:srgbClr val="000000"/>
                  </a:outerShdw>
                </a:effectLst>
              </a:endParaRPr>
            </a:p>
          </p:txBody>
        </p:sp>
        <p:sp>
          <p:nvSpPr>
            <p:cNvPr id="178350" name="Text Box 174"/>
            <p:cNvSpPr txBox="1">
              <a:spLocks noChangeArrowheads="1"/>
            </p:cNvSpPr>
            <p:nvPr/>
          </p:nvSpPr>
          <p:spPr bwMode="auto">
            <a:xfrm>
              <a:off x="1675" y="1200"/>
              <a:ext cx="3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b="1">
                  <a:solidFill>
                    <a:schemeClr val="bg1"/>
                  </a:solidFill>
                </a:rPr>
                <a:t>1%</a:t>
              </a:r>
            </a:p>
          </p:txBody>
        </p:sp>
      </p:grpSp>
      <p:sp>
        <p:nvSpPr>
          <p:cNvPr id="178365" name="Rectangle 189"/>
          <p:cNvSpPr>
            <a:spLocks noChangeArrowheads="1"/>
          </p:cNvSpPr>
          <p:nvPr/>
        </p:nvSpPr>
        <p:spPr bwMode="auto">
          <a:xfrm>
            <a:off x="2840038" y="1905000"/>
            <a:ext cx="1100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t>means</a:t>
            </a:r>
          </a:p>
        </p:txBody>
      </p:sp>
      <p:grpSp>
        <p:nvGrpSpPr>
          <p:cNvPr id="178366" name="Group 190"/>
          <p:cNvGrpSpPr>
            <a:grpSpLocks/>
          </p:cNvGrpSpPr>
          <p:nvPr/>
        </p:nvGrpSpPr>
        <p:grpSpPr bwMode="auto">
          <a:xfrm>
            <a:off x="4030663" y="1676400"/>
            <a:ext cx="3276600" cy="914400"/>
            <a:chOff x="2880" y="1056"/>
            <a:chExt cx="2064" cy="576"/>
          </a:xfrm>
        </p:grpSpPr>
        <p:sp>
          <p:nvSpPr>
            <p:cNvPr id="178363" name="Oval 187"/>
            <p:cNvSpPr>
              <a:spLocks noChangeArrowheads="1"/>
            </p:cNvSpPr>
            <p:nvPr/>
          </p:nvSpPr>
          <p:spPr bwMode="auto">
            <a:xfrm>
              <a:off x="2880" y="1056"/>
              <a:ext cx="2064" cy="576"/>
            </a:xfrm>
            <a:prstGeom prst="ellipse">
              <a:avLst/>
            </a:prstGeom>
            <a:solidFill>
              <a:schemeClr val="bg1"/>
            </a:solidFill>
            <a:ln w="28575">
              <a:solidFill>
                <a:schemeClr val="tx1"/>
              </a:solidFill>
              <a:round/>
              <a:headEnd/>
              <a:tailEnd/>
            </a:ln>
            <a:effectLst>
              <a:outerShdw dist="35921" dir="2700000" algn="ctr" rotWithShape="0">
                <a:schemeClr val="bg2"/>
              </a:outerShdw>
            </a:effectLst>
          </p:spPr>
          <p:txBody>
            <a:bodyPr wrap="none" anchor="ctr"/>
            <a:lstStyle/>
            <a:p>
              <a:pPr algn="ctr"/>
              <a:endParaRPr lang="en-US" b="1">
                <a:solidFill>
                  <a:srgbClr val="FF6600"/>
                </a:solidFill>
                <a:effectLst>
                  <a:outerShdw blurRad="38100" dist="38100" dir="2700000" algn="tl">
                    <a:srgbClr val="C0C0C0"/>
                  </a:outerShdw>
                </a:effectLst>
              </a:endParaRPr>
            </a:p>
          </p:txBody>
        </p:sp>
        <p:sp>
          <p:nvSpPr>
            <p:cNvPr id="178185" name="Text Box 9"/>
            <p:cNvSpPr txBox="1">
              <a:spLocks noChangeArrowheads="1"/>
            </p:cNvSpPr>
            <p:nvPr/>
          </p:nvSpPr>
          <p:spPr bwMode="auto">
            <a:xfrm>
              <a:off x="3007" y="1200"/>
              <a:ext cx="18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spAutoFit/>
            </a:bodyPr>
            <a:lstStyle/>
            <a:p>
              <a:pPr eaLnBrk="1" hangingPunct="1"/>
              <a:r>
                <a:rPr lang="en-GB" b="1">
                  <a:solidFill>
                    <a:srgbClr val="FF6600"/>
                  </a:solidFill>
                </a:rPr>
                <a:t>1 part per hundred</a:t>
              </a:r>
            </a:p>
          </p:txBody>
        </p:sp>
      </p:grpSp>
      <p:sp>
        <p:nvSpPr>
          <p:cNvPr id="178188" name="Text Box 12"/>
          <p:cNvSpPr txBox="1">
            <a:spLocks noChangeArrowheads="1"/>
          </p:cNvSpPr>
          <p:nvPr/>
        </p:nvSpPr>
        <p:spPr bwMode="auto">
          <a:xfrm>
            <a:off x="533400" y="2971800"/>
            <a:ext cx="455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spAutoFit/>
          </a:bodyPr>
          <a:lstStyle/>
          <a:p>
            <a:pPr eaLnBrk="1" hangingPunct="1"/>
            <a:r>
              <a:rPr lang="en-GB"/>
              <a:t>or</a:t>
            </a:r>
          </a:p>
        </p:txBody>
      </p:sp>
      <p:grpSp>
        <p:nvGrpSpPr>
          <p:cNvPr id="178371" name="Group 195"/>
          <p:cNvGrpSpPr>
            <a:grpSpLocks/>
          </p:cNvGrpSpPr>
          <p:nvPr/>
        </p:nvGrpSpPr>
        <p:grpSpPr bwMode="auto">
          <a:xfrm>
            <a:off x="1790700" y="2870200"/>
            <a:ext cx="914400" cy="914400"/>
            <a:chOff x="1128" y="1824"/>
            <a:chExt cx="576" cy="576"/>
          </a:xfrm>
        </p:grpSpPr>
        <p:sp>
          <p:nvSpPr>
            <p:cNvPr id="178342" name="Oval 166"/>
            <p:cNvSpPr>
              <a:spLocks noChangeArrowheads="1"/>
            </p:cNvSpPr>
            <p:nvPr/>
          </p:nvSpPr>
          <p:spPr bwMode="auto">
            <a:xfrm>
              <a:off x="1128" y="1824"/>
              <a:ext cx="576" cy="576"/>
            </a:xfrm>
            <a:prstGeom prst="ellipse">
              <a:avLst/>
            </a:prstGeom>
            <a:solidFill>
              <a:schemeClr val="bg1"/>
            </a:solidFill>
            <a:ln w="28575">
              <a:solidFill>
                <a:schemeClr val="tx1"/>
              </a:solidFill>
              <a:round/>
              <a:headEnd/>
              <a:tailEnd/>
            </a:ln>
            <a:effectLst>
              <a:outerShdw dist="35921" dir="2700000" algn="ctr" rotWithShape="0">
                <a:schemeClr val="bg2"/>
              </a:outerShdw>
            </a:effectLst>
          </p:spPr>
          <p:txBody>
            <a:bodyPr wrap="none" anchor="ctr"/>
            <a:lstStyle/>
            <a:p>
              <a:pPr algn="ctr"/>
              <a:endParaRPr lang="en-US" b="1">
                <a:solidFill>
                  <a:schemeClr val="bg1"/>
                </a:solidFill>
                <a:effectLst>
                  <a:outerShdw blurRad="38100" dist="38100" dir="2700000" algn="tl">
                    <a:srgbClr val="C0C0C0"/>
                  </a:outerShdw>
                </a:effectLst>
              </a:endParaRPr>
            </a:p>
          </p:txBody>
        </p:sp>
        <p:grpSp>
          <p:nvGrpSpPr>
            <p:cNvPr id="178370" name="Group 194"/>
            <p:cNvGrpSpPr>
              <a:grpSpLocks/>
            </p:cNvGrpSpPr>
            <p:nvPr/>
          </p:nvGrpSpPr>
          <p:grpSpPr bwMode="auto">
            <a:xfrm>
              <a:off x="1198" y="1836"/>
              <a:ext cx="385" cy="496"/>
              <a:chOff x="1198" y="1836"/>
              <a:chExt cx="385" cy="496"/>
            </a:xfrm>
          </p:grpSpPr>
          <p:sp>
            <p:nvSpPr>
              <p:cNvPr id="178345" name="Line 169"/>
              <p:cNvSpPr>
                <a:spLocks noChangeShapeType="1"/>
              </p:cNvSpPr>
              <p:nvPr/>
            </p:nvSpPr>
            <p:spPr bwMode="auto">
              <a:xfrm flipV="1">
                <a:off x="1250" y="2112"/>
                <a:ext cx="333" cy="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8346" name="Text Box 170"/>
              <p:cNvSpPr txBox="1">
                <a:spLocks noChangeArrowheads="1"/>
              </p:cNvSpPr>
              <p:nvPr/>
            </p:nvSpPr>
            <p:spPr bwMode="auto">
              <a:xfrm>
                <a:off x="1198" y="2099"/>
                <a:ext cx="371"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b="1" dirty="0">
                    <a:solidFill>
                      <a:srgbClr val="FF6600"/>
                    </a:solidFill>
                  </a:rPr>
                  <a:t> 100</a:t>
                </a:r>
              </a:p>
            </p:txBody>
          </p:sp>
          <p:sp>
            <p:nvSpPr>
              <p:cNvPr id="178347" name="Text Box 171"/>
              <p:cNvSpPr txBox="1">
                <a:spLocks noChangeArrowheads="1"/>
              </p:cNvSpPr>
              <p:nvPr/>
            </p:nvSpPr>
            <p:spPr bwMode="auto">
              <a:xfrm>
                <a:off x="1305" y="183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b="1">
                    <a:solidFill>
                      <a:srgbClr val="FF6600"/>
                    </a:solidFill>
                  </a:rPr>
                  <a:t>1</a:t>
                </a:r>
              </a:p>
            </p:txBody>
          </p:sp>
        </p:grpSp>
      </p:grpSp>
      <p:grpSp>
        <p:nvGrpSpPr>
          <p:cNvPr id="178341" name="Group 165"/>
          <p:cNvGrpSpPr>
            <a:grpSpLocks/>
          </p:cNvGrpSpPr>
          <p:nvPr/>
        </p:nvGrpSpPr>
        <p:grpSpPr bwMode="auto">
          <a:xfrm>
            <a:off x="1143000" y="4038600"/>
            <a:ext cx="2286000" cy="2286000"/>
            <a:chOff x="864" y="2400"/>
            <a:chExt cx="1440" cy="1440"/>
          </a:xfrm>
        </p:grpSpPr>
        <p:sp>
          <p:nvSpPr>
            <p:cNvPr id="178196" name="Rectangle 20"/>
            <p:cNvSpPr>
              <a:spLocks noChangeArrowheads="1"/>
            </p:cNvSpPr>
            <p:nvPr/>
          </p:nvSpPr>
          <p:spPr bwMode="auto">
            <a:xfrm>
              <a:off x="864" y="2400"/>
              <a:ext cx="144" cy="144"/>
            </a:xfrm>
            <a:prstGeom prst="rect">
              <a:avLst/>
            </a:prstGeom>
            <a:solidFill>
              <a:srgbClr val="FF66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27" name="Rectangle 51"/>
            <p:cNvSpPr>
              <a:spLocks noChangeArrowheads="1"/>
            </p:cNvSpPr>
            <p:nvPr/>
          </p:nvSpPr>
          <p:spPr bwMode="auto">
            <a:xfrm>
              <a:off x="864" y="254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28" name="Rectangle 52"/>
            <p:cNvSpPr>
              <a:spLocks noChangeArrowheads="1"/>
            </p:cNvSpPr>
            <p:nvPr/>
          </p:nvSpPr>
          <p:spPr bwMode="auto">
            <a:xfrm>
              <a:off x="864" y="268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29" name="Rectangle 53"/>
            <p:cNvSpPr>
              <a:spLocks noChangeArrowheads="1"/>
            </p:cNvSpPr>
            <p:nvPr/>
          </p:nvSpPr>
          <p:spPr bwMode="auto">
            <a:xfrm>
              <a:off x="864" y="283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30" name="Rectangle 54"/>
            <p:cNvSpPr>
              <a:spLocks noChangeArrowheads="1"/>
            </p:cNvSpPr>
            <p:nvPr/>
          </p:nvSpPr>
          <p:spPr bwMode="auto">
            <a:xfrm>
              <a:off x="864" y="297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31" name="Rectangle 55"/>
            <p:cNvSpPr>
              <a:spLocks noChangeArrowheads="1"/>
            </p:cNvSpPr>
            <p:nvPr/>
          </p:nvSpPr>
          <p:spPr bwMode="auto">
            <a:xfrm>
              <a:off x="864" y="312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32" name="Rectangle 56"/>
            <p:cNvSpPr>
              <a:spLocks noChangeArrowheads="1"/>
            </p:cNvSpPr>
            <p:nvPr/>
          </p:nvSpPr>
          <p:spPr bwMode="auto">
            <a:xfrm>
              <a:off x="864" y="326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33" name="Rectangle 57"/>
            <p:cNvSpPr>
              <a:spLocks noChangeArrowheads="1"/>
            </p:cNvSpPr>
            <p:nvPr/>
          </p:nvSpPr>
          <p:spPr bwMode="auto">
            <a:xfrm>
              <a:off x="864" y="340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34" name="Rectangle 58"/>
            <p:cNvSpPr>
              <a:spLocks noChangeArrowheads="1"/>
            </p:cNvSpPr>
            <p:nvPr/>
          </p:nvSpPr>
          <p:spPr bwMode="auto">
            <a:xfrm>
              <a:off x="864" y="355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35" name="Rectangle 59"/>
            <p:cNvSpPr>
              <a:spLocks noChangeArrowheads="1"/>
            </p:cNvSpPr>
            <p:nvPr/>
          </p:nvSpPr>
          <p:spPr bwMode="auto">
            <a:xfrm>
              <a:off x="864" y="369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36" name="Rectangle 60"/>
            <p:cNvSpPr>
              <a:spLocks noChangeArrowheads="1"/>
            </p:cNvSpPr>
            <p:nvPr/>
          </p:nvSpPr>
          <p:spPr bwMode="auto">
            <a:xfrm>
              <a:off x="1008" y="240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37" name="Rectangle 61"/>
            <p:cNvSpPr>
              <a:spLocks noChangeArrowheads="1"/>
            </p:cNvSpPr>
            <p:nvPr/>
          </p:nvSpPr>
          <p:spPr bwMode="auto">
            <a:xfrm>
              <a:off x="1008" y="254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38" name="Rectangle 62"/>
            <p:cNvSpPr>
              <a:spLocks noChangeArrowheads="1"/>
            </p:cNvSpPr>
            <p:nvPr/>
          </p:nvSpPr>
          <p:spPr bwMode="auto">
            <a:xfrm>
              <a:off x="1008" y="268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39" name="Rectangle 63"/>
            <p:cNvSpPr>
              <a:spLocks noChangeArrowheads="1"/>
            </p:cNvSpPr>
            <p:nvPr/>
          </p:nvSpPr>
          <p:spPr bwMode="auto">
            <a:xfrm>
              <a:off x="1008" y="283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40" name="Rectangle 64"/>
            <p:cNvSpPr>
              <a:spLocks noChangeArrowheads="1"/>
            </p:cNvSpPr>
            <p:nvPr/>
          </p:nvSpPr>
          <p:spPr bwMode="auto">
            <a:xfrm>
              <a:off x="1008" y="297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41" name="Rectangle 65"/>
            <p:cNvSpPr>
              <a:spLocks noChangeArrowheads="1"/>
            </p:cNvSpPr>
            <p:nvPr/>
          </p:nvSpPr>
          <p:spPr bwMode="auto">
            <a:xfrm>
              <a:off x="1008" y="312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42" name="Rectangle 66"/>
            <p:cNvSpPr>
              <a:spLocks noChangeArrowheads="1"/>
            </p:cNvSpPr>
            <p:nvPr/>
          </p:nvSpPr>
          <p:spPr bwMode="auto">
            <a:xfrm>
              <a:off x="1008" y="326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43" name="Rectangle 67"/>
            <p:cNvSpPr>
              <a:spLocks noChangeArrowheads="1"/>
            </p:cNvSpPr>
            <p:nvPr/>
          </p:nvSpPr>
          <p:spPr bwMode="auto">
            <a:xfrm>
              <a:off x="1008" y="340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44" name="Rectangle 68"/>
            <p:cNvSpPr>
              <a:spLocks noChangeArrowheads="1"/>
            </p:cNvSpPr>
            <p:nvPr/>
          </p:nvSpPr>
          <p:spPr bwMode="auto">
            <a:xfrm>
              <a:off x="1008" y="355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45" name="Rectangle 69"/>
            <p:cNvSpPr>
              <a:spLocks noChangeArrowheads="1"/>
            </p:cNvSpPr>
            <p:nvPr/>
          </p:nvSpPr>
          <p:spPr bwMode="auto">
            <a:xfrm>
              <a:off x="1008" y="369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46" name="Rectangle 70"/>
            <p:cNvSpPr>
              <a:spLocks noChangeArrowheads="1"/>
            </p:cNvSpPr>
            <p:nvPr/>
          </p:nvSpPr>
          <p:spPr bwMode="auto">
            <a:xfrm>
              <a:off x="1152" y="240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47" name="Rectangle 71"/>
            <p:cNvSpPr>
              <a:spLocks noChangeArrowheads="1"/>
            </p:cNvSpPr>
            <p:nvPr/>
          </p:nvSpPr>
          <p:spPr bwMode="auto">
            <a:xfrm>
              <a:off x="1152" y="254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48" name="Rectangle 72"/>
            <p:cNvSpPr>
              <a:spLocks noChangeArrowheads="1"/>
            </p:cNvSpPr>
            <p:nvPr/>
          </p:nvSpPr>
          <p:spPr bwMode="auto">
            <a:xfrm>
              <a:off x="1152" y="268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49" name="Rectangle 73"/>
            <p:cNvSpPr>
              <a:spLocks noChangeArrowheads="1"/>
            </p:cNvSpPr>
            <p:nvPr/>
          </p:nvSpPr>
          <p:spPr bwMode="auto">
            <a:xfrm>
              <a:off x="1152" y="283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50" name="Rectangle 74"/>
            <p:cNvSpPr>
              <a:spLocks noChangeArrowheads="1"/>
            </p:cNvSpPr>
            <p:nvPr/>
          </p:nvSpPr>
          <p:spPr bwMode="auto">
            <a:xfrm>
              <a:off x="1152" y="297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51" name="Rectangle 75"/>
            <p:cNvSpPr>
              <a:spLocks noChangeArrowheads="1"/>
            </p:cNvSpPr>
            <p:nvPr/>
          </p:nvSpPr>
          <p:spPr bwMode="auto">
            <a:xfrm>
              <a:off x="1152" y="312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52" name="Rectangle 76"/>
            <p:cNvSpPr>
              <a:spLocks noChangeArrowheads="1"/>
            </p:cNvSpPr>
            <p:nvPr/>
          </p:nvSpPr>
          <p:spPr bwMode="auto">
            <a:xfrm>
              <a:off x="1152" y="326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53" name="Rectangle 77"/>
            <p:cNvSpPr>
              <a:spLocks noChangeArrowheads="1"/>
            </p:cNvSpPr>
            <p:nvPr/>
          </p:nvSpPr>
          <p:spPr bwMode="auto">
            <a:xfrm>
              <a:off x="1152" y="340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54" name="Rectangle 78"/>
            <p:cNvSpPr>
              <a:spLocks noChangeArrowheads="1"/>
            </p:cNvSpPr>
            <p:nvPr/>
          </p:nvSpPr>
          <p:spPr bwMode="auto">
            <a:xfrm>
              <a:off x="1152" y="355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55" name="Rectangle 79"/>
            <p:cNvSpPr>
              <a:spLocks noChangeArrowheads="1"/>
            </p:cNvSpPr>
            <p:nvPr/>
          </p:nvSpPr>
          <p:spPr bwMode="auto">
            <a:xfrm>
              <a:off x="1152" y="369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56" name="Rectangle 80"/>
            <p:cNvSpPr>
              <a:spLocks noChangeArrowheads="1"/>
            </p:cNvSpPr>
            <p:nvPr/>
          </p:nvSpPr>
          <p:spPr bwMode="auto">
            <a:xfrm>
              <a:off x="1296" y="240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57" name="Rectangle 81"/>
            <p:cNvSpPr>
              <a:spLocks noChangeArrowheads="1"/>
            </p:cNvSpPr>
            <p:nvPr/>
          </p:nvSpPr>
          <p:spPr bwMode="auto">
            <a:xfrm>
              <a:off x="1296" y="254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58" name="Rectangle 82"/>
            <p:cNvSpPr>
              <a:spLocks noChangeArrowheads="1"/>
            </p:cNvSpPr>
            <p:nvPr/>
          </p:nvSpPr>
          <p:spPr bwMode="auto">
            <a:xfrm>
              <a:off x="1296" y="268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59" name="Rectangle 83"/>
            <p:cNvSpPr>
              <a:spLocks noChangeArrowheads="1"/>
            </p:cNvSpPr>
            <p:nvPr/>
          </p:nvSpPr>
          <p:spPr bwMode="auto">
            <a:xfrm>
              <a:off x="1296" y="283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60" name="Rectangle 84"/>
            <p:cNvSpPr>
              <a:spLocks noChangeArrowheads="1"/>
            </p:cNvSpPr>
            <p:nvPr/>
          </p:nvSpPr>
          <p:spPr bwMode="auto">
            <a:xfrm>
              <a:off x="1296" y="297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61" name="Rectangle 85"/>
            <p:cNvSpPr>
              <a:spLocks noChangeArrowheads="1"/>
            </p:cNvSpPr>
            <p:nvPr/>
          </p:nvSpPr>
          <p:spPr bwMode="auto">
            <a:xfrm>
              <a:off x="1296" y="312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62" name="Rectangle 86"/>
            <p:cNvSpPr>
              <a:spLocks noChangeArrowheads="1"/>
            </p:cNvSpPr>
            <p:nvPr/>
          </p:nvSpPr>
          <p:spPr bwMode="auto">
            <a:xfrm>
              <a:off x="1296" y="326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63" name="Rectangle 87"/>
            <p:cNvSpPr>
              <a:spLocks noChangeArrowheads="1"/>
            </p:cNvSpPr>
            <p:nvPr/>
          </p:nvSpPr>
          <p:spPr bwMode="auto">
            <a:xfrm>
              <a:off x="1296" y="340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64" name="Rectangle 88"/>
            <p:cNvSpPr>
              <a:spLocks noChangeArrowheads="1"/>
            </p:cNvSpPr>
            <p:nvPr/>
          </p:nvSpPr>
          <p:spPr bwMode="auto">
            <a:xfrm>
              <a:off x="1296" y="355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65" name="Rectangle 89"/>
            <p:cNvSpPr>
              <a:spLocks noChangeArrowheads="1"/>
            </p:cNvSpPr>
            <p:nvPr/>
          </p:nvSpPr>
          <p:spPr bwMode="auto">
            <a:xfrm>
              <a:off x="1296" y="369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66" name="Rectangle 90"/>
            <p:cNvSpPr>
              <a:spLocks noChangeArrowheads="1"/>
            </p:cNvSpPr>
            <p:nvPr/>
          </p:nvSpPr>
          <p:spPr bwMode="auto">
            <a:xfrm>
              <a:off x="1440" y="240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67" name="Rectangle 91"/>
            <p:cNvSpPr>
              <a:spLocks noChangeArrowheads="1"/>
            </p:cNvSpPr>
            <p:nvPr/>
          </p:nvSpPr>
          <p:spPr bwMode="auto">
            <a:xfrm>
              <a:off x="1440" y="254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68" name="Rectangle 92"/>
            <p:cNvSpPr>
              <a:spLocks noChangeArrowheads="1"/>
            </p:cNvSpPr>
            <p:nvPr/>
          </p:nvSpPr>
          <p:spPr bwMode="auto">
            <a:xfrm>
              <a:off x="1440" y="268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69" name="Rectangle 93"/>
            <p:cNvSpPr>
              <a:spLocks noChangeArrowheads="1"/>
            </p:cNvSpPr>
            <p:nvPr/>
          </p:nvSpPr>
          <p:spPr bwMode="auto">
            <a:xfrm>
              <a:off x="1440" y="283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70" name="Rectangle 94"/>
            <p:cNvSpPr>
              <a:spLocks noChangeArrowheads="1"/>
            </p:cNvSpPr>
            <p:nvPr/>
          </p:nvSpPr>
          <p:spPr bwMode="auto">
            <a:xfrm>
              <a:off x="1440" y="297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71" name="Rectangle 95"/>
            <p:cNvSpPr>
              <a:spLocks noChangeArrowheads="1"/>
            </p:cNvSpPr>
            <p:nvPr/>
          </p:nvSpPr>
          <p:spPr bwMode="auto">
            <a:xfrm>
              <a:off x="1440" y="312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72" name="Rectangle 96"/>
            <p:cNvSpPr>
              <a:spLocks noChangeArrowheads="1"/>
            </p:cNvSpPr>
            <p:nvPr/>
          </p:nvSpPr>
          <p:spPr bwMode="auto">
            <a:xfrm>
              <a:off x="1440" y="326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73" name="Rectangle 97"/>
            <p:cNvSpPr>
              <a:spLocks noChangeArrowheads="1"/>
            </p:cNvSpPr>
            <p:nvPr/>
          </p:nvSpPr>
          <p:spPr bwMode="auto">
            <a:xfrm>
              <a:off x="1440" y="340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74" name="Rectangle 98"/>
            <p:cNvSpPr>
              <a:spLocks noChangeArrowheads="1"/>
            </p:cNvSpPr>
            <p:nvPr/>
          </p:nvSpPr>
          <p:spPr bwMode="auto">
            <a:xfrm>
              <a:off x="1440" y="355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75" name="Rectangle 99"/>
            <p:cNvSpPr>
              <a:spLocks noChangeArrowheads="1"/>
            </p:cNvSpPr>
            <p:nvPr/>
          </p:nvSpPr>
          <p:spPr bwMode="auto">
            <a:xfrm>
              <a:off x="1440" y="369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76" name="Rectangle 100"/>
            <p:cNvSpPr>
              <a:spLocks noChangeArrowheads="1"/>
            </p:cNvSpPr>
            <p:nvPr/>
          </p:nvSpPr>
          <p:spPr bwMode="auto">
            <a:xfrm>
              <a:off x="1584" y="240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77" name="Rectangle 101"/>
            <p:cNvSpPr>
              <a:spLocks noChangeArrowheads="1"/>
            </p:cNvSpPr>
            <p:nvPr/>
          </p:nvSpPr>
          <p:spPr bwMode="auto">
            <a:xfrm>
              <a:off x="1584" y="254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78" name="Rectangle 102"/>
            <p:cNvSpPr>
              <a:spLocks noChangeArrowheads="1"/>
            </p:cNvSpPr>
            <p:nvPr/>
          </p:nvSpPr>
          <p:spPr bwMode="auto">
            <a:xfrm>
              <a:off x="1584" y="268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79" name="Rectangle 103"/>
            <p:cNvSpPr>
              <a:spLocks noChangeArrowheads="1"/>
            </p:cNvSpPr>
            <p:nvPr/>
          </p:nvSpPr>
          <p:spPr bwMode="auto">
            <a:xfrm>
              <a:off x="1584" y="283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80" name="Rectangle 104"/>
            <p:cNvSpPr>
              <a:spLocks noChangeArrowheads="1"/>
            </p:cNvSpPr>
            <p:nvPr/>
          </p:nvSpPr>
          <p:spPr bwMode="auto">
            <a:xfrm>
              <a:off x="1584" y="297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81" name="Rectangle 105"/>
            <p:cNvSpPr>
              <a:spLocks noChangeArrowheads="1"/>
            </p:cNvSpPr>
            <p:nvPr/>
          </p:nvSpPr>
          <p:spPr bwMode="auto">
            <a:xfrm>
              <a:off x="1584" y="312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82" name="Rectangle 106"/>
            <p:cNvSpPr>
              <a:spLocks noChangeArrowheads="1"/>
            </p:cNvSpPr>
            <p:nvPr/>
          </p:nvSpPr>
          <p:spPr bwMode="auto">
            <a:xfrm>
              <a:off x="1584" y="326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83" name="Rectangle 107"/>
            <p:cNvSpPr>
              <a:spLocks noChangeArrowheads="1"/>
            </p:cNvSpPr>
            <p:nvPr/>
          </p:nvSpPr>
          <p:spPr bwMode="auto">
            <a:xfrm>
              <a:off x="1584" y="340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84" name="Rectangle 108"/>
            <p:cNvSpPr>
              <a:spLocks noChangeArrowheads="1"/>
            </p:cNvSpPr>
            <p:nvPr/>
          </p:nvSpPr>
          <p:spPr bwMode="auto">
            <a:xfrm>
              <a:off x="1584" y="355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85" name="Rectangle 109"/>
            <p:cNvSpPr>
              <a:spLocks noChangeArrowheads="1"/>
            </p:cNvSpPr>
            <p:nvPr/>
          </p:nvSpPr>
          <p:spPr bwMode="auto">
            <a:xfrm>
              <a:off x="1584" y="369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86" name="Rectangle 110"/>
            <p:cNvSpPr>
              <a:spLocks noChangeArrowheads="1"/>
            </p:cNvSpPr>
            <p:nvPr/>
          </p:nvSpPr>
          <p:spPr bwMode="auto">
            <a:xfrm>
              <a:off x="1728" y="240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87" name="Rectangle 111"/>
            <p:cNvSpPr>
              <a:spLocks noChangeArrowheads="1"/>
            </p:cNvSpPr>
            <p:nvPr/>
          </p:nvSpPr>
          <p:spPr bwMode="auto">
            <a:xfrm>
              <a:off x="1728" y="254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88" name="Rectangle 112"/>
            <p:cNvSpPr>
              <a:spLocks noChangeArrowheads="1"/>
            </p:cNvSpPr>
            <p:nvPr/>
          </p:nvSpPr>
          <p:spPr bwMode="auto">
            <a:xfrm>
              <a:off x="1728" y="268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89" name="Rectangle 113"/>
            <p:cNvSpPr>
              <a:spLocks noChangeArrowheads="1"/>
            </p:cNvSpPr>
            <p:nvPr/>
          </p:nvSpPr>
          <p:spPr bwMode="auto">
            <a:xfrm>
              <a:off x="1728" y="283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90" name="Rectangle 114"/>
            <p:cNvSpPr>
              <a:spLocks noChangeArrowheads="1"/>
            </p:cNvSpPr>
            <p:nvPr/>
          </p:nvSpPr>
          <p:spPr bwMode="auto">
            <a:xfrm>
              <a:off x="1728" y="297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91" name="Rectangle 115"/>
            <p:cNvSpPr>
              <a:spLocks noChangeArrowheads="1"/>
            </p:cNvSpPr>
            <p:nvPr/>
          </p:nvSpPr>
          <p:spPr bwMode="auto">
            <a:xfrm>
              <a:off x="1728" y="312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92" name="Rectangle 116"/>
            <p:cNvSpPr>
              <a:spLocks noChangeArrowheads="1"/>
            </p:cNvSpPr>
            <p:nvPr/>
          </p:nvSpPr>
          <p:spPr bwMode="auto">
            <a:xfrm>
              <a:off x="1728" y="326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93" name="Rectangle 117"/>
            <p:cNvSpPr>
              <a:spLocks noChangeArrowheads="1"/>
            </p:cNvSpPr>
            <p:nvPr/>
          </p:nvSpPr>
          <p:spPr bwMode="auto">
            <a:xfrm>
              <a:off x="1728" y="340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94" name="Rectangle 118"/>
            <p:cNvSpPr>
              <a:spLocks noChangeArrowheads="1"/>
            </p:cNvSpPr>
            <p:nvPr/>
          </p:nvSpPr>
          <p:spPr bwMode="auto">
            <a:xfrm>
              <a:off x="1728" y="355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95" name="Rectangle 119"/>
            <p:cNvSpPr>
              <a:spLocks noChangeArrowheads="1"/>
            </p:cNvSpPr>
            <p:nvPr/>
          </p:nvSpPr>
          <p:spPr bwMode="auto">
            <a:xfrm>
              <a:off x="1728" y="369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96" name="Rectangle 120"/>
            <p:cNvSpPr>
              <a:spLocks noChangeArrowheads="1"/>
            </p:cNvSpPr>
            <p:nvPr/>
          </p:nvSpPr>
          <p:spPr bwMode="auto">
            <a:xfrm>
              <a:off x="1872" y="240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97" name="Rectangle 121"/>
            <p:cNvSpPr>
              <a:spLocks noChangeArrowheads="1"/>
            </p:cNvSpPr>
            <p:nvPr/>
          </p:nvSpPr>
          <p:spPr bwMode="auto">
            <a:xfrm>
              <a:off x="1872" y="254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98" name="Rectangle 122"/>
            <p:cNvSpPr>
              <a:spLocks noChangeArrowheads="1"/>
            </p:cNvSpPr>
            <p:nvPr/>
          </p:nvSpPr>
          <p:spPr bwMode="auto">
            <a:xfrm>
              <a:off x="1872" y="268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99" name="Rectangle 123"/>
            <p:cNvSpPr>
              <a:spLocks noChangeArrowheads="1"/>
            </p:cNvSpPr>
            <p:nvPr/>
          </p:nvSpPr>
          <p:spPr bwMode="auto">
            <a:xfrm>
              <a:off x="1872" y="283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00" name="Rectangle 124"/>
            <p:cNvSpPr>
              <a:spLocks noChangeArrowheads="1"/>
            </p:cNvSpPr>
            <p:nvPr/>
          </p:nvSpPr>
          <p:spPr bwMode="auto">
            <a:xfrm>
              <a:off x="1872" y="297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01" name="Rectangle 125"/>
            <p:cNvSpPr>
              <a:spLocks noChangeArrowheads="1"/>
            </p:cNvSpPr>
            <p:nvPr/>
          </p:nvSpPr>
          <p:spPr bwMode="auto">
            <a:xfrm>
              <a:off x="1872" y="312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02" name="Rectangle 126"/>
            <p:cNvSpPr>
              <a:spLocks noChangeArrowheads="1"/>
            </p:cNvSpPr>
            <p:nvPr/>
          </p:nvSpPr>
          <p:spPr bwMode="auto">
            <a:xfrm>
              <a:off x="1872" y="326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03" name="Rectangle 127"/>
            <p:cNvSpPr>
              <a:spLocks noChangeArrowheads="1"/>
            </p:cNvSpPr>
            <p:nvPr/>
          </p:nvSpPr>
          <p:spPr bwMode="auto">
            <a:xfrm>
              <a:off x="1872" y="340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04" name="Rectangle 128"/>
            <p:cNvSpPr>
              <a:spLocks noChangeArrowheads="1"/>
            </p:cNvSpPr>
            <p:nvPr/>
          </p:nvSpPr>
          <p:spPr bwMode="auto">
            <a:xfrm>
              <a:off x="1872" y="355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05" name="Rectangle 129"/>
            <p:cNvSpPr>
              <a:spLocks noChangeArrowheads="1"/>
            </p:cNvSpPr>
            <p:nvPr/>
          </p:nvSpPr>
          <p:spPr bwMode="auto">
            <a:xfrm>
              <a:off x="1872" y="369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06" name="Rectangle 130"/>
            <p:cNvSpPr>
              <a:spLocks noChangeArrowheads="1"/>
            </p:cNvSpPr>
            <p:nvPr/>
          </p:nvSpPr>
          <p:spPr bwMode="auto">
            <a:xfrm>
              <a:off x="2016" y="240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07" name="Rectangle 131"/>
            <p:cNvSpPr>
              <a:spLocks noChangeArrowheads="1"/>
            </p:cNvSpPr>
            <p:nvPr/>
          </p:nvSpPr>
          <p:spPr bwMode="auto">
            <a:xfrm>
              <a:off x="2016" y="254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08" name="Rectangle 132"/>
            <p:cNvSpPr>
              <a:spLocks noChangeArrowheads="1"/>
            </p:cNvSpPr>
            <p:nvPr/>
          </p:nvSpPr>
          <p:spPr bwMode="auto">
            <a:xfrm>
              <a:off x="2016" y="268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09" name="Rectangle 133"/>
            <p:cNvSpPr>
              <a:spLocks noChangeArrowheads="1"/>
            </p:cNvSpPr>
            <p:nvPr/>
          </p:nvSpPr>
          <p:spPr bwMode="auto">
            <a:xfrm>
              <a:off x="2016" y="283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10" name="Rectangle 134"/>
            <p:cNvSpPr>
              <a:spLocks noChangeArrowheads="1"/>
            </p:cNvSpPr>
            <p:nvPr/>
          </p:nvSpPr>
          <p:spPr bwMode="auto">
            <a:xfrm>
              <a:off x="2016" y="297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11" name="Rectangle 135"/>
            <p:cNvSpPr>
              <a:spLocks noChangeArrowheads="1"/>
            </p:cNvSpPr>
            <p:nvPr/>
          </p:nvSpPr>
          <p:spPr bwMode="auto">
            <a:xfrm>
              <a:off x="2016" y="312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12" name="Rectangle 136"/>
            <p:cNvSpPr>
              <a:spLocks noChangeArrowheads="1"/>
            </p:cNvSpPr>
            <p:nvPr/>
          </p:nvSpPr>
          <p:spPr bwMode="auto">
            <a:xfrm>
              <a:off x="2016" y="326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13" name="Rectangle 137"/>
            <p:cNvSpPr>
              <a:spLocks noChangeArrowheads="1"/>
            </p:cNvSpPr>
            <p:nvPr/>
          </p:nvSpPr>
          <p:spPr bwMode="auto">
            <a:xfrm>
              <a:off x="2016" y="340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14" name="Rectangle 138"/>
            <p:cNvSpPr>
              <a:spLocks noChangeArrowheads="1"/>
            </p:cNvSpPr>
            <p:nvPr/>
          </p:nvSpPr>
          <p:spPr bwMode="auto">
            <a:xfrm>
              <a:off x="2016" y="355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15" name="Rectangle 139"/>
            <p:cNvSpPr>
              <a:spLocks noChangeArrowheads="1"/>
            </p:cNvSpPr>
            <p:nvPr/>
          </p:nvSpPr>
          <p:spPr bwMode="auto">
            <a:xfrm>
              <a:off x="2016" y="369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16" name="Rectangle 140"/>
            <p:cNvSpPr>
              <a:spLocks noChangeArrowheads="1"/>
            </p:cNvSpPr>
            <p:nvPr/>
          </p:nvSpPr>
          <p:spPr bwMode="auto">
            <a:xfrm>
              <a:off x="2160" y="240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17" name="Rectangle 141"/>
            <p:cNvSpPr>
              <a:spLocks noChangeArrowheads="1"/>
            </p:cNvSpPr>
            <p:nvPr/>
          </p:nvSpPr>
          <p:spPr bwMode="auto">
            <a:xfrm>
              <a:off x="2160" y="254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18" name="Rectangle 142"/>
            <p:cNvSpPr>
              <a:spLocks noChangeArrowheads="1"/>
            </p:cNvSpPr>
            <p:nvPr/>
          </p:nvSpPr>
          <p:spPr bwMode="auto">
            <a:xfrm>
              <a:off x="2160" y="268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19" name="Rectangle 143"/>
            <p:cNvSpPr>
              <a:spLocks noChangeArrowheads="1"/>
            </p:cNvSpPr>
            <p:nvPr/>
          </p:nvSpPr>
          <p:spPr bwMode="auto">
            <a:xfrm>
              <a:off x="2160" y="283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20" name="Rectangle 144"/>
            <p:cNvSpPr>
              <a:spLocks noChangeArrowheads="1"/>
            </p:cNvSpPr>
            <p:nvPr/>
          </p:nvSpPr>
          <p:spPr bwMode="auto">
            <a:xfrm>
              <a:off x="2160" y="297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21" name="Rectangle 145"/>
            <p:cNvSpPr>
              <a:spLocks noChangeArrowheads="1"/>
            </p:cNvSpPr>
            <p:nvPr/>
          </p:nvSpPr>
          <p:spPr bwMode="auto">
            <a:xfrm>
              <a:off x="2160" y="3120"/>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22" name="Rectangle 146"/>
            <p:cNvSpPr>
              <a:spLocks noChangeArrowheads="1"/>
            </p:cNvSpPr>
            <p:nvPr/>
          </p:nvSpPr>
          <p:spPr bwMode="auto">
            <a:xfrm>
              <a:off x="2160" y="3264"/>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23" name="Rectangle 147"/>
            <p:cNvSpPr>
              <a:spLocks noChangeArrowheads="1"/>
            </p:cNvSpPr>
            <p:nvPr/>
          </p:nvSpPr>
          <p:spPr bwMode="auto">
            <a:xfrm>
              <a:off x="2160" y="3408"/>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24" name="Rectangle 148"/>
            <p:cNvSpPr>
              <a:spLocks noChangeArrowheads="1"/>
            </p:cNvSpPr>
            <p:nvPr/>
          </p:nvSpPr>
          <p:spPr bwMode="auto">
            <a:xfrm>
              <a:off x="2160" y="3552"/>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325" name="Rectangle 149"/>
            <p:cNvSpPr>
              <a:spLocks noChangeArrowheads="1"/>
            </p:cNvSpPr>
            <p:nvPr/>
          </p:nvSpPr>
          <p:spPr bwMode="auto">
            <a:xfrm>
              <a:off x="2160" y="3696"/>
              <a:ext cx="144"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78191" name="Text Box 15"/>
          <p:cNvSpPr txBox="1">
            <a:spLocks noChangeArrowheads="1"/>
          </p:cNvSpPr>
          <p:nvPr/>
        </p:nvSpPr>
        <p:spPr bwMode="auto">
          <a:xfrm>
            <a:off x="3380456" y="2999720"/>
            <a:ext cx="361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spAutoFit/>
          </a:bodyPr>
          <a:lstStyle/>
          <a:p>
            <a:pPr eaLnBrk="1" hangingPunct="1"/>
            <a:r>
              <a:rPr lang="en-GB" dirty="0"/>
              <a:t>=</a:t>
            </a:r>
          </a:p>
        </p:txBody>
      </p:sp>
      <p:grpSp>
        <p:nvGrpSpPr>
          <p:cNvPr id="178361" name="Group 185"/>
          <p:cNvGrpSpPr>
            <a:grpSpLocks/>
          </p:cNvGrpSpPr>
          <p:nvPr/>
        </p:nvGrpSpPr>
        <p:grpSpPr bwMode="auto">
          <a:xfrm>
            <a:off x="4297237" y="2814310"/>
            <a:ext cx="914400" cy="914400"/>
            <a:chOff x="2976" y="1728"/>
            <a:chExt cx="576" cy="576"/>
          </a:xfrm>
        </p:grpSpPr>
        <p:sp>
          <p:nvSpPr>
            <p:cNvPr id="178355" name="Oval 179"/>
            <p:cNvSpPr>
              <a:spLocks noChangeArrowheads="1"/>
            </p:cNvSpPr>
            <p:nvPr/>
          </p:nvSpPr>
          <p:spPr bwMode="auto">
            <a:xfrm>
              <a:off x="2976" y="1728"/>
              <a:ext cx="576" cy="576"/>
            </a:xfrm>
            <a:prstGeom prst="ellipse">
              <a:avLst/>
            </a:prstGeom>
            <a:solidFill>
              <a:schemeClr val="bg1"/>
            </a:solidFill>
            <a:ln w="28575">
              <a:solidFill>
                <a:schemeClr val="tx1"/>
              </a:solidFill>
              <a:round/>
              <a:headEnd/>
              <a:tailEnd/>
            </a:ln>
            <a:effectLst>
              <a:outerShdw dist="35921" dir="2700000" algn="ctr" rotWithShape="0">
                <a:schemeClr val="bg2"/>
              </a:outerShdw>
            </a:effectLst>
          </p:spPr>
          <p:txBody>
            <a:bodyPr wrap="none" anchor="ctr"/>
            <a:lstStyle/>
            <a:p>
              <a:pPr algn="ctr"/>
              <a:endParaRPr lang="en-US" b="1">
                <a:solidFill>
                  <a:schemeClr val="bg1"/>
                </a:solidFill>
                <a:effectLst>
                  <a:outerShdw blurRad="38100" dist="38100" dir="2700000" algn="tl">
                    <a:srgbClr val="C0C0C0"/>
                  </a:outerShdw>
                </a:effectLst>
              </a:endParaRPr>
            </a:p>
          </p:txBody>
        </p:sp>
        <p:sp>
          <p:nvSpPr>
            <p:cNvPr id="178360" name="Text Box 184"/>
            <p:cNvSpPr txBox="1">
              <a:spLocks noChangeArrowheads="1"/>
            </p:cNvSpPr>
            <p:nvPr/>
          </p:nvSpPr>
          <p:spPr bwMode="auto">
            <a:xfrm>
              <a:off x="3076" y="1872"/>
              <a:ext cx="376" cy="23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dirty="0">
                  <a:solidFill>
                    <a:srgbClr val="FF6600"/>
                  </a:solidFill>
                </a:rPr>
                <a:t>0.01</a:t>
              </a:r>
            </a:p>
          </p:txBody>
        </p:sp>
      </p:grpSp>
      <p:sp>
        <p:nvSpPr>
          <p:cNvPr id="125" name="Title 124"/>
          <p:cNvSpPr>
            <a:spLocks noGrp="1"/>
          </p:cNvSpPr>
          <p:nvPr>
            <p:ph type="title" idx="4294967295"/>
          </p:nvPr>
        </p:nvSpPr>
        <p:spPr>
          <a:xfrm>
            <a:off x="452799" y="195511"/>
            <a:ext cx="3487376" cy="769441"/>
          </a:xfrm>
          <a:prstGeom prst="rect">
            <a:avLst/>
          </a:prstGeom>
        </p:spPr>
        <p:txBody>
          <a:bodyPr wrap="square">
            <a:spAutoFit/>
          </a:bodyPr>
          <a:lstStyle/>
          <a:p>
            <a:r>
              <a:rPr lang="en-GB" sz="4400" dirty="0">
                <a:effectLst>
                  <a:glow rad="101600">
                    <a:schemeClr val="accent2">
                      <a:satMod val="175000"/>
                      <a:alpha val="40000"/>
                    </a:schemeClr>
                  </a:glow>
                </a:effectLst>
              </a:rPr>
              <a:t>FRACTIONS </a:t>
            </a:r>
          </a:p>
        </p:txBody>
      </p:sp>
      <p:sp>
        <p:nvSpPr>
          <p:cNvPr id="126" name="Right Arrow 125"/>
          <p:cNvSpPr/>
          <p:nvPr/>
        </p:nvSpPr>
        <p:spPr>
          <a:xfrm>
            <a:off x="3851920" y="312440"/>
            <a:ext cx="144016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7" name="Rectangle 126"/>
          <p:cNvSpPr/>
          <p:nvPr/>
        </p:nvSpPr>
        <p:spPr>
          <a:xfrm>
            <a:off x="5389941" y="229097"/>
            <a:ext cx="3434595" cy="769441"/>
          </a:xfrm>
          <a:prstGeom prst="rect">
            <a:avLst/>
          </a:prstGeom>
        </p:spPr>
        <p:txBody>
          <a:bodyPr wrap="none">
            <a:spAutoFit/>
          </a:bodyPr>
          <a:lstStyle/>
          <a:p>
            <a:r>
              <a:rPr lang="en-GB" sz="4400" dirty="0">
                <a:effectLst>
                  <a:glow rad="101600">
                    <a:schemeClr val="accent2">
                      <a:satMod val="175000"/>
                      <a:alpha val="40000"/>
                    </a:schemeClr>
                  </a:glow>
                </a:effectLst>
              </a:rPr>
              <a:t>PERCENTAGES</a:t>
            </a:r>
            <a:endParaRPr lang="en-GB" sz="4400" dirty="0"/>
          </a:p>
        </p:txBody>
      </p:sp>
      <p:sp>
        <p:nvSpPr>
          <p:cNvPr id="128" name="Rectangle 127"/>
          <p:cNvSpPr/>
          <p:nvPr/>
        </p:nvSpPr>
        <p:spPr>
          <a:xfrm>
            <a:off x="198563" y="174080"/>
            <a:ext cx="8784976" cy="64807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847622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78351"/>
                                        </p:tgtEl>
                                        <p:attrNameLst>
                                          <p:attrName>style.visibility</p:attrName>
                                        </p:attrNameLst>
                                      </p:cBhvr>
                                      <p:to>
                                        <p:strVal val="visible"/>
                                      </p:to>
                                    </p:set>
                                    <p:animEffect transition="in" filter="box(out)">
                                      <p:cBhvr>
                                        <p:cTn id="7" dur="500"/>
                                        <p:tgtEl>
                                          <p:spTgt spid="178351"/>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178365"/>
                                        </p:tgtEl>
                                        <p:attrNameLst>
                                          <p:attrName>style.visibility</p:attrName>
                                        </p:attrNameLst>
                                      </p:cBhvr>
                                      <p:to>
                                        <p:strVal val="visible"/>
                                      </p:to>
                                    </p:set>
                                  </p:childTnLst>
                                </p:cTn>
                              </p:par>
                            </p:childTnLst>
                          </p:cTn>
                        </p:par>
                        <p:par>
                          <p:cTn id="11" fill="hold" nodeType="afterGroup">
                            <p:stCondLst>
                              <p:cond delay="1000"/>
                            </p:stCondLst>
                            <p:childTnLst>
                              <p:par>
                                <p:cTn id="12" presetID="4" presetClass="entr" presetSubtype="32" fill="hold" nodeType="afterEffect">
                                  <p:stCondLst>
                                    <p:cond delay="0"/>
                                  </p:stCondLst>
                                  <p:childTnLst>
                                    <p:set>
                                      <p:cBhvr>
                                        <p:cTn id="13" dur="1" fill="hold">
                                          <p:stCondLst>
                                            <p:cond delay="0"/>
                                          </p:stCondLst>
                                        </p:cTn>
                                        <p:tgtEl>
                                          <p:spTgt spid="178366"/>
                                        </p:tgtEl>
                                        <p:attrNameLst>
                                          <p:attrName>style.visibility</p:attrName>
                                        </p:attrNameLst>
                                      </p:cBhvr>
                                      <p:to>
                                        <p:strVal val="visible"/>
                                      </p:to>
                                    </p:set>
                                    <p:animEffect transition="in" filter="box(out)">
                                      <p:cBhvr>
                                        <p:cTn id="14" dur="500"/>
                                        <p:tgtEl>
                                          <p:spTgt spid="17836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8188"/>
                                        </p:tgtEl>
                                        <p:attrNameLst>
                                          <p:attrName>style.visibility</p:attrName>
                                        </p:attrNameLst>
                                      </p:cBhvr>
                                      <p:to>
                                        <p:strVal val="visible"/>
                                      </p:to>
                                    </p:set>
                                  </p:childTnLst>
                                </p:cTn>
                              </p:par>
                            </p:childTnLst>
                          </p:cTn>
                        </p:par>
                        <p:par>
                          <p:cTn id="19" fill="hold" nodeType="afterGroup">
                            <p:stCondLst>
                              <p:cond delay="500"/>
                            </p:stCondLst>
                            <p:childTnLst>
                              <p:par>
                                <p:cTn id="20" presetID="4" presetClass="entr" presetSubtype="32" fill="hold" nodeType="afterEffect">
                                  <p:stCondLst>
                                    <p:cond delay="0"/>
                                  </p:stCondLst>
                                  <p:childTnLst>
                                    <p:set>
                                      <p:cBhvr>
                                        <p:cTn id="21" dur="1" fill="hold">
                                          <p:stCondLst>
                                            <p:cond delay="0"/>
                                          </p:stCondLst>
                                        </p:cTn>
                                        <p:tgtEl>
                                          <p:spTgt spid="178371"/>
                                        </p:tgtEl>
                                        <p:attrNameLst>
                                          <p:attrName>style.visibility</p:attrName>
                                        </p:attrNameLst>
                                      </p:cBhvr>
                                      <p:to>
                                        <p:strVal val="visible"/>
                                      </p:to>
                                    </p:set>
                                    <p:animEffect transition="in" filter="box(out)">
                                      <p:cBhvr>
                                        <p:cTn id="22" dur="500"/>
                                        <p:tgtEl>
                                          <p:spTgt spid="178371"/>
                                        </p:tgtEl>
                                      </p:cBhvr>
                                    </p:animEffect>
                                  </p:childTnLst>
                                </p:cTn>
                              </p:par>
                            </p:childTnLst>
                          </p:cTn>
                        </p:par>
                        <p:par>
                          <p:cTn id="23" fill="hold" nodeType="afterGroup">
                            <p:stCondLst>
                              <p:cond delay="1000"/>
                            </p:stCondLst>
                            <p:childTnLst>
                              <p:par>
                                <p:cTn id="24" presetID="9" presetClass="entr" presetSubtype="0" fill="hold" nodeType="afterEffect">
                                  <p:stCondLst>
                                    <p:cond delay="0"/>
                                  </p:stCondLst>
                                  <p:childTnLst>
                                    <p:set>
                                      <p:cBhvr>
                                        <p:cTn id="25" dur="1" fill="hold">
                                          <p:stCondLst>
                                            <p:cond delay="0"/>
                                          </p:stCondLst>
                                        </p:cTn>
                                        <p:tgtEl>
                                          <p:spTgt spid="178341"/>
                                        </p:tgtEl>
                                        <p:attrNameLst>
                                          <p:attrName>style.visibility</p:attrName>
                                        </p:attrNameLst>
                                      </p:cBhvr>
                                      <p:to>
                                        <p:strVal val="visible"/>
                                      </p:to>
                                    </p:set>
                                    <p:animEffect transition="in" filter="dissolve">
                                      <p:cBhvr>
                                        <p:cTn id="26" dur="500"/>
                                        <p:tgtEl>
                                          <p:spTgt spid="17834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78191"/>
                                        </p:tgtEl>
                                        <p:attrNameLst>
                                          <p:attrName>style.visibility</p:attrName>
                                        </p:attrNameLst>
                                      </p:cBhvr>
                                      <p:to>
                                        <p:strVal val="visible"/>
                                      </p:to>
                                    </p:set>
                                  </p:childTnLst>
                                </p:cTn>
                              </p:par>
                            </p:childTnLst>
                          </p:cTn>
                        </p:par>
                        <p:par>
                          <p:cTn id="31" fill="hold" nodeType="afterGroup">
                            <p:stCondLst>
                              <p:cond delay="500"/>
                            </p:stCondLst>
                            <p:childTnLst>
                              <p:par>
                                <p:cTn id="32" presetID="4" presetClass="entr" presetSubtype="32" fill="hold" nodeType="afterEffect">
                                  <p:stCondLst>
                                    <p:cond delay="0"/>
                                  </p:stCondLst>
                                  <p:childTnLst>
                                    <p:set>
                                      <p:cBhvr>
                                        <p:cTn id="33" dur="1" fill="hold">
                                          <p:stCondLst>
                                            <p:cond delay="0"/>
                                          </p:stCondLst>
                                        </p:cTn>
                                        <p:tgtEl>
                                          <p:spTgt spid="178361"/>
                                        </p:tgtEl>
                                        <p:attrNameLst>
                                          <p:attrName>style.visibility</p:attrName>
                                        </p:attrNameLst>
                                      </p:cBhvr>
                                      <p:to>
                                        <p:strVal val="visible"/>
                                      </p:to>
                                    </p:set>
                                    <p:animEffect transition="in" filter="box(out)">
                                      <p:cBhvr>
                                        <p:cTn id="34" dur="500"/>
                                        <p:tgtEl>
                                          <p:spTgt spid="178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365" grpId="0" autoUpdateAnimBg="0"/>
      <p:bldP spid="178188" grpId="0" autoUpdateAnimBg="0"/>
      <p:bldP spid="17819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60648"/>
            <a:ext cx="3434595" cy="769441"/>
          </a:xfrm>
          <a:prstGeom prst="rect">
            <a:avLst/>
          </a:prstGeom>
        </p:spPr>
        <p:txBody>
          <a:bodyPr wrap="none">
            <a:spAutoFit/>
          </a:bodyPr>
          <a:lstStyle/>
          <a:p>
            <a:r>
              <a:rPr lang="en-GB" sz="4400" dirty="0">
                <a:effectLst>
                  <a:glow rad="101600">
                    <a:schemeClr val="accent2">
                      <a:satMod val="175000"/>
                      <a:alpha val="40000"/>
                    </a:schemeClr>
                  </a:glow>
                </a:effectLst>
              </a:rPr>
              <a:t>PERCENTAGES</a:t>
            </a:r>
            <a:endParaRPr lang="en-GB" sz="4400" dirty="0"/>
          </a:p>
        </p:txBody>
      </p:sp>
      <p:sp>
        <p:nvSpPr>
          <p:cNvPr id="3" name="Right Arrow 2"/>
          <p:cNvSpPr/>
          <p:nvPr/>
        </p:nvSpPr>
        <p:spPr>
          <a:xfrm>
            <a:off x="4211960" y="332656"/>
            <a:ext cx="144016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5687616" y="260648"/>
            <a:ext cx="3132856" cy="769441"/>
          </a:xfrm>
          <a:prstGeom prst="rect">
            <a:avLst/>
          </a:prstGeom>
        </p:spPr>
        <p:txBody>
          <a:bodyPr wrap="square">
            <a:spAutoFit/>
          </a:bodyPr>
          <a:lstStyle/>
          <a:p>
            <a:r>
              <a:rPr lang="en-GB" sz="4400" dirty="0">
                <a:effectLst>
                  <a:glow rad="101600">
                    <a:schemeClr val="accent2">
                      <a:satMod val="175000"/>
                      <a:alpha val="40000"/>
                    </a:schemeClr>
                  </a:glow>
                </a:effectLst>
              </a:rPr>
              <a:t>FRACTIONS</a:t>
            </a:r>
          </a:p>
        </p:txBody>
      </p:sp>
      <p:sp>
        <p:nvSpPr>
          <p:cNvPr id="5" name="Rectangle 4"/>
          <p:cNvSpPr/>
          <p:nvPr/>
        </p:nvSpPr>
        <p:spPr>
          <a:xfrm>
            <a:off x="179512" y="188640"/>
            <a:ext cx="8784976" cy="64807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619672" y="1196752"/>
            <a:ext cx="5544616" cy="2304256"/>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n w="10541" cmpd="sng">
                  <a:solidFill>
                    <a:schemeClr val="accent1">
                      <a:shade val="88000"/>
                      <a:satMod val="110000"/>
                    </a:schemeClr>
                  </a:solidFill>
                  <a:prstDash val="solid"/>
                </a:ln>
                <a:solidFill>
                  <a:schemeClr val="accent1">
                    <a:lumMod val="50000"/>
                  </a:schemeClr>
                </a:solidFill>
              </a:rPr>
              <a:t>Write percentage over 100, then simplify </a:t>
            </a:r>
          </a:p>
        </p:txBody>
      </p:sp>
      <p:sp>
        <p:nvSpPr>
          <p:cNvPr id="8" name="TextBox 7"/>
          <p:cNvSpPr txBox="1"/>
          <p:nvPr/>
        </p:nvSpPr>
        <p:spPr>
          <a:xfrm>
            <a:off x="1115616" y="3645024"/>
            <a:ext cx="7344816" cy="2308324"/>
          </a:xfrm>
          <a:prstGeom prst="rect">
            <a:avLst/>
          </a:prstGeom>
          <a:noFill/>
        </p:spPr>
        <p:txBody>
          <a:bodyPr wrap="square" rtlCol="0">
            <a:spAutoFit/>
          </a:bodyPr>
          <a:lstStyle/>
          <a:p>
            <a:pPr algn="ctr"/>
            <a:r>
              <a:rPr lang="en-GB" sz="3600" dirty="0"/>
              <a:t>EXAMPLES:</a:t>
            </a:r>
          </a:p>
          <a:p>
            <a:pPr marL="742950" indent="-742950">
              <a:buFontTx/>
              <a:buAutoNum type="alphaLcParenR"/>
            </a:pPr>
            <a:r>
              <a:rPr lang="en-GB" sz="3600" dirty="0"/>
              <a:t>48% =                   b)  75% = </a:t>
            </a:r>
          </a:p>
          <a:p>
            <a:pPr marL="742950" indent="-742950">
              <a:buAutoNum type="alphaLcParenR"/>
            </a:pPr>
            <a:endParaRPr lang="en-GB" sz="3600" dirty="0"/>
          </a:p>
          <a:p>
            <a:pPr marL="742950" indent="-742950"/>
            <a:r>
              <a:rPr lang="en-GB" sz="3600" dirty="0"/>
              <a:t>c)    92% =                   d)  63%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3024336" cy="769441"/>
          </a:xfrm>
          <a:prstGeom prst="rect">
            <a:avLst/>
          </a:prstGeom>
        </p:spPr>
        <p:txBody>
          <a:bodyPr wrap="square">
            <a:spAutoFit/>
          </a:bodyPr>
          <a:lstStyle/>
          <a:p>
            <a:r>
              <a:rPr lang="en-GB" sz="4400" dirty="0">
                <a:effectLst>
                  <a:glow rad="101600">
                    <a:schemeClr val="accent2">
                      <a:satMod val="175000"/>
                      <a:alpha val="40000"/>
                    </a:schemeClr>
                  </a:glow>
                </a:effectLst>
              </a:rPr>
              <a:t>DECIMALS</a:t>
            </a:r>
            <a:endParaRPr lang="en-GB" sz="4400" dirty="0"/>
          </a:p>
        </p:txBody>
      </p:sp>
      <p:sp>
        <p:nvSpPr>
          <p:cNvPr id="3" name="Rectangle 2"/>
          <p:cNvSpPr/>
          <p:nvPr/>
        </p:nvSpPr>
        <p:spPr>
          <a:xfrm>
            <a:off x="179512" y="188640"/>
            <a:ext cx="8784976" cy="648072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ight Arrow 3"/>
          <p:cNvSpPr/>
          <p:nvPr/>
        </p:nvSpPr>
        <p:spPr>
          <a:xfrm>
            <a:off x="3563888" y="404664"/>
            <a:ext cx="144016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5292080" y="332656"/>
            <a:ext cx="3434595" cy="769441"/>
          </a:xfrm>
          <a:prstGeom prst="rect">
            <a:avLst/>
          </a:prstGeom>
        </p:spPr>
        <p:txBody>
          <a:bodyPr wrap="none">
            <a:spAutoFit/>
          </a:bodyPr>
          <a:lstStyle/>
          <a:p>
            <a:r>
              <a:rPr lang="en-GB" sz="4400" dirty="0">
                <a:effectLst>
                  <a:glow rad="101600">
                    <a:schemeClr val="accent2">
                      <a:satMod val="175000"/>
                      <a:alpha val="40000"/>
                    </a:schemeClr>
                  </a:glow>
                </a:effectLst>
              </a:rPr>
              <a:t>PERCENTAGES</a:t>
            </a:r>
            <a:endParaRPr lang="en-GB" sz="4400" dirty="0"/>
          </a:p>
        </p:txBody>
      </p:sp>
      <p:sp>
        <p:nvSpPr>
          <p:cNvPr id="7" name="7-Point Star 6"/>
          <p:cNvSpPr/>
          <p:nvPr/>
        </p:nvSpPr>
        <p:spPr>
          <a:xfrm rot="883898">
            <a:off x="4850070" y="1500833"/>
            <a:ext cx="3790070" cy="2056134"/>
          </a:xfrm>
          <a:prstGeom prst="star7">
            <a:avLst/>
          </a:prstGeom>
          <a:solidFill>
            <a:schemeClr val="accent4">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500" dirty="0">
                <a:solidFill>
                  <a:srgbClr val="FF0000"/>
                </a:solidFill>
              </a:rPr>
              <a:t>X 100 </a:t>
            </a:r>
          </a:p>
        </p:txBody>
      </p:sp>
      <p:sp>
        <p:nvSpPr>
          <p:cNvPr id="8" name="TextBox 7"/>
          <p:cNvSpPr txBox="1"/>
          <p:nvPr/>
        </p:nvSpPr>
        <p:spPr>
          <a:xfrm>
            <a:off x="755576" y="1225689"/>
            <a:ext cx="3672408" cy="5078313"/>
          </a:xfrm>
          <a:prstGeom prst="rect">
            <a:avLst/>
          </a:prstGeom>
          <a:noFill/>
        </p:spPr>
        <p:txBody>
          <a:bodyPr wrap="square" rtlCol="0">
            <a:spAutoFit/>
          </a:bodyPr>
          <a:lstStyle/>
          <a:p>
            <a:pPr algn="ctr"/>
            <a:r>
              <a:rPr lang="en-GB" sz="3600" dirty="0"/>
              <a:t>EXAMPLES: </a:t>
            </a:r>
          </a:p>
          <a:p>
            <a:endParaRPr lang="en-GB" sz="3600" dirty="0"/>
          </a:p>
          <a:p>
            <a:pPr marL="342900" indent="-342900">
              <a:buAutoNum type="alphaLcParenR"/>
            </a:pPr>
            <a:r>
              <a:rPr lang="en-GB" sz="3600" dirty="0"/>
              <a:t>0.23 = </a:t>
            </a:r>
          </a:p>
          <a:p>
            <a:pPr marL="342900" indent="-342900">
              <a:buAutoNum type="alphaLcParenR"/>
            </a:pPr>
            <a:endParaRPr lang="en-GB" sz="3600" dirty="0"/>
          </a:p>
          <a:p>
            <a:pPr marL="342900" indent="-342900">
              <a:buAutoNum type="alphaLcParenR"/>
            </a:pPr>
            <a:r>
              <a:rPr lang="en-GB" sz="3600" dirty="0"/>
              <a:t>0.8 = </a:t>
            </a:r>
          </a:p>
          <a:p>
            <a:pPr marL="342900" indent="-342900">
              <a:buAutoNum type="alphaLcParenR"/>
            </a:pPr>
            <a:endParaRPr lang="en-GB" sz="3600" dirty="0"/>
          </a:p>
          <a:p>
            <a:pPr marL="342900" indent="-342900">
              <a:buAutoNum type="alphaLcParenR"/>
            </a:pPr>
            <a:r>
              <a:rPr lang="en-GB" sz="3600" dirty="0"/>
              <a:t>0.56 = </a:t>
            </a:r>
          </a:p>
          <a:p>
            <a:pPr marL="342900" indent="-342900">
              <a:buAutoNum type="alphaLcParenR"/>
            </a:pPr>
            <a:endParaRPr lang="en-GB" sz="3600" dirty="0"/>
          </a:p>
          <a:p>
            <a:pPr marL="342900" indent="-342900">
              <a:buAutoNum type="alphaLcParenR"/>
            </a:pPr>
            <a:r>
              <a:rPr lang="en-GB" sz="3600" dirty="0"/>
              <a:t>0.231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300</Words>
  <Application>Microsoft Office PowerPoint</Application>
  <PresentationFormat>On-screen Show (4:3)</PresentationFormat>
  <Paragraphs>107</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Black</vt:lpstr>
      <vt:lpstr>Calibri</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FRACTIONS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c:creator>
  <cp:lastModifiedBy>Lynne Scott</cp:lastModifiedBy>
  <cp:revision>23</cp:revision>
  <dcterms:created xsi:type="dcterms:W3CDTF">2013-10-20T19:59:19Z</dcterms:created>
  <dcterms:modified xsi:type="dcterms:W3CDTF">2021-01-18T15:49:27Z</dcterms:modified>
</cp:coreProperties>
</file>