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494" r:id="rId2"/>
    <p:sldId id="511" r:id="rId3"/>
  </p:sldIdLst>
  <p:sldSz cx="9144000" cy="6858000" type="screen4x3"/>
  <p:notesSz cx="6858000" cy="9144000"/>
  <p:embeddedFontLst>
    <p:embeddedFont>
      <p:font typeface="BPreplay" panose="02000503000000020004" charset="0"/>
      <p:regular r:id="rId6"/>
      <p:bold r:id="rId7"/>
      <p:italic r:id="rId8"/>
      <p:bold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Sassoon Infant Md" panose="02000603050000020003" charset="0"/>
      <p:regular r:id="rId14"/>
    </p:embeddedFont>
    <p:embeddedFont>
      <p:font typeface="Sassoon Infant Rg" panose="02000503030000020003" charset="0"/>
      <p:regular r:id="rId15"/>
      <p:bold r:id="rId1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2880">
          <p15:clr>
            <a:srgbClr val="A4A3A4"/>
          </p15:clr>
        </p15:guide>
        <p15:guide id="3" pos="5307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521">
          <p15:clr>
            <a:srgbClr val="A4A3A4"/>
          </p15:clr>
        </p15:guide>
        <p15:guide id="6" orient="horz" pos="1502">
          <p15:clr>
            <a:srgbClr val="A4A3A4"/>
          </p15:clr>
        </p15:guide>
        <p15:guide id="7" orient="horz" pos="459">
          <p15:clr>
            <a:srgbClr val="A4A3A4"/>
          </p15:clr>
        </p15:guide>
        <p15:guide id="8" orient="horz" pos="3884">
          <p15:clr>
            <a:srgbClr val="A4A3A4"/>
          </p15:clr>
        </p15:guide>
        <p15:guide id="9" pos="52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50"/>
    <a:srgbClr val="F8A9A9"/>
    <a:srgbClr val="D04847"/>
    <a:srgbClr val="FFA44B"/>
    <a:srgbClr val="6588D3"/>
    <a:srgbClr val="FFFFFF"/>
    <a:srgbClr val="FAEDED"/>
    <a:srgbClr val="DE7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9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1444" y="60"/>
      </p:cViewPr>
      <p:guideLst>
        <p:guide orient="horz" pos="2183"/>
        <p:guide pos="2880"/>
        <p:guide pos="5307"/>
        <p:guide orient="horz" pos="3997"/>
        <p:guide pos="521"/>
        <p:guide orient="horz" pos="1502"/>
        <p:guide orient="horz" pos="459"/>
        <p:guide orient="horz" pos="3884"/>
        <p:guide pos="521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6D3E807-CAD6-48A9-8639-26680B71B2B8}" type="datetimeFigureOut">
              <a:rPr lang="en-GB"/>
              <a:pPr>
                <a:defRPr/>
              </a:pPr>
              <a:t>19/01/2021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79A1CAC-EE3D-4672-8870-8DC36AF2CF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061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8EB93DA-F9A8-42AC-BEE0-C8FDF39D93D7}" type="datetimeFigureOut">
              <a:rPr lang="en-GB"/>
              <a:pPr>
                <a:defRPr/>
              </a:pPr>
              <a:t>19/01/2021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F46A1D2-4CF6-478D-8B51-68BD80A9A9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888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88A59E-27A3-4092-BDD8-C0088D01721A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827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12E915-1B57-4B6E-9123-4BE81403531E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246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8526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1314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2116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5653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5955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970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1" r:id="rId4"/>
    <p:sldLayoutId id="2147483882" r:id="rId5"/>
    <p:sldLayoutId id="2147483886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635000" y="1901825"/>
            <a:ext cx="7867650" cy="4279900"/>
          </a:xfrm>
          <a:prstGeom prst="roundRect">
            <a:avLst>
              <a:gd name="adj" fmla="val 2464"/>
            </a:avLst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269" name="Title 5"/>
          <p:cNvSpPr>
            <a:spLocks noGrp="1"/>
          </p:cNvSpPr>
          <p:nvPr>
            <p:ph type="title"/>
          </p:nvPr>
        </p:nvSpPr>
        <p:spPr>
          <a:xfrm>
            <a:off x="458788" y="712788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/>
              <a:t>What Counts as Exercise?</a:t>
            </a:r>
            <a:endParaRPr lang="en-GB" altLang="en-US" dirty="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82600" y="1463675"/>
            <a:ext cx="8172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Exercise is physical activity that requires effort, raises your heart rate and works your muscles.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777875" y="2024063"/>
          <a:ext cx="7600951" cy="40433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15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26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26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68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+mj-lt"/>
                        </a:rPr>
                        <a:t>There are two main types of exercise: </a:t>
                      </a:r>
                    </a:p>
                  </a:txBody>
                  <a:tcPr marT="45728" marB="45728"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683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+mj-lt"/>
                        </a:rPr>
                        <a:t>Muscle Strengthening </a:t>
                      </a:r>
                    </a:p>
                  </a:txBody>
                  <a:tcPr marT="45728" marB="45728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+mj-lt"/>
                        </a:rPr>
                        <a:t>Bone Strengthening </a:t>
                      </a:r>
                    </a:p>
                  </a:txBody>
                  <a:tcPr marT="45728" marB="45728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683">
                <a:tc rowSpan="2">
                  <a:txBody>
                    <a:bodyPr/>
                    <a:lstStyle/>
                    <a:p>
                      <a:endParaRPr lang="en-GB" sz="1400" dirty="0">
                        <a:latin typeface="+mj-lt"/>
                      </a:endParaRPr>
                    </a:p>
                  </a:txBody>
                  <a:tcPr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+mn-lt"/>
                        </a:rPr>
                        <a:t>Moderate Intensity</a:t>
                      </a:r>
                    </a:p>
                  </a:txBody>
                  <a:tcPr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+mn-lt"/>
                        </a:rPr>
                        <a:t>Vigorous</a:t>
                      </a:r>
                      <a:r>
                        <a:rPr lang="en-GB" sz="1400" baseline="0" dirty="0">
                          <a:latin typeface="+mn-lt"/>
                        </a:rPr>
                        <a:t> Intensity</a:t>
                      </a:r>
                      <a:endParaRPr lang="en-GB" sz="1400" dirty="0">
                        <a:latin typeface="+mn-lt"/>
                      </a:endParaRPr>
                    </a:p>
                  </a:txBody>
                  <a:tcPr marT="45728" marB="4572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331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BPreplay" panose="02000503000000020004" pitchFamily="50" charset="0"/>
                      </a:endParaRPr>
                    </a:p>
                    <a:p>
                      <a:endParaRPr lang="en-GB" sz="1800" dirty="0">
                        <a:latin typeface="BPreplay" panose="02000503000000020004" pitchFamily="50" charset="0"/>
                      </a:endParaRPr>
                    </a:p>
                    <a:p>
                      <a:endParaRPr lang="en-GB" sz="1800" dirty="0">
                        <a:latin typeface="BPreplay" panose="02000503000000020004" pitchFamily="50" charset="0"/>
                      </a:endParaRPr>
                    </a:p>
                    <a:p>
                      <a:endParaRPr lang="en-GB" sz="1800" dirty="0">
                        <a:latin typeface="BPreplay" panose="02000503000000020004" pitchFamily="50" charset="0"/>
                      </a:endParaRPr>
                    </a:p>
                    <a:p>
                      <a:endParaRPr lang="en-GB" sz="1800" dirty="0">
                        <a:latin typeface="BPreplay" panose="02000503000000020004" pitchFamily="50" charset="0"/>
                      </a:endParaRPr>
                    </a:p>
                    <a:p>
                      <a:endParaRPr lang="en-GB" sz="1800" dirty="0">
                        <a:latin typeface="BPreplay" panose="02000503000000020004" pitchFamily="50" charset="0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BPreplay" panose="02000503000000020004" pitchFamily="50" charset="0"/>
                      </a:endParaRPr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050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58"/>
          <a:stretch>
            <a:fillRect/>
          </a:stretch>
        </p:blipFill>
        <p:spPr bwMode="auto">
          <a:xfrm>
            <a:off x="7077075" y="4592638"/>
            <a:ext cx="114300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3" y="3695700"/>
            <a:ext cx="8794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4237038"/>
            <a:ext cx="16668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6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97"/>
          <a:stretch>
            <a:fillRect/>
          </a:stretch>
        </p:blipFill>
        <p:spPr bwMode="auto">
          <a:xfrm>
            <a:off x="6229350" y="3255963"/>
            <a:ext cx="1990725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7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888" y="3943350"/>
            <a:ext cx="838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8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925" y="2879725"/>
            <a:ext cx="1096963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9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3019425"/>
            <a:ext cx="1249363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0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13" y="3868738"/>
            <a:ext cx="919162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1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746375"/>
            <a:ext cx="1041400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620713" y="1620838"/>
            <a:ext cx="7859712" cy="4548187"/>
          </a:xfrm>
          <a:prstGeom prst="roundRect">
            <a:avLst>
              <a:gd name="adj" fmla="val 2464"/>
            </a:avLst>
          </a:prstGeom>
          <a:solidFill>
            <a:srgbClr val="F8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531" name="Title 5"/>
          <p:cNvSpPr>
            <a:spLocks noGrp="1"/>
          </p:cNvSpPr>
          <p:nvPr>
            <p:ph type="title"/>
          </p:nvPr>
        </p:nvSpPr>
        <p:spPr>
          <a:xfrm>
            <a:off x="152400" y="617538"/>
            <a:ext cx="8721725" cy="631825"/>
          </a:xfrm>
          <a:prstGeom prst="roundRect">
            <a:avLst>
              <a:gd name="adj" fmla="val 0"/>
            </a:avLst>
          </a:prstGeo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sz="3300"/>
              <a:t>What Is the Impact of Regular Exercise?</a:t>
            </a:r>
          </a:p>
        </p:txBody>
      </p:sp>
      <p:sp>
        <p:nvSpPr>
          <p:cNvPr id="2" name="Rectangle 1"/>
          <p:cNvSpPr/>
          <p:nvPr/>
        </p:nvSpPr>
        <p:spPr>
          <a:xfrm>
            <a:off x="768350" y="1712913"/>
            <a:ext cx="1981200" cy="739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GB" sz="1400" dirty="0">
                <a:latin typeface="+mn-lt"/>
              </a:rPr>
              <a:t>Helps you fall asleep faster and deeper so you are better rested.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68350" y="4237038"/>
            <a:ext cx="2566988" cy="7381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GB" sz="1400" dirty="0">
                <a:latin typeface="+mn-lt"/>
              </a:rPr>
              <a:t>Increases the amount of oxygen delivered to and carbon dioxide removed from the body.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78500" y="4048125"/>
            <a:ext cx="257175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GB" sz="1400" dirty="0">
                <a:latin typeface="+mn-lt"/>
              </a:rPr>
              <a:t>When you exercise your body increases the circulation of blood – this means that nutrients are delivered and waste taken away faster which improves parts of the body like skin.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24563" y="3629025"/>
            <a:ext cx="2325687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GB" sz="1400" dirty="0">
                <a:latin typeface="+mn-lt"/>
              </a:rPr>
              <a:t>Strengthens </a:t>
            </a:r>
            <a:r>
              <a:rPr lang="en-GB" sz="1400" dirty="0">
                <a:latin typeface="+mj-lt"/>
              </a:rPr>
              <a:t>muscles</a:t>
            </a:r>
            <a:r>
              <a:rPr lang="en-GB" sz="1400" dirty="0">
                <a:latin typeface="+mn-lt"/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611813" y="5543550"/>
            <a:ext cx="2738437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GB" sz="1400" dirty="0">
                <a:latin typeface="+mn-lt"/>
              </a:rPr>
              <a:t>Increases the volume of blood and red blood cells.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46125" y="5343525"/>
            <a:ext cx="2449513" cy="739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GB" sz="1400" dirty="0">
                <a:latin typeface="+mj-lt"/>
              </a:rPr>
              <a:t>Bones</a:t>
            </a:r>
            <a:r>
              <a:rPr lang="en-GB" sz="1400" dirty="0">
                <a:latin typeface="+mn-lt"/>
              </a:rPr>
              <a:t> increase in width and density (The denser the bone, the stronger it is).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088063" y="2994025"/>
            <a:ext cx="2262187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GB" sz="1400" dirty="0">
                <a:latin typeface="+mn-lt"/>
              </a:rPr>
              <a:t>Strengthens </a:t>
            </a:r>
            <a:r>
              <a:rPr lang="en-GB" sz="1400" dirty="0">
                <a:latin typeface="+mj-lt"/>
              </a:rPr>
              <a:t>diaphragm</a:t>
            </a:r>
            <a:r>
              <a:rPr lang="en-GB" sz="1400" dirty="0">
                <a:latin typeface="+mn-lt"/>
              </a:rPr>
              <a:t> and </a:t>
            </a:r>
            <a:r>
              <a:rPr lang="en-GB" sz="1400" dirty="0">
                <a:latin typeface="+mj-lt"/>
              </a:rPr>
              <a:t>intercostal muscles</a:t>
            </a:r>
            <a:r>
              <a:rPr lang="en-GB" sz="1400" dirty="0">
                <a:latin typeface="+mn-lt"/>
              </a:rPr>
              <a:t>.</a:t>
            </a:r>
          </a:p>
        </p:txBody>
      </p:sp>
      <p:pic>
        <p:nvPicPr>
          <p:cNvPr id="2253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1741488"/>
            <a:ext cx="2701925" cy="436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Straight Arrow Connector 36"/>
          <p:cNvCxnSpPr/>
          <p:nvPr/>
        </p:nvCxnSpPr>
        <p:spPr>
          <a:xfrm flipV="1">
            <a:off x="3084513" y="5159375"/>
            <a:ext cx="1390650" cy="434975"/>
          </a:xfrm>
          <a:prstGeom prst="straightConnector1">
            <a:avLst/>
          </a:prstGeom>
          <a:ln w="19050">
            <a:solidFill>
              <a:srgbClr val="FAEDED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5924550" y="2139950"/>
            <a:ext cx="889000" cy="122238"/>
          </a:xfrm>
          <a:prstGeom prst="straightConnector1">
            <a:avLst/>
          </a:prstGeom>
          <a:ln w="19050">
            <a:solidFill>
              <a:srgbClr val="FAEDED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68350" y="2482850"/>
            <a:ext cx="2960688" cy="1169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GB" sz="1400" dirty="0">
                <a:latin typeface="+mn-lt"/>
              </a:rPr>
              <a:t>Stimulates and releases </a:t>
            </a:r>
            <a:r>
              <a:rPr lang="en-GB" sz="1400" dirty="0">
                <a:latin typeface="+mj-lt"/>
              </a:rPr>
              <a:t>brain</a:t>
            </a:r>
            <a:r>
              <a:rPr lang="en-GB" sz="1400" dirty="0">
                <a:latin typeface="+mn-lt"/>
              </a:rPr>
              <a:t> chemicals – for example endorphins leave you feeling happier and serotonin helps keep your mood calm and leaves you feeling relaxed.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099050" y="2576513"/>
            <a:ext cx="32512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GB" sz="1400" dirty="0">
                <a:latin typeface="+mn-lt"/>
              </a:rPr>
              <a:t>Strengthens </a:t>
            </a:r>
            <a:r>
              <a:rPr lang="en-GB" sz="1400" dirty="0">
                <a:latin typeface="+mj-lt"/>
              </a:rPr>
              <a:t>heart</a:t>
            </a:r>
            <a:r>
              <a:rPr lang="en-GB" sz="1400" dirty="0">
                <a:latin typeface="+mn-lt"/>
              </a:rPr>
              <a:t> muscle.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68350" y="3683000"/>
            <a:ext cx="3101975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GB" sz="1400" dirty="0">
                <a:latin typeface="+mn-lt"/>
              </a:rPr>
              <a:t>Increases the number of air sacs (alveoli).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4733925" y="2698750"/>
            <a:ext cx="1550988" cy="138113"/>
          </a:xfrm>
          <a:prstGeom prst="straightConnector1">
            <a:avLst/>
          </a:prstGeom>
          <a:ln w="19050">
            <a:solidFill>
              <a:srgbClr val="FAEDED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284913" y="1725613"/>
            <a:ext cx="2065337" cy="739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GB" sz="1400" dirty="0">
                <a:latin typeface="+mn-lt"/>
              </a:rPr>
              <a:t>Increases the number of </a:t>
            </a:r>
            <a:r>
              <a:rPr lang="en-GB" sz="1400" dirty="0">
                <a:latin typeface="+mj-lt"/>
              </a:rPr>
              <a:t>capillaries</a:t>
            </a:r>
            <a:r>
              <a:rPr lang="en-GB" sz="1400" dirty="0">
                <a:latin typeface="+mn-lt"/>
              </a:rPr>
              <a:t> in the </a:t>
            </a:r>
            <a:r>
              <a:rPr lang="en-GB" sz="1400" dirty="0">
                <a:latin typeface="+mj-lt"/>
              </a:rPr>
              <a:t>muscles</a:t>
            </a:r>
            <a:r>
              <a:rPr lang="en-GB" sz="1400" dirty="0">
                <a:latin typeface="+mn-lt"/>
              </a:rPr>
              <a:t>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68350" y="5005388"/>
            <a:ext cx="32512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GB" sz="1400" dirty="0">
                <a:latin typeface="+mj-lt"/>
              </a:rPr>
              <a:t>Joints</a:t>
            </a:r>
            <a:r>
              <a:rPr lang="en-GB" sz="1400" dirty="0">
                <a:latin typeface="+mn-lt"/>
              </a:rPr>
              <a:t> are more stable.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4733925" y="3128963"/>
            <a:ext cx="1482725" cy="215900"/>
          </a:xfrm>
          <a:prstGeom prst="straightConnector1">
            <a:avLst/>
          </a:prstGeom>
          <a:ln w="19050">
            <a:solidFill>
              <a:srgbClr val="FAEDED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026025" y="2947988"/>
            <a:ext cx="1190625" cy="393700"/>
          </a:xfrm>
          <a:prstGeom prst="straightConnector1">
            <a:avLst/>
          </a:prstGeom>
          <a:ln w="19050">
            <a:solidFill>
              <a:srgbClr val="FAEDED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370513" y="3497263"/>
            <a:ext cx="1228725" cy="265112"/>
          </a:xfrm>
          <a:prstGeom prst="straightConnector1">
            <a:avLst/>
          </a:prstGeom>
          <a:ln w="19050">
            <a:solidFill>
              <a:srgbClr val="FAEDED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611813" y="4070350"/>
            <a:ext cx="244475" cy="552450"/>
          </a:xfrm>
          <a:prstGeom prst="straightConnector1">
            <a:avLst/>
          </a:prstGeom>
          <a:ln w="19050">
            <a:solidFill>
              <a:srgbClr val="FAEDED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954588" y="5005388"/>
            <a:ext cx="671512" cy="777875"/>
          </a:xfrm>
          <a:prstGeom prst="straightConnector1">
            <a:avLst/>
          </a:prstGeom>
          <a:ln w="19050">
            <a:solidFill>
              <a:srgbClr val="FAEDED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2649538" y="4878388"/>
            <a:ext cx="1778000" cy="242887"/>
          </a:xfrm>
          <a:prstGeom prst="straightConnector1">
            <a:avLst/>
          </a:prstGeom>
          <a:ln w="19050">
            <a:solidFill>
              <a:srgbClr val="FAEDED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3298825" y="3090863"/>
            <a:ext cx="1087438" cy="1492250"/>
          </a:xfrm>
          <a:prstGeom prst="straightConnector1">
            <a:avLst/>
          </a:prstGeom>
          <a:ln w="19050">
            <a:solidFill>
              <a:srgbClr val="FAEDED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3279775" y="2947988"/>
            <a:ext cx="1147763" cy="974725"/>
          </a:xfrm>
          <a:prstGeom prst="straightConnector1">
            <a:avLst/>
          </a:prstGeom>
          <a:ln w="19050">
            <a:solidFill>
              <a:srgbClr val="FAEDED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3562350" y="1931988"/>
            <a:ext cx="987425" cy="1016000"/>
          </a:xfrm>
          <a:prstGeom prst="straightConnector1">
            <a:avLst/>
          </a:prstGeom>
          <a:ln w="19050">
            <a:solidFill>
              <a:srgbClr val="FAEDED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2719388" y="1952625"/>
            <a:ext cx="1830387" cy="260350"/>
          </a:xfrm>
          <a:prstGeom prst="straightConnector1">
            <a:avLst/>
          </a:prstGeom>
          <a:ln w="19050">
            <a:solidFill>
              <a:srgbClr val="FAEDED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5191</TotalTime>
  <Words>196</Words>
  <Application>Microsoft Office PowerPoint</Application>
  <PresentationFormat>On-screen Show (4:3)</PresentationFormat>
  <Paragraphs>26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Sassoon Infant Md</vt:lpstr>
      <vt:lpstr>Calibri</vt:lpstr>
      <vt:lpstr>Arial</vt:lpstr>
      <vt:lpstr>BPreplay</vt:lpstr>
      <vt:lpstr>Sassoon Infant Rg</vt:lpstr>
      <vt:lpstr>Office Theme</vt:lpstr>
      <vt:lpstr>What Counts as Exercise?</vt:lpstr>
      <vt:lpstr>What Is the Impact of Regular Exercise?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Lynne Scott</cp:lastModifiedBy>
  <cp:revision>412</cp:revision>
  <dcterms:created xsi:type="dcterms:W3CDTF">2014-10-01T16:09:27Z</dcterms:created>
  <dcterms:modified xsi:type="dcterms:W3CDTF">2021-01-19T11:09:14Z</dcterms:modified>
</cp:coreProperties>
</file>