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5BCD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0588-F4EA-4565-A9B1-2A00610B16E4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0AF5-FF9C-4A3D-BD44-0CDA4F40D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40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0588-F4EA-4565-A9B1-2A00610B16E4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0AF5-FF9C-4A3D-BD44-0CDA4F40D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39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0588-F4EA-4565-A9B1-2A00610B16E4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0AF5-FF9C-4A3D-BD44-0CDA4F40D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738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0588-F4EA-4565-A9B1-2A00610B16E4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0AF5-FF9C-4A3D-BD44-0CDA4F40D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95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0588-F4EA-4565-A9B1-2A00610B16E4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0AF5-FF9C-4A3D-BD44-0CDA4F40D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3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0588-F4EA-4565-A9B1-2A00610B16E4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0AF5-FF9C-4A3D-BD44-0CDA4F40D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537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0588-F4EA-4565-A9B1-2A00610B16E4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0AF5-FF9C-4A3D-BD44-0CDA4F40D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54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0588-F4EA-4565-A9B1-2A00610B16E4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0AF5-FF9C-4A3D-BD44-0CDA4F40D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85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0588-F4EA-4565-A9B1-2A00610B16E4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0AF5-FF9C-4A3D-BD44-0CDA4F40D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216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0588-F4EA-4565-A9B1-2A00610B16E4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0AF5-FF9C-4A3D-BD44-0CDA4F40D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75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0588-F4EA-4565-A9B1-2A00610B16E4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0AF5-FF9C-4A3D-BD44-0CDA4F40D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691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60588-F4EA-4565-A9B1-2A00610B16E4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40AF5-FF9C-4A3D-BD44-0CDA4F40D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52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789"/>
          <a:stretch/>
        </p:blipFill>
        <p:spPr>
          <a:xfrm>
            <a:off x="0" y="0"/>
            <a:ext cx="1133160" cy="9896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30853" y="47550"/>
            <a:ext cx="10685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XCCW Joined 4a" panose="03050602040000000000" pitchFamily="66" charset="0"/>
              </a:rPr>
              <a:t>The philosophy behind DT at WPS</a:t>
            </a:r>
          </a:p>
        </p:txBody>
      </p:sp>
      <p:sp>
        <p:nvSpPr>
          <p:cNvPr id="25" name="Oval 24"/>
          <p:cNvSpPr/>
          <p:nvPr/>
        </p:nvSpPr>
        <p:spPr>
          <a:xfrm>
            <a:off x="6673561" y="2452745"/>
            <a:ext cx="5426242" cy="440525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359361" y="3056022"/>
            <a:ext cx="4054642" cy="330868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876719" y="3543300"/>
            <a:ext cx="3104148" cy="235819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8333919" y="3886200"/>
            <a:ext cx="2286000" cy="1672390"/>
            <a:chOff x="5450305" y="2658978"/>
            <a:chExt cx="2286000" cy="1672390"/>
          </a:xfrm>
          <a:solidFill>
            <a:schemeClr val="bg2">
              <a:lumMod val="90000"/>
            </a:schemeClr>
          </a:solidFill>
        </p:grpSpPr>
        <p:sp>
          <p:nvSpPr>
            <p:cNvPr id="2" name="Oval 1"/>
            <p:cNvSpPr/>
            <p:nvPr/>
          </p:nvSpPr>
          <p:spPr>
            <a:xfrm>
              <a:off x="5462337" y="2658978"/>
              <a:ext cx="2165684" cy="1672390"/>
            </a:xfrm>
            <a:prstGeom prst="ellipse">
              <a:avLst/>
            </a:prstGeom>
            <a:grpFill/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450305" y="3298476"/>
              <a:ext cx="2286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solidFill>
                    <a:schemeClr val="bg1"/>
                  </a:solidFill>
                  <a:latin typeface="XCCW Joined 4a" panose="03050602040000000000" pitchFamily="66" charset="0"/>
                </a:rPr>
                <a:t>Designer</a:t>
              </a:r>
              <a:endParaRPr lang="en-US" b="1" dirty="0">
                <a:solidFill>
                  <a:schemeClr val="bg1"/>
                </a:solidFill>
                <a:latin typeface="XCCW Joined 4a" panose="03050602040000000000" pitchFamily="66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7915821" y="3170872"/>
            <a:ext cx="3025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XCCW Joined 4a" panose="03050602040000000000" pitchFamily="66" charset="0"/>
              </a:rPr>
              <a:t>Make</a:t>
            </a:r>
            <a:endParaRPr lang="en-US" dirty="0">
              <a:latin typeface="XCCW Joined 4a" panose="03050602040000000000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271802" y="3596174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XCCW Joined 4a" panose="03050602040000000000" pitchFamily="66" charset="0"/>
              </a:rPr>
              <a:t>Design</a:t>
            </a:r>
            <a:endParaRPr lang="en-US" dirty="0">
              <a:latin typeface="XCCW Joined 4a" panose="03050602040000000000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915820" y="2669297"/>
            <a:ext cx="3025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XCCW Joined 4a" panose="03050602040000000000" pitchFamily="66" charset="0"/>
              </a:rPr>
              <a:t>Evaluate</a:t>
            </a:r>
            <a:endParaRPr lang="en-US" dirty="0">
              <a:latin typeface="XCCW Joined 4a" panose="03050602040000000000" pitchFamily="66" charset="0"/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58283" y="2653202"/>
            <a:ext cx="576855" cy="459059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92601" y="2589714"/>
            <a:ext cx="511808" cy="615299"/>
          </a:xfrm>
          <a:prstGeom prst="rect">
            <a:avLst/>
          </a:prstGeom>
        </p:spPr>
      </p:pic>
      <p:sp>
        <p:nvSpPr>
          <p:cNvPr id="36" name="Rectangular Callout 35"/>
          <p:cNvSpPr/>
          <p:nvPr/>
        </p:nvSpPr>
        <p:spPr>
          <a:xfrm>
            <a:off x="-57157" y="2792845"/>
            <a:ext cx="5419663" cy="854434"/>
          </a:xfrm>
          <a:prstGeom prst="wedgeRectCallout">
            <a:avLst>
              <a:gd name="adj1" fmla="val -38108"/>
              <a:gd name="adj2" fmla="val -116639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XCCW Joined 4a" panose="03050602040000000000" pitchFamily="66" charset="0"/>
              </a:rPr>
              <a:t>“Design is intelligence made visible.” – </a:t>
            </a:r>
            <a:r>
              <a:rPr lang="en-GB" sz="1400" b="1" dirty="0">
                <a:solidFill>
                  <a:schemeClr val="tx1"/>
                </a:solidFill>
                <a:latin typeface="XCCW Joined 4a" panose="03050602040000000000" pitchFamily="66" charset="0"/>
              </a:rPr>
              <a:t>Alina Wheeler</a:t>
            </a:r>
            <a:endParaRPr lang="en-US" sz="1400" b="1" dirty="0">
              <a:solidFill>
                <a:schemeClr val="tx1"/>
              </a:solidFill>
              <a:latin typeface="XCCW Joined 4a" panose="03050602040000000000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551286" y="1006049"/>
            <a:ext cx="585410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9C5BCD"/>
                </a:solidFill>
                <a:latin typeface="XCCW Joined 4a" panose="03050602040000000000" pitchFamily="66" charset="0"/>
              </a:rPr>
              <a:t>A designer is someone who can execute designs that create structures and patterns for works of art. A designer can imagine how something can be made and creates an innovative and original product.</a:t>
            </a:r>
            <a:endParaRPr lang="en-US" sz="1400" dirty="0">
              <a:solidFill>
                <a:srgbClr val="9C5BCD"/>
              </a:solidFill>
              <a:latin typeface="XCCW Joined 4a" panose="03050602040000000000" pitchFamily="66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22294" y="403436"/>
            <a:ext cx="58233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>
                <a:solidFill>
                  <a:srgbClr val="7030A0"/>
                </a:solidFill>
                <a:latin typeface="XCCW Joined 4a" panose="03050602040000000000" pitchFamily="66" charset="0"/>
              </a:rPr>
              <a:t>DT </a:t>
            </a:r>
            <a:r>
              <a:rPr lang="en-GB" dirty="0">
                <a:solidFill>
                  <a:srgbClr val="7030A0"/>
                </a:solidFill>
                <a:latin typeface="XCCW Joined 4a" panose="03050602040000000000" pitchFamily="66" charset="0"/>
              </a:rPr>
              <a:t>at Wibsey Primary School…</a:t>
            </a:r>
            <a:endParaRPr lang="en-US" dirty="0">
              <a:solidFill>
                <a:srgbClr val="7030A0"/>
              </a:solidFill>
              <a:latin typeface="XCCW Joined 4a" panose="03050602040000000000" pitchFamily="66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776825" y="721915"/>
            <a:ext cx="27574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>
                <a:solidFill>
                  <a:srgbClr val="7030A0"/>
                </a:solidFill>
                <a:latin typeface="XCCW Joined 4a" panose="03050602040000000000" pitchFamily="66" charset="0"/>
              </a:rPr>
              <a:t>develops designers</a:t>
            </a:r>
            <a:endParaRPr lang="en-US" b="1" dirty="0">
              <a:solidFill>
                <a:srgbClr val="7030A0"/>
              </a:solidFill>
              <a:latin typeface="XCCW Joined 4a" panose="03050602040000000000" pitchFamily="66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0" y="3842565"/>
            <a:ext cx="448140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200" dirty="0">
              <a:solidFill>
                <a:srgbClr val="7030A0"/>
              </a:solidFill>
              <a:latin typeface="XCCW Joined 4a" panose="03050602040000000000" pitchFamily="66" charset="0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 flipH="1">
            <a:off x="4411949" y="4311847"/>
            <a:ext cx="74305" cy="1396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ular Callout 62"/>
          <p:cNvSpPr/>
          <p:nvPr/>
        </p:nvSpPr>
        <p:spPr>
          <a:xfrm>
            <a:off x="11405391" y="3948820"/>
            <a:ext cx="855335" cy="478771"/>
          </a:xfrm>
          <a:prstGeom prst="wedgeRectCallout">
            <a:avLst>
              <a:gd name="adj1" fmla="val -152813"/>
              <a:gd name="adj2" fmla="val -121531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XCCW Joined 4a" panose="03050602040000000000" pitchFamily="66" charset="0"/>
              </a:rPr>
              <a:t>I know… so…</a:t>
            </a:r>
            <a:endParaRPr lang="en-US" sz="900" dirty="0">
              <a:solidFill>
                <a:schemeClr val="tx1"/>
              </a:solidFill>
              <a:latin typeface="XCCW Joined 4a" panose="03050602040000000000" pitchFamily="66" charset="0"/>
            </a:endParaRPr>
          </a:p>
        </p:txBody>
      </p:sp>
      <p:sp>
        <p:nvSpPr>
          <p:cNvPr id="64" name="Rectangular Callout 63"/>
          <p:cNvSpPr/>
          <p:nvPr/>
        </p:nvSpPr>
        <p:spPr>
          <a:xfrm>
            <a:off x="6604765" y="2453053"/>
            <a:ext cx="805218" cy="509759"/>
          </a:xfrm>
          <a:prstGeom prst="wedgeRectCallout">
            <a:avLst>
              <a:gd name="adj1" fmla="val 150424"/>
              <a:gd name="adj2" fmla="val 76281"/>
            </a:avLst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XCCW Joined 4a" panose="03050602040000000000" pitchFamily="66" charset="0"/>
              </a:rPr>
              <a:t>I notice…</a:t>
            </a:r>
            <a:endParaRPr lang="en-US" sz="900" dirty="0">
              <a:solidFill>
                <a:schemeClr val="tx1"/>
              </a:solidFill>
              <a:latin typeface="XCCW Joined 4a" panose="03050602040000000000" pitchFamily="66" charset="0"/>
            </a:endParaRPr>
          </a:p>
        </p:txBody>
      </p:sp>
      <p:sp>
        <p:nvSpPr>
          <p:cNvPr id="67" name="Rectangular Callout 66"/>
          <p:cNvSpPr/>
          <p:nvPr/>
        </p:nvSpPr>
        <p:spPr>
          <a:xfrm>
            <a:off x="6743154" y="3438131"/>
            <a:ext cx="855335" cy="808868"/>
          </a:xfrm>
          <a:prstGeom prst="wedgeRectCallout">
            <a:avLst>
              <a:gd name="adj1" fmla="val 162344"/>
              <a:gd name="adj2" fmla="val -42972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XCCW Joined 4a" panose="03050602040000000000" pitchFamily="66" charset="0"/>
              </a:rPr>
              <a:t>I wonder what happens when/if…</a:t>
            </a:r>
            <a:endParaRPr lang="en-US" sz="900" dirty="0">
              <a:solidFill>
                <a:schemeClr val="tx1"/>
              </a:solidFill>
              <a:latin typeface="XCCW Joined 4a" panose="03050602040000000000" pitchFamily="66" charset="0"/>
            </a:endParaRPr>
          </a:p>
        </p:txBody>
      </p:sp>
      <p:sp>
        <p:nvSpPr>
          <p:cNvPr id="68" name="Rectangular Callout 67"/>
          <p:cNvSpPr/>
          <p:nvPr/>
        </p:nvSpPr>
        <p:spPr>
          <a:xfrm>
            <a:off x="6709720" y="5032822"/>
            <a:ext cx="855335" cy="808868"/>
          </a:xfrm>
          <a:prstGeom prst="wedgeRectCallout">
            <a:avLst>
              <a:gd name="adj1" fmla="val 124395"/>
              <a:gd name="adj2" fmla="val 2122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XCCW Joined 4a" panose="03050602040000000000" pitchFamily="66" charset="0"/>
              </a:rPr>
              <a:t>I think… because I know…</a:t>
            </a:r>
            <a:endParaRPr lang="en-US" sz="900" dirty="0">
              <a:solidFill>
                <a:schemeClr val="tx1"/>
              </a:solidFill>
              <a:latin typeface="XCCW Joined 4a" panose="03050602040000000000" pitchFamily="66" charset="0"/>
            </a:endParaRPr>
          </a:p>
        </p:txBody>
      </p:sp>
      <p:pic>
        <p:nvPicPr>
          <p:cNvPr id="58" name="Picture 5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392494">
            <a:off x="10122723" y="2658965"/>
            <a:ext cx="645795" cy="6076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84525" y="-22452"/>
            <a:ext cx="2101559" cy="107907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54000" y="3965506"/>
            <a:ext cx="5816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9C5BCD"/>
                </a:solidFill>
                <a:latin typeface="XCCW Joined 4a" panose="03050602040000000000" pitchFamily="66" charset="0"/>
              </a:rPr>
              <a:t>As pupils progress through Wibsey Primary School, they will be able to use their creativity and imagination to design and make products within a variety of contexts. They will learn how to take risks, become resourceful and innovative as well as evaluate past and present designs. With high-quality design and technology education, children will be able to contribute through creativity.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934018">
            <a:off x="3268061" y="895608"/>
            <a:ext cx="2095500" cy="174307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49707" y="579217"/>
            <a:ext cx="1114425" cy="174307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265167">
            <a:off x="5306731" y="1986744"/>
            <a:ext cx="1288414" cy="144237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20672402">
            <a:off x="737726" y="851231"/>
            <a:ext cx="1312942" cy="1562234"/>
          </a:xfrm>
          <a:prstGeom prst="rect">
            <a:avLst/>
          </a:prstGeom>
        </p:spPr>
      </p:pic>
      <p:cxnSp>
        <p:nvCxnSpPr>
          <p:cNvPr id="33" name="Straight Arrow Connector 32"/>
          <p:cNvCxnSpPr/>
          <p:nvPr/>
        </p:nvCxnSpPr>
        <p:spPr>
          <a:xfrm flipH="1">
            <a:off x="6024587" y="2958606"/>
            <a:ext cx="30738" cy="3428747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 flipV="1">
            <a:off x="6168541" y="6540219"/>
            <a:ext cx="5930072" cy="12473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 rot="5400000">
            <a:off x="4963258" y="4510016"/>
            <a:ext cx="2771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XCCW Joined 4a" panose="03050602040000000000" pitchFamily="66" charset="0"/>
              </a:rPr>
              <a:t>Vocabulary</a:t>
            </a:r>
            <a:endParaRPr lang="en-US" sz="1100" dirty="0">
              <a:latin typeface="XCCW Joined 4a" panose="03050602040000000000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359361" y="5998769"/>
            <a:ext cx="42919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XCCW Joined 4a" panose="03050602040000000000" pitchFamily="66" charset="0"/>
              </a:rPr>
              <a:t>Structures, Mechanisms, Textiles, Electrical Systems, Food </a:t>
            </a:r>
            <a:endParaRPr lang="en-US" sz="900" dirty="0">
              <a:latin typeface="XCCW Joined 4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318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161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XCCW Joined 4a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Leggett</dc:creator>
  <cp:lastModifiedBy>Emma Chadwick</cp:lastModifiedBy>
  <cp:revision>38</cp:revision>
  <dcterms:created xsi:type="dcterms:W3CDTF">2020-06-22T08:07:00Z</dcterms:created>
  <dcterms:modified xsi:type="dcterms:W3CDTF">2020-06-26T12:21:19Z</dcterms:modified>
</cp:coreProperties>
</file>