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32DA0"/>
    <a:srgbClr val="C30D9C"/>
    <a:srgbClr val="00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0" d="100"/>
          <a:sy n="80" d="100"/>
        </p:scale>
        <p:origin x="40" y="-5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F960588-F4EA-4565-A9B1-2A00610B16E4}" type="datetimeFigureOut">
              <a:rPr lang="en-US" smtClean="0"/>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1800840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960588-F4EA-4565-A9B1-2A00610B16E4}" type="datetimeFigureOut">
              <a:rPr lang="en-US" smtClean="0"/>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4066639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960588-F4EA-4565-A9B1-2A00610B16E4}" type="datetimeFigureOut">
              <a:rPr lang="en-US" smtClean="0"/>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2403738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960588-F4EA-4565-A9B1-2A00610B16E4}" type="datetimeFigureOut">
              <a:rPr lang="en-US" smtClean="0"/>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3343951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F960588-F4EA-4565-A9B1-2A00610B16E4}" type="datetimeFigureOut">
              <a:rPr lang="en-US" smtClean="0"/>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4246635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960588-F4EA-4565-A9B1-2A00610B16E4}" type="datetimeFigureOut">
              <a:rPr lang="en-US" smtClean="0"/>
              <a:t>6/26/2020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3248537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960588-F4EA-4565-A9B1-2A00610B16E4}" type="datetimeFigureOut">
              <a:rPr lang="en-US" smtClean="0"/>
              <a:t>6/26/2020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2763354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F960588-F4EA-4565-A9B1-2A00610B16E4}" type="datetimeFigureOut">
              <a:rPr lang="en-US" smtClean="0"/>
              <a:t>6/26/2020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4213854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960588-F4EA-4565-A9B1-2A00610B16E4}" type="datetimeFigureOut">
              <a:rPr lang="en-US" smtClean="0"/>
              <a:t>6/26/2020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950216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960588-F4EA-4565-A9B1-2A00610B16E4}" type="datetimeFigureOut">
              <a:rPr lang="en-US" smtClean="0"/>
              <a:t>6/26/2020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1809675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960588-F4EA-4565-A9B1-2A00610B16E4}" type="datetimeFigureOut">
              <a:rPr lang="en-US" smtClean="0"/>
              <a:t>6/26/2020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2471691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960588-F4EA-4565-A9B1-2A00610B16E4}" type="datetimeFigureOut">
              <a:rPr lang="en-US" smtClean="0"/>
              <a:t>6/26/2020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40AF5-FF9C-4A3D-BD44-0CDA4F40D077}" type="slidenum">
              <a:rPr lang="en-US" smtClean="0"/>
              <a:t>‹#›</a:t>
            </a:fld>
            <a:endParaRPr lang="en-US"/>
          </a:p>
        </p:txBody>
      </p:sp>
    </p:spTree>
    <p:extLst>
      <p:ext uri="{BB962C8B-B14F-4D97-AF65-F5344CB8AC3E}">
        <p14:creationId xmlns:p14="http://schemas.microsoft.com/office/powerpoint/2010/main" val="2713527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jpg"/><Relationship Id="rId5" Type="http://schemas.openxmlformats.org/officeDocument/2006/relationships/image" Target="../media/image4.pn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A7C0374F-FF18-4C5D-A5CC-505D18D291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633121">
            <a:off x="3552768" y="1433715"/>
            <a:ext cx="1311000" cy="873760"/>
          </a:xfrm>
          <a:prstGeom prst="rect">
            <a:avLst/>
          </a:prstGeom>
        </p:spPr>
      </p:pic>
      <p:sp>
        <p:nvSpPr>
          <p:cNvPr id="8" name="Oval 7">
            <a:extLst>
              <a:ext uri="{FF2B5EF4-FFF2-40B4-BE49-F238E27FC236}">
                <a16:creationId xmlns:a16="http://schemas.microsoft.com/office/drawing/2014/main" id="{C00E76A9-569C-4D7E-83FD-843EF63D0014}"/>
              </a:ext>
            </a:extLst>
          </p:cNvPr>
          <p:cNvSpPr/>
          <p:nvPr/>
        </p:nvSpPr>
        <p:spPr>
          <a:xfrm>
            <a:off x="7385492" y="2048975"/>
            <a:ext cx="4486999" cy="4079947"/>
          </a:xfrm>
          <a:prstGeom prst="ellipse">
            <a:avLst/>
          </a:prstGeom>
          <a:solidFill>
            <a:srgbClr val="A32D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9" name="Picture 78">
            <a:extLst>
              <a:ext uri="{FF2B5EF4-FFF2-40B4-BE49-F238E27FC236}">
                <a16:creationId xmlns:a16="http://schemas.microsoft.com/office/drawing/2014/main" id="{5FC4DB16-DEE6-4B3B-84CE-8E8EF01D3D51}"/>
              </a:ext>
            </a:extLst>
          </p:cNvPr>
          <p:cNvPicPr>
            <a:picLocks noChangeAspect="1"/>
          </p:cNvPicPr>
          <p:nvPr/>
        </p:nvPicPr>
        <p:blipFill>
          <a:blip r:embed="rId3" cstate="print"/>
          <a:stretch>
            <a:fillRect/>
          </a:stretch>
        </p:blipFill>
        <p:spPr>
          <a:xfrm>
            <a:off x="8682200" y="3340949"/>
            <a:ext cx="465812" cy="560002"/>
          </a:xfrm>
          <a:prstGeom prst="rect">
            <a:avLst/>
          </a:prstGeom>
        </p:spPr>
      </p:pic>
      <p:pic>
        <p:nvPicPr>
          <p:cNvPr id="80" name="Picture 79">
            <a:extLst>
              <a:ext uri="{FF2B5EF4-FFF2-40B4-BE49-F238E27FC236}">
                <a16:creationId xmlns:a16="http://schemas.microsoft.com/office/drawing/2014/main" id="{8ACA60FE-73DF-4E7C-8457-0983F87C73A6}"/>
              </a:ext>
            </a:extLst>
          </p:cNvPr>
          <p:cNvPicPr>
            <a:picLocks noChangeAspect="1"/>
          </p:cNvPicPr>
          <p:nvPr/>
        </p:nvPicPr>
        <p:blipFill>
          <a:blip r:embed="rId4" cstate="print"/>
          <a:stretch>
            <a:fillRect/>
          </a:stretch>
        </p:blipFill>
        <p:spPr>
          <a:xfrm>
            <a:off x="8670381" y="3415040"/>
            <a:ext cx="525014" cy="417804"/>
          </a:xfrm>
          <a:prstGeom prst="rect">
            <a:avLst/>
          </a:prstGeom>
        </p:spPr>
      </p:pic>
      <p:sp>
        <p:nvSpPr>
          <p:cNvPr id="76" name="Oval 75">
            <a:extLst>
              <a:ext uri="{FF2B5EF4-FFF2-40B4-BE49-F238E27FC236}">
                <a16:creationId xmlns:a16="http://schemas.microsoft.com/office/drawing/2014/main" id="{DB6DC36E-1805-46F6-9146-529AF94DA1BC}"/>
              </a:ext>
            </a:extLst>
          </p:cNvPr>
          <p:cNvSpPr/>
          <p:nvPr/>
        </p:nvSpPr>
        <p:spPr>
          <a:xfrm>
            <a:off x="7752980" y="2394267"/>
            <a:ext cx="3749296" cy="3445746"/>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ABF9F60F-D17E-4445-8A4C-3DB0BD5B112B}"/>
              </a:ext>
            </a:extLst>
          </p:cNvPr>
          <p:cNvSpPr/>
          <p:nvPr/>
        </p:nvSpPr>
        <p:spPr>
          <a:xfrm>
            <a:off x="8101772" y="2744060"/>
            <a:ext cx="3105824" cy="28200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a:extLst>
              <a:ext uri="{FF2B5EF4-FFF2-40B4-BE49-F238E27FC236}">
                <a16:creationId xmlns:a16="http://schemas.microsoft.com/office/drawing/2014/main" id="{1BE2BDC8-A2C2-4077-B510-5F780F9957EE}"/>
              </a:ext>
            </a:extLst>
          </p:cNvPr>
          <p:cNvSpPr/>
          <p:nvPr/>
        </p:nvSpPr>
        <p:spPr>
          <a:xfrm>
            <a:off x="8450562" y="3028603"/>
            <a:ext cx="2419455" cy="2278122"/>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a:extLst>
              <a:ext uri="{FF2B5EF4-FFF2-40B4-BE49-F238E27FC236}">
                <a16:creationId xmlns:a16="http://schemas.microsoft.com/office/drawing/2014/main" id="{0DD640FC-B092-445F-84ED-583D8F396B2A}"/>
              </a:ext>
            </a:extLst>
          </p:cNvPr>
          <p:cNvSpPr/>
          <p:nvPr/>
        </p:nvSpPr>
        <p:spPr>
          <a:xfrm>
            <a:off x="8799355" y="3401579"/>
            <a:ext cx="1773791" cy="1656989"/>
          </a:xfrm>
          <a:prstGeom prst="ellipse">
            <a:avLst/>
          </a:prstGeom>
          <a:solidFill>
            <a:schemeClr val="accent1">
              <a:lumMod val="75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rotWithShape="1">
          <a:blip r:embed="rId5">
            <a:extLst>
              <a:ext uri="{28A0092B-C50C-407E-A947-70E740481C1C}">
                <a14:useLocalDpi xmlns:a14="http://schemas.microsoft.com/office/drawing/2010/main" val="0"/>
              </a:ext>
            </a:extLst>
          </a:blip>
          <a:srcRect b="37789"/>
          <a:stretch/>
        </p:blipFill>
        <p:spPr>
          <a:xfrm>
            <a:off x="433009" y="84739"/>
            <a:ext cx="1488218" cy="1299739"/>
          </a:xfrm>
          <a:prstGeom prst="rect">
            <a:avLst/>
          </a:prstGeom>
        </p:spPr>
      </p:pic>
      <p:sp>
        <p:nvSpPr>
          <p:cNvPr id="5" name="TextBox 4"/>
          <p:cNvSpPr txBox="1"/>
          <p:nvPr/>
        </p:nvSpPr>
        <p:spPr>
          <a:xfrm>
            <a:off x="2034513" y="20809"/>
            <a:ext cx="10685416" cy="461665"/>
          </a:xfrm>
          <a:prstGeom prst="rect">
            <a:avLst/>
          </a:prstGeom>
          <a:noFill/>
        </p:spPr>
        <p:txBody>
          <a:bodyPr wrap="square" rtlCol="0">
            <a:spAutoFit/>
          </a:bodyPr>
          <a:lstStyle/>
          <a:p>
            <a:r>
              <a:rPr lang="en-GB" sz="2400" dirty="0">
                <a:latin typeface="XCCW Joined 4a" panose="03050602040000000000" pitchFamily="66" charset="0"/>
              </a:rPr>
              <a:t>The philosophy behind Science at WPS</a:t>
            </a:r>
          </a:p>
        </p:txBody>
      </p:sp>
      <p:sp>
        <p:nvSpPr>
          <p:cNvPr id="37" name="TextBox 36"/>
          <p:cNvSpPr txBox="1"/>
          <p:nvPr/>
        </p:nvSpPr>
        <p:spPr>
          <a:xfrm>
            <a:off x="2488144" y="645815"/>
            <a:ext cx="7333534" cy="738664"/>
          </a:xfrm>
          <a:prstGeom prst="rect">
            <a:avLst/>
          </a:prstGeom>
          <a:noFill/>
        </p:spPr>
        <p:txBody>
          <a:bodyPr wrap="square" rtlCol="0">
            <a:spAutoFit/>
          </a:bodyPr>
          <a:lstStyle/>
          <a:p>
            <a:pPr algn="just"/>
            <a:r>
              <a:rPr lang="en-GB" sz="1400" dirty="0">
                <a:latin typeface="XCCW Joined 4a" panose="03050602040000000000" pitchFamily="66" charset="0"/>
              </a:rPr>
              <a:t>A scientist asks questions, systematically gathers and uses research and evidence, to draw conclusions, in order to gain and share an understanding and knowledge of the world.</a:t>
            </a:r>
          </a:p>
        </p:txBody>
      </p:sp>
      <p:sp>
        <p:nvSpPr>
          <p:cNvPr id="47" name="Rectangle 46"/>
          <p:cNvSpPr/>
          <p:nvPr/>
        </p:nvSpPr>
        <p:spPr>
          <a:xfrm>
            <a:off x="2240702" y="365489"/>
            <a:ext cx="7828419" cy="369332"/>
          </a:xfrm>
          <a:prstGeom prst="rect">
            <a:avLst/>
          </a:prstGeom>
        </p:spPr>
        <p:txBody>
          <a:bodyPr wrap="square">
            <a:spAutoFit/>
          </a:bodyPr>
          <a:lstStyle/>
          <a:p>
            <a:pPr algn="ctr"/>
            <a:r>
              <a:rPr lang="en-GB" b="1" dirty="0">
                <a:solidFill>
                  <a:srgbClr val="7030A0"/>
                </a:solidFill>
                <a:latin typeface="XCCW Joined 4a" panose="03050602040000000000" pitchFamily="66" charset="0"/>
              </a:rPr>
              <a:t>Science at Wibsey Primary School develops scientists…</a:t>
            </a:r>
            <a:endParaRPr lang="en-US" b="1" dirty="0">
              <a:solidFill>
                <a:srgbClr val="7030A0"/>
              </a:solidFill>
              <a:latin typeface="XCCW Joined 4a" panose="03050602040000000000" pitchFamily="66" charset="0"/>
            </a:endParaRPr>
          </a:p>
        </p:txBody>
      </p:sp>
      <p:sp>
        <p:nvSpPr>
          <p:cNvPr id="52" name="Rectangle 51"/>
          <p:cNvSpPr/>
          <p:nvPr/>
        </p:nvSpPr>
        <p:spPr>
          <a:xfrm>
            <a:off x="122036" y="3126640"/>
            <a:ext cx="4163146" cy="3477875"/>
          </a:xfrm>
          <a:prstGeom prst="rect">
            <a:avLst/>
          </a:prstGeom>
        </p:spPr>
        <p:txBody>
          <a:bodyPr wrap="square">
            <a:spAutoFit/>
          </a:bodyPr>
          <a:lstStyle/>
          <a:p>
            <a:pPr algn="just"/>
            <a:r>
              <a:rPr lang="en-GB" sz="1100" b="1" dirty="0">
                <a:solidFill>
                  <a:srgbClr val="A32DA0"/>
                </a:solidFill>
                <a:latin typeface="XCCW Joined 4a" panose="03050602040000000000" pitchFamily="66" charset="0"/>
              </a:rPr>
              <a:t>At Wibsey Primary School, we support children to make sense of the world in which they live through investigation, as well as using and applying process skills. We aim for our children to develop a lifelong love for science and  be aware of the presence and application of science around them.</a:t>
            </a:r>
          </a:p>
          <a:p>
            <a:pPr algn="just"/>
            <a:r>
              <a:rPr lang="en-GB" sz="1100" b="1" dirty="0">
                <a:solidFill>
                  <a:srgbClr val="A32DA0"/>
                </a:solidFill>
                <a:latin typeface="XCCW Joined 4a" panose="03050602040000000000" pitchFamily="66" charset="0"/>
              </a:rPr>
              <a:t>Our teaching enables children to:</a:t>
            </a:r>
          </a:p>
          <a:p>
            <a:pPr algn="just"/>
            <a:r>
              <a:rPr lang="en-GB" sz="1100" b="1" dirty="0">
                <a:solidFill>
                  <a:srgbClr val="A32DA0"/>
                </a:solidFill>
                <a:latin typeface="XCCW Joined 4a" panose="03050602040000000000" pitchFamily="66" charset="0"/>
              </a:rPr>
              <a:t>Develop scientific knowledge and conceptual understanding through the specific disciplines of biology, chemistry and physics</a:t>
            </a:r>
          </a:p>
          <a:p>
            <a:pPr algn="just"/>
            <a:r>
              <a:rPr lang="en-GB" sz="1100" b="1" dirty="0">
                <a:solidFill>
                  <a:srgbClr val="A32DA0"/>
                </a:solidFill>
                <a:latin typeface="XCCW Joined 4a" panose="03050602040000000000" pitchFamily="66" charset="0"/>
              </a:rPr>
              <a:t>Develop an understanding of the nature, processes and methods of science through different types of science enquiries</a:t>
            </a:r>
          </a:p>
          <a:p>
            <a:pPr algn="just"/>
            <a:r>
              <a:rPr lang="en-GB" sz="1100" b="1" dirty="0">
                <a:solidFill>
                  <a:srgbClr val="A32DA0"/>
                </a:solidFill>
                <a:latin typeface="XCCW Joined 4a" panose="03050602040000000000" pitchFamily="66" charset="0"/>
              </a:rPr>
              <a:t>Answer scientific questions about the world around them</a:t>
            </a:r>
          </a:p>
          <a:p>
            <a:pPr algn="just"/>
            <a:r>
              <a:rPr lang="en-GB" sz="1100" b="1" dirty="0">
                <a:solidFill>
                  <a:srgbClr val="A32DA0"/>
                </a:solidFill>
                <a:latin typeface="XCCW Joined 4a" panose="03050602040000000000" pitchFamily="66" charset="0"/>
              </a:rPr>
              <a:t>Be equipped with the scientific knowledge required to understand the uses and implications of science, today and for the future.</a:t>
            </a:r>
          </a:p>
        </p:txBody>
      </p:sp>
      <p:pic>
        <p:nvPicPr>
          <p:cNvPr id="45" name="Picture 44" descr="C:\Users\lynne.scott\AppData\Local\Microsoft\Windows\INetCache\Content.MSO\DB4F9298.tmp">
            <a:extLst>
              <a:ext uri="{FF2B5EF4-FFF2-40B4-BE49-F238E27FC236}">
                <a16:creationId xmlns:a16="http://schemas.microsoft.com/office/drawing/2014/main" id="{7B962E3A-DEE7-47E2-A476-082AF0C15E53}"/>
              </a:ext>
            </a:extLst>
          </p:cNvPr>
          <p:cNvPicPr/>
          <p:nvPr/>
        </p:nvPicPr>
        <p:blipFill rotWithShape="1">
          <a:blip r:embed="rId6" cstate="print">
            <a:extLst>
              <a:ext uri="{28A0092B-C50C-407E-A947-70E740481C1C}">
                <a14:useLocalDpi xmlns:a14="http://schemas.microsoft.com/office/drawing/2010/main" val="0"/>
              </a:ext>
            </a:extLst>
          </a:blip>
          <a:srcRect l="12422" t="5386" r="11738" b="14778"/>
          <a:stretch/>
        </p:blipFill>
        <p:spPr bwMode="auto">
          <a:xfrm>
            <a:off x="10316563" y="35644"/>
            <a:ext cx="1707660" cy="1243266"/>
          </a:xfrm>
          <a:prstGeom prst="rect">
            <a:avLst/>
          </a:prstGeom>
          <a:noFill/>
          <a:ln>
            <a:noFill/>
          </a:ln>
          <a:extLst>
            <a:ext uri="{53640926-AAD7-44D8-BBD7-CCE9431645EC}">
              <a14:shadowObscured xmlns:a14="http://schemas.microsoft.com/office/drawing/2010/main"/>
            </a:ext>
          </a:extLst>
        </p:spPr>
      </p:pic>
      <p:grpSp>
        <p:nvGrpSpPr>
          <p:cNvPr id="46" name="Group 45">
            <a:extLst>
              <a:ext uri="{FF2B5EF4-FFF2-40B4-BE49-F238E27FC236}">
                <a16:creationId xmlns:a16="http://schemas.microsoft.com/office/drawing/2014/main" id="{8ED1F537-3CD8-4542-A7D9-4BBF88EC962C}"/>
              </a:ext>
            </a:extLst>
          </p:cNvPr>
          <p:cNvGrpSpPr/>
          <p:nvPr/>
        </p:nvGrpSpPr>
        <p:grpSpPr>
          <a:xfrm>
            <a:off x="9011448" y="3716877"/>
            <a:ext cx="1214234" cy="1026392"/>
            <a:chOff x="5402179" y="2681209"/>
            <a:chExt cx="2304579" cy="1672390"/>
          </a:xfrm>
          <a:solidFill>
            <a:schemeClr val="bg2">
              <a:lumMod val="90000"/>
            </a:schemeClr>
          </a:solidFill>
        </p:grpSpPr>
        <p:sp>
          <p:nvSpPr>
            <p:cNvPr id="58" name="Oval 57">
              <a:extLst>
                <a:ext uri="{FF2B5EF4-FFF2-40B4-BE49-F238E27FC236}">
                  <a16:creationId xmlns:a16="http://schemas.microsoft.com/office/drawing/2014/main" id="{DEF8F3EA-847B-47A0-8ED5-C978E37A4B4E}"/>
                </a:ext>
              </a:extLst>
            </p:cNvPr>
            <p:cNvSpPr/>
            <p:nvPr/>
          </p:nvSpPr>
          <p:spPr>
            <a:xfrm>
              <a:off x="5541072" y="2681209"/>
              <a:ext cx="2165686" cy="1672390"/>
            </a:xfrm>
            <a:prstGeom prst="ellipse">
              <a:avLst/>
            </a:prstGeom>
            <a:grp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a:extLst>
                <a:ext uri="{FF2B5EF4-FFF2-40B4-BE49-F238E27FC236}">
                  <a16:creationId xmlns:a16="http://schemas.microsoft.com/office/drawing/2014/main" id="{C0BD7E69-E641-46FB-988C-FB2E48E27D2A}"/>
                </a:ext>
              </a:extLst>
            </p:cNvPr>
            <p:cNvSpPr txBox="1"/>
            <p:nvPr/>
          </p:nvSpPr>
          <p:spPr>
            <a:xfrm>
              <a:off x="5402179" y="3310508"/>
              <a:ext cx="2286000" cy="501488"/>
            </a:xfrm>
            <a:prstGeom prst="rect">
              <a:avLst/>
            </a:prstGeom>
            <a:noFill/>
            <a:ln>
              <a:noFill/>
            </a:ln>
          </p:spPr>
          <p:txBody>
            <a:bodyPr wrap="square" rtlCol="0">
              <a:spAutoFit/>
            </a:bodyPr>
            <a:lstStyle/>
            <a:p>
              <a:pPr algn="ctr"/>
              <a:r>
                <a:rPr lang="en-GB" sz="1400" b="1" dirty="0">
                  <a:solidFill>
                    <a:schemeClr val="bg1"/>
                  </a:solidFill>
                  <a:latin typeface="XCCW Joined 4a" panose="03050602040000000000" pitchFamily="66" charset="0"/>
                </a:rPr>
                <a:t>Scientist</a:t>
              </a:r>
              <a:endParaRPr lang="en-US" sz="1400" b="1" dirty="0">
                <a:solidFill>
                  <a:schemeClr val="bg1"/>
                </a:solidFill>
                <a:latin typeface="XCCW Joined 4a" panose="03050602040000000000" pitchFamily="66" charset="0"/>
              </a:endParaRPr>
            </a:p>
          </p:txBody>
        </p:sp>
      </p:grpSp>
      <p:sp>
        <p:nvSpPr>
          <p:cNvPr id="7" name="TextBox 6">
            <a:extLst>
              <a:ext uri="{FF2B5EF4-FFF2-40B4-BE49-F238E27FC236}">
                <a16:creationId xmlns:a16="http://schemas.microsoft.com/office/drawing/2014/main" id="{0775A6D4-BEEA-4ED0-9EB8-074901ED3318}"/>
              </a:ext>
            </a:extLst>
          </p:cNvPr>
          <p:cNvSpPr txBox="1"/>
          <p:nvPr/>
        </p:nvSpPr>
        <p:spPr>
          <a:xfrm>
            <a:off x="6343595" y="1317328"/>
            <a:ext cx="5443492" cy="738664"/>
          </a:xfrm>
          <a:prstGeom prst="rect">
            <a:avLst/>
          </a:prstGeom>
          <a:noFill/>
        </p:spPr>
        <p:txBody>
          <a:bodyPr wrap="square" rtlCol="0">
            <a:spAutoFit/>
          </a:bodyPr>
          <a:lstStyle/>
          <a:p>
            <a:pPr algn="ctr"/>
            <a:r>
              <a:rPr lang="en-GB" sz="1400" dirty="0">
                <a:solidFill>
                  <a:srgbClr val="7030A0"/>
                </a:solidFill>
                <a:latin typeface="XCCW Joined 4a" panose="03050602040000000000" pitchFamily="66" charset="0"/>
              </a:rPr>
              <a:t>Our Science curriculum enables children to work scientifically by questioning, predicting, noticing, concluding and wondering.</a:t>
            </a:r>
          </a:p>
        </p:txBody>
      </p:sp>
      <p:sp>
        <p:nvSpPr>
          <p:cNvPr id="70" name="TextBox 69">
            <a:extLst>
              <a:ext uri="{FF2B5EF4-FFF2-40B4-BE49-F238E27FC236}">
                <a16:creationId xmlns:a16="http://schemas.microsoft.com/office/drawing/2014/main" id="{4881650C-E53C-4E2B-8472-A0D4F0ED7E75}"/>
              </a:ext>
            </a:extLst>
          </p:cNvPr>
          <p:cNvSpPr txBox="1"/>
          <p:nvPr/>
        </p:nvSpPr>
        <p:spPr>
          <a:xfrm>
            <a:off x="8789566" y="3508413"/>
            <a:ext cx="1773791" cy="276999"/>
          </a:xfrm>
          <a:prstGeom prst="rect">
            <a:avLst/>
          </a:prstGeom>
          <a:noFill/>
        </p:spPr>
        <p:txBody>
          <a:bodyPr wrap="square" rtlCol="0">
            <a:spAutoFit/>
          </a:bodyPr>
          <a:lstStyle/>
          <a:p>
            <a:pPr algn="ctr"/>
            <a:r>
              <a:rPr lang="en-GB" sz="1200" b="1" dirty="0">
                <a:latin typeface="XCCW Joined 4a" panose="03050602040000000000" pitchFamily="66" charset="0"/>
              </a:rPr>
              <a:t>Questioning</a:t>
            </a:r>
            <a:endParaRPr lang="en-US" sz="1200" b="1" dirty="0">
              <a:latin typeface="XCCW Joined 4a" panose="03050602040000000000" pitchFamily="66" charset="0"/>
            </a:endParaRPr>
          </a:p>
        </p:txBody>
      </p:sp>
      <p:sp>
        <p:nvSpPr>
          <p:cNvPr id="73" name="TextBox 72">
            <a:extLst>
              <a:ext uri="{FF2B5EF4-FFF2-40B4-BE49-F238E27FC236}">
                <a16:creationId xmlns:a16="http://schemas.microsoft.com/office/drawing/2014/main" id="{CE0307BD-CAE9-45E2-AB04-851B5D5933F6}"/>
              </a:ext>
            </a:extLst>
          </p:cNvPr>
          <p:cNvSpPr txBox="1"/>
          <p:nvPr/>
        </p:nvSpPr>
        <p:spPr>
          <a:xfrm>
            <a:off x="8789567" y="3100784"/>
            <a:ext cx="1773791" cy="276999"/>
          </a:xfrm>
          <a:prstGeom prst="rect">
            <a:avLst/>
          </a:prstGeom>
          <a:noFill/>
        </p:spPr>
        <p:txBody>
          <a:bodyPr wrap="square" rtlCol="0">
            <a:spAutoFit/>
          </a:bodyPr>
          <a:lstStyle/>
          <a:p>
            <a:pPr algn="ctr"/>
            <a:r>
              <a:rPr lang="en-GB" sz="1200" b="1" dirty="0">
                <a:latin typeface="XCCW Joined 4a" panose="03050602040000000000" pitchFamily="66" charset="0"/>
              </a:rPr>
              <a:t>Predicting</a:t>
            </a:r>
            <a:endParaRPr lang="en-US" sz="1200" b="1" dirty="0">
              <a:latin typeface="XCCW Joined 4a" panose="03050602040000000000" pitchFamily="66" charset="0"/>
            </a:endParaRPr>
          </a:p>
        </p:txBody>
      </p:sp>
      <p:sp>
        <p:nvSpPr>
          <p:cNvPr id="75" name="TextBox 74">
            <a:extLst>
              <a:ext uri="{FF2B5EF4-FFF2-40B4-BE49-F238E27FC236}">
                <a16:creationId xmlns:a16="http://schemas.microsoft.com/office/drawing/2014/main" id="{66667B1C-1BE5-464E-B555-425C1F6C95FA}"/>
              </a:ext>
            </a:extLst>
          </p:cNvPr>
          <p:cNvSpPr txBox="1"/>
          <p:nvPr/>
        </p:nvSpPr>
        <p:spPr>
          <a:xfrm>
            <a:off x="8805270" y="2789778"/>
            <a:ext cx="1773791" cy="276999"/>
          </a:xfrm>
          <a:prstGeom prst="rect">
            <a:avLst/>
          </a:prstGeom>
          <a:noFill/>
        </p:spPr>
        <p:txBody>
          <a:bodyPr wrap="square" rtlCol="0">
            <a:spAutoFit/>
          </a:bodyPr>
          <a:lstStyle/>
          <a:p>
            <a:pPr algn="ctr"/>
            <a:r>
              <a:rPr lang="en-GB" sz="1200" b="1" dirty="0">
                <a:latin typeface="XCCW Joined 4a" panose="03050602040000000000" pitchFamily="66" charset="0"/>
              </a:rPr>
              <a:t>Noticing</a:t>
            </a:r>
            <a:endParaRPr lang="en-US" sz="1200" b="1" dirty="0">
              <a:latin typeface="XCCW Joined 4a" panose="03050602040000000000" pitchFamily="66" charset="0"/>
            </a:endParaRPr>
          </a:p>
        </p:txBody>
      </p:sp>
      <p:sp>
        <p:nvSpPr>
          <p:cNvPr id="77" name="TextBox 76">
            <a:extLst>
              <a:ext uri="{FF2B5EF4-FFF2-40B4-BE49-F238E27FC236}">
                <a16:creationId xmlns:a16="http://schemas.microsoft.com/office/drawing/2014/main" id="{253BAE0F-B9B2-4D0B-929F-5DC64D712782}"/>
              </a:ext>
            </a:extLst>
          </p:cNvPr>
          <p:cNvSpPr txBox="1"/>
          <p:nvPr/>
        </p:nvSpPr>
        <p:spPr>
          <a:xfrm>
            <a:off x="8757680" y="2463289"/>
            <a:ext cx="1773791" cy="276999"/>
          </a:xfrm>
          <a:prstGeom prst="rect">
            <a:avLst/>
          </a:prstGeom>
          <a:noFill/>
        </p:spPr>
        <p:txBody>
          <a:bodyPr wrap="square" rtlCol="0">
            <a:spAutoFit/>
          </a:bodyPr>
          <a:lstStyle/>
          <a:p>
            <a:pPr algn="ctr"/>
            <a:r>
              <a:rPr lang="en-GB" sz="1200" b="1" dirty="0">
                <a:latin typeface="XCCW Joined 4a" panose="03050602040000000000" pitchFamily="66" charset="0"/>
              </a:rPr>
              <a:t>Concluding</a:t>
            </a:r>
            <a:endParaRPr lang="en-US" sz="1200" b="1" dirty="0">
              <a:latin typeface="XCCW Joined 4a" panose="03050602040000000000" pitchFamily="66" charset="0"/>
            </a:endParaRPr>
          </a:p>
        </p:txBody>
      </p:sp>
      <p:sp>
        <p:nvSpPr>
          <p:cNvPr id="81" name="TextBox 80">
            <a:extLst>
              <a:ext uri="{FF2B5EF4-FFF2-40B4-BE49-F238E27FC236}">
                <a16:creationId xmlns:a16="http://schemas.microsoft.com/office/drawing/2014/main" id="{67534834-348C-4205-B12C-F781B5FDA2A6}"/>
              </a:ext>
            </a:extLst>
          </p:cNvPr>
          <p:cNvSpPr txBox="1"/>
          <p:nvPr/>
        </p:nvSpPr>
        <p:spPr>
          <a:xfrm>
            <a:off x="8766973" y="2094410"/>
            <a:ext cx="1773791" cy="276999"/>
          </a:xfrm>
          <a:prstGeom prst="rect">
            <a:avLst/>
          </a:prstGeom>
          <a:noFill/>
        </p:spPr>
        <p:txBody>
          <a:bodyPr wrap="square" rtlCol="0">
            <a:spAutoFit/>
          </a:bodyPr>
          <a:lstStyle/>
          <a:p>
            <a:pPr algn="ctr"/>
            <a:r>
              <a:rPr lang="en-GB" sz="1200" b="1" dirty="0">
                <a:latin typeface="XCCW Joined 4a" panose="03050602040000000000" pitchFamily="66" charset="0"/>
              </a:rPr>
              <a:t>Wondering</a:t>
            </a:r>
            <a:endParaRPr lang="en-US" sz="1200" b="1" dirty="0">
              <a:latin typeface="XCCW Joined 4a" panose="03050602040000000000" pitchFamily="66" charset="0"/>
            </a:endParaRPr>
          </a:p>
        </p:txBody>
      </p:sp>
      <p:sp>
        <p:nvSpPr>
          <p:cNvPr id="10" name="Speech Bubble: Oval 9">
            <a:extLst>
              <a:ext uri="{FF2B5EF4-FFF2-40B4-BE49-F238E27FC236}">
                <a16:creationId xmlns:a16="http://schemas.microsoft.com/office/drawing/2014/main" id="{95655A5B-87FD-4680-B1DF-5D1092E820F3}"/>
              </a:ext>
            </a:extLst>
          </p:cNvPr>
          <p:cNvSpPr/>
          <p:nvPr/>
        </p:nvSpPr>
        <p:spPr>
          <a:xfrm>
            <a:off x="1707627" y="1386149"/>
            <a:ext cx="1982764" cy="1215639"/>
          </a:xfrm>
          <a:prstGeom prst="wedgeEllipseCallout">
            <a:avLst>
              <a:gd name="adj1" fmla="val -60928"/>
              <a:gd name="adj2" fmla="val 4275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10AD0FFD-E23F-4E1F-9517-4A93BBC2CAA1}"/>
              </a:ext>
            </a:extLst>
          </p:cNvPr>
          <p:cNvSpPr/>
          <p:nvPr/>
        </p:nvSpPr>
        <p:spPr>
          <a:xfrm>
            <a:off x="1740485" y="1504864"/>
            <a:ext cx="1937074" cy="954107"/>
          </a:xfrm>
          <a:prstGeom prst="rect">
            <a:avLst/>
          </a:prstGeom>
        </p:spPr>
        <p:txBody>
          <a:bodyPr wrap="square">
            <a:spAutoFit/>
          </a:bodyPr>
          <a:lstStyle/>
          <a:p>
            <a:pPr algn="ctr"/>
            <a:r>
              <a:rPr lang="en-GB" sz="1200" dirty="0">
                <a:latin typeface="XCCW Joined 4a" panose="03050602040000000000" pitchFamily="66" charset="0"/>
              </a:rPr>
              <a:t>‘</a:t>
            </a:r>
            <a:r>
              <a:rPr lang="en-GB" sz="1100" dirty="0">
                <a:latin typeface="XCCW Joined 4a" panose="03050602040000000000" pitchFamily="66" charset="0"/>
              </a:rPr>
              <a:t>Science and everyday life cannot and should not be separated.’ </a:t>
            </a:r>
          </a:p>
          <a:p>
            <a:pPr algn="ctr"/>
            <a:r>
              <a:rPr lang="en-GB" sz="1100" b="1" dirty="0">
                <a:latin typeface="XCCW Joined 4a" panose="03050602040000000000" pitchFamily="66" charset="0"/>
              </a:rPr>
              <a:t>Rosalind Franklin</a:t>
            </a:r>
            <a:endParaRPr lang="en-US" sz="1100" b="1" dirty="0">
              <a:latin typeface="XCCW Joined 4a" panose="03050602040000000000" pitchFamily="66" charset="0"/>
            </a:endParaRPr>
          </a:p>
        </p:txBody>
      </p:sp>
      <p:pic>
        <p:nvPicPr>
          <p:cNvPr id="82" name="Picture 81" descr="See the source image">
            <a:extLst>
              <a:ext uri="{FF2B5EF4-FFF2-40B4-BE49-F238E27FC236}">
                <a16:creationId xmlns:a16="http://schemas.microsoft.com/office/drawing/2014/main" id="{DDA8F53D-5242-4239-97B7-D7C773064D39}"/>
              </a:ext>
            </a:extLst>
          </p:cNvPr>
          <p:cNvPicPr/>
          <p:nvPr/>
        </p:nvPicPr>
        <p:blipFill rotWithShape="1">
          <a:blip r:embed="rId7" cstate="print">
            <a:extLst>
              <a:ext uri="{28A0092B-C50C-407E-A947-70E740481C1C}">
                <a14:useLocalDpi xmlns:a14="http://schemas.microsoft.com/office/drawing/2010/main" val="0"/>
              </a:ext>
            </a:extLst>
          </a:blip>
          <a:srcRect l="1081" t="1825" r="64826" b="4294"/>
          <a:stretch/>
        </p:blipFill>
        <p:spPr bwMode="auto">
          <a:xfrm>
            <a:off x="373458" y="1606038"/>
            <a:ext cx="1079736" cy="1197725"/>
          </a:xfrm>
          <a:prstGeom prst="rect">
            <a:avLst/>
          </a:prstGeom>
          <a:noFill/>
          <a:ln>
            <a:noFill/>
          </a:ln>
          <a:extLst>
            <a:ext uri="{53640926-AAD7-44D8-BBD7-CCE9431645EC}">
              <a14:shadowObscured xmlns:a14="http://schemas.microsoft.com/office/drawing/2010/main"/>
            </a:ext>
          </a:extLst>
        </p:spPr>
      </p:pic>
      <p:sp>
        <p:nvSpPr>
          <p:cNvPr id="83" name="Rectangular Callout 63">
            <a:extLst>
              <a:ext uri="{FF2B5EF4-FFF2-40B4-BE49-F238E27FC236}">
                <a16:creationId xmlns:a16="http://schemas.microsoft.com/office/drawing/2014/main" id="{A91A652B-875E-4BD2-BC89-D25975312B04}"/>
              </a:ext>
            </a:extLst>
          </p:cNvPr>
          <p:cNvSpPr/>
          <p:nvPr/>
        </p:nvSpPr>
        <p:spPr>
          <a:xfrm>
            <a:off x="7620266" y="3272154"/>
            <a:ext cx="732854" cy="456573"/>
          </a:xfrm>
          <a:prstGeom prst="wedgeRectCallout">
            <a:avLst>
              <a:gd name="adj1" fmla="val 147270"/>
              <a:gd name="adj2" fmla="val -103098"/>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latin typeface="XCCW Joined 4a" panose="03050602040000000000" pitchFamily="66" charset="0"/>
              </a:rPr>
              <a:t>I notice…</a:t>
            </a:r>
            <a:endParaRPr lang="en-US" sz="900" dirty="0">
              <a:solidFill>
                <a:schemeClr val="tx1"/>
              </a:solidFill>
              <a:latin typeface="XCCW Joined 4a" panose="03050602040000000000" pitchFamily="66" charset="0"/>
            </a:endParaRPr>
          </a:p>
        </p:txBody>
      </p:sp>
      <p:sp>
        <p:nvSpPr>
          <p:cNvPr id="84" name="Rectangular Callout 66">
            <a:extLst>
              <a:ext uri="{FF2B5EF4-FFF2-40B4-BE49-F238E27FC236}">
                <a16:creationId xmlns:a16="http://schemas.microsoft.com/office/drawing/2014/main" id="{AF43515E-3C47-4670-9721-FAECDBC89403}"/>
              </a:ext>
            </a:extLst>
          </p:cNvPr>
          <p:cNvSpPr/>
          <p:nvPr/>
        </p:nvSpPr>
        <p:spPr>
          <a:xfrm>
            <a:off x="11245756" y="1861417"/>
            <a:ext cx="778467" cy="828569"/>
          </a:xfrm>
          <a:prstGeom prst="wedgeRectCallout">
            <a:avLst>
              <a:gd name="adj1" fmla="val -177675"/>
              <a:gd name="adj2" fmla="val -16280"/>
            </a:avLst>
          </a:prstGeom>
          <a:solidFill>
            <a:srgbClr val="A32D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latin typeface="XCCW Joined 4a" panose="03050602040000000000" pitchFamily="66" charset="0"/>
              </a:rPr>
              <a:t>I wonder what happens when/if…</a:t>
            </a:r>
            <a:endParaRPr lang="en-US" sz="900" dirty="0">
              <a:solidFill>
                <a:schemeClr val="tx1"/>
              </a:solidFill>
              <a:latin typeface="XCCW Joined 4a" panose="03050602040000000000" pitchFamily="66" charset="0"/>
            </a:endParaRPr>
          </a:p>
        </p:txBody>
      </p:sp>
      <p:sp>
        <p:nvSpPr>
          <p:cNvPr id="85" name="Rectangular Callout 67">
            <a:extLst>
              <a:ext uri="{FF2B5EF4-FFF2-40B4-BE49-F238E27FC236}">
                <a16:creationId xmlns:a16="http://schemas.microsoft.com/office/drawing/2014/main" id="{8F1985F1-66A1-414F-BDC3-2558ECF2B6D3}"/>
              </a:ext>
            </a:extLst>
          </p:cNvPr>
          <p:cNvSpPr/>
          <p:nvPr/>
        </p:nvSpPr>
        <p:spPr>
          <a:xfrm>
            <a:off x="7674103" y="2150587"/>
            <a:ext cx="778467" cy="724475"/>
          </a:xfrm>
          <a:prstGeom prst="wedgeRectCallout">
            <a:avLst>
              <a:gd name="adj1" fmla="val 124395"/>
              <a:gd name="adj2" fmla="val 2122"/>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latin typeface="XCCW Joined 4a" panose="03050602040000000000" pitchFamily="66" charset="0"/>
              </a:rPr>
              <a:t>My results show… therefore..</a:t>
            </a:r>
            <a:endParaRPr lang="en-US" sz="900" dirty="0">
              <a:solidFill>
                <a:schemeClr val="tx1"/>
              </a:solidFill>
              <a:latin typeface="XCCW Joined 4a" panose="03050602040000000000" pitchFamily="66" charset="0"/>
            </a:endParaRPr>
          </a:p>
        </p:txBody>
      </p:sp>
      <p:sp>
        <p:nvSpPr>
          <p:cNvPr id="86" name="Rectangular Callout 63">
            <a:extLst>
              <a:ext uri="{FF2B5EF4-FFF2-40B4-BE49-F238E27FC236}">
                <a16:creationId xmlns:a16="http://schemas.microsoft.com/office/drawing/2014/main" id="{A29E6267-9F59-4554-9829-C5841A8E58F1}"/>
              </a:ext>
            </a:extLst>
          </p:cNvPr>
          <p:cNvSpPr/>
          <p:nvPr/>
        </p:nvSpPr>
        <p:spPr>
          <a:xfrm>
            <a:off x="10860777" y="3168914"/>
            <a:ext cx="732854" cy="456573"/>
          </a:xfrm>
          <a:prstGeom prst="wedgeRectCallout">
            <a:avLst>
              <a:gd name="adj1" fmla="val -136628"/>
              <a:gd name="adj2" fmla="val -29353"/>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latin typeface="XCCW Joined 4a" panose="03050602040000000000" pitchFamily="66" charset="0"/>
              </a:rPr>
              <a:t>I predict that .…</a:t>
            </a:r>
            <a:endParaRPr lang="en-US" sz="900" dirty="0">
              <a:solidFill>
                <a:schemeClr val="tx1"/>
              </a:solidFill>
              <a:latin typeface="XCCW Joined 4a" panose="03050602040000000000" pitchFamily="66" charset="0"/>
            </a:endParaRPr>
          </a:p>
        </p:txBody>
      </p:sp>
      <p:pic>
        <p:nvPicPr>
          <p:cNvPr id="87" name="Picture 86">
            <a:extLst>
              <a:ext uri="{FF2B5EF4-FFF2-40B4-BE49-F238E27FC236}">
                <a16:creationId xmlns:a16="http://schemas.microsoft.com/office/drawing/2014/main" id="{43BAB53F-C218-4395-A74A-51679C1593E0}"/>
              </a:ext>
            </a:extLst>
          </p:cNvPr>
          <p:cNvPicPr>
            <a:picLocks noChangeAspect="1"/>
          </p:cNvPicPr>
          <p:nvPr/>
        </p:nvPicPr>
        <p:blipFill>
          <a:blip r:embed="rId8" cstate="print"/>
          <a:stretch>
            <a:fillRect/>
          </a:stretch>
        </p:blipFill>
        <p:spPr>
          <a:xfrm>
            <a:off x="7041227" y="3171404"/>
            <a:ext cx="563752" cy="592328"/>
          </a:xfrm>
          <a:prstGeom prst="rect">
            <a:avLst/>
          </a:prstGeom>
        </p:spPr>
      </p:pic>
      <p:sp>
        <p:nvSpPr>
          <p:cNvPr id="12" name="Speech Bubble: Oval 11">
            <a:extLst>
              <a:ext uri="{FF2B5EF4-FFF2-40B4-BE49-F238E27FC236}">
                <a16:creationId xmlns:a16="http://schemas.microsoft.com/office/drawing/2014/main" id="{21A0F382-51F8-4BB2-B6A1-4D6C5C9D1FBD}"/>
              </a:ext>
            </a:extLst>
          </p:cNvPr>
          <p:cNvSpPr/>
          <p:nvPr/>
        </p:nvSpPr>
        <p:spPr>
          <a:xfrm>
            <a:off x="10510493" y="3849396"/>
            <a:ext cx="697103" cy="643656"/>
          </a:xfrm>
          <a:prstGeom prst="wedgeEllipseCallout">
            <a:avLst>
              <a:gd name="adj1" fmla="val -91913"/>
              <a:gd name="adj2" fmla="val 4379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t>?</a:t>
            </a:r>
          </a:p>
        </p:txBody>
      </p:sp>
      <p:sp>
        <p:nvSpPr>
          <p:cNvPr id="89" name="TextBox 88">
            <a:extLst>
              <a:ext uri="{FF2B5EF4-FFF2-40B4-BE49-F238E27FC236}">
                <a16:creationId xmlns:a16="http://schemas.microsoft.com/office/drawing/2014/main" id="{F4793F38-DFE6-4078-9E42-6D7338734110}"/>
              </a:ext>
            </a:extLst>
          </p:cNvPr>
          <p:cNvSpPr txBox="1"/>
          <p:nvPr/>
        </p:nvSpPr>
        <p:spPr>
          <a:xfrm>
            <a:off x="6672259" y="6388371"/>
            <a:ext cx="5910738" cy="369332"/>
          </a:xfrm>
          <a:prstGeom prst="rect">
            <a:avLst/>
          </a:prstGeom>
          <a:noFill/>
        </p:spPr>
        <p:txBody>
          <a:bodyPr wrap="square" rtlCol="0">
            <a:spAutoFit/>
          </a:bodyPr>
          <a:lstStyle/>
          <a:p>
            <a:pPr algn="ctr"/>
            <a:r>
              <a:rPr lang="en-GB" dirty="0">
                <a:latin typeface="XCCW Joined 4a" panose="03050602040000000000" pitchFamily="66" charset="0"/>
              </a:rPr>
              <a:t>Working Scientifically</a:t>
            </a:r>
            <a:endParaRPr lang="en-US" dirty="0">
              <a:latin typeface="XCCW Joined 4a" panose="03050602040000000000" pitchFamily="66" charset="0"/>
            </a:endParaRPr>
          </a:p>
        </p:txBody>
      </p:sp>
      <p:cxnSp>
        <p:nvCxnSpPr>
          <p:cNvPr id="90" name="Straight Arrow Connector 89">
            <a:extLst>
              <a:ext uri="{FF2B5EF4-FFF2-40B4-BE49-F238E27FC236}">
                <a16:creationId xmlns:a16="http://schemas.microsoft.com/office/drawing/2014/main" id="{198B7A6A-D9DC-476B-A278-BFEFB111A658}"/>
              </a:ext>
            </a:extLst>
          </p:cNvPr>
          <p:cNvCxnSpPr/>
          <p:nvPr/>
        </p:nvCxnSpPr>
        <p:spPr>
          <a:xfrm flipV="1">
            <a:off x="6805051" y="6250526"/>
            <a:ext cx="5370460" cy="30879"/>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EBA85C44-4C6F-438A-B3FD-E0AA40A3C236}"/>
              </a:ext>
            </a:extLst>
          </p:cNvPr>
          <p:cNvCxnSpPr>
            <a:cxnSpLocks/>
          </p:cNvCxnSpPr>
          <p:nvPr/>
        </p:nvCxnSpPr>
        <p:spPr>
          <a:xfrm>
            <a:off x="6700711" y="1861417"/>
            <a:ext cx="0" cy="4526954"/>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9664C686-C408-4667-BF52-09206D849419}"/>
              </a:ext>
            </a:extLst>
          </p:cNvPr>
          <p:cNvSpPr txBox="1"/>
          <p:nvPr/>
        </p:nvSpPr>
        <p:spPr>
          <a:xfrm rot="5400000">
            <a:off x="4999995" y="3767515"/>
            <a:ext cx="3025943" cy="369332"/>
          </a:xfrm>
          <a:prstGeom prst="rect">
            <a:avLst/>
          </a:prstGeom>
          <a:noFill/>
        </p:spPr>
        <p:txBody>
          <a:bodyPr wrap="square" rtlCol="0">
            <a:spAutoFit/>
          </a:bodyPr>
          <a:lstStyle/>
          <a:p>
            <a:pPr algn="ctr"/>
            <a:r>
              <a:rPr lang="en-GB" dirty="0">
                <a:latin typeface="XCCW Joined 4a" panose="03050602040000000000" pitchFamily="66" charset="0"/>
              </a:rPr>
              <a:t>Vocabulary</a:t>
            </a:r>
            <a:endParaRPr lang="en-US" dirty="0">
              <a:latin typeface="XCCW Joined 4a" panose="03050602040000000000" pitchFamily="66" charset="0"/>
            </a:endParaRPr>
          </a:p>
        </p:txBody>
      </p:sp>
      <p:pic>
        <p:nvPicPr>
          <p:cNvPr id="17" name="Picture 16">
            <a:extLst>
              <a:ext uri="{FF2B5EF4-FFF2-40B4-BE49-F238E27FC236}">
                <a16:creationId xmlns:a16="http://schemas.microsoft.com/office/drawing/2014/main" id="{DBDAB5CE-80DE-4949-95B7-06C83DD8C083}"/>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079042" y="2068976"/>
            <a:ext cx="1331564" cy="998673"/>
          </a:xfrm>
          <a:prstGeom prst="rect">
            <a:avLst/>
          </a:prstGeom>
        </p:spPr>
      </p:pic>
      <p:pic>
        <p:nvPicPr>
          <p:cNvPr id="1026" name="Picture 2" descr="Image result for light bulb">
            <a:extLst>
              <a:ext uri="{FF2B5EF4-FFF2-40B4-BE49-F238E27FC236}">
                <a16:creationId xmlns:a16="http://schemas.microsoft.com/office/drawing/2014/main" id="{66B673A4-DD71-4C88-9782-F70BED9CD985}"/>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078856" y="1584711"/>
            <a:ext cx="1198950" cy="1205067"/>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a:extLst>
              <a:ext uri="{FF2B5EF4-FFF2-40B4-BE49-F238E27FC236}">
                <a16:creationId xmlns:a16="http://schemas.microsoft.com/office/drawing/2014/main" id="{72E69A12-B072-4C7B-A2F5-EF9C668A77B5}"/>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036742" y="2893201"/>
            <a:ext cx="1076832" cy="1690375"/>
          </a:xfrm>
          <a:prstGeom prst="rect">
            <a:avLst/>
          </a:prstGeom>
        </p:spPr>
      </p:pic>
      <p:sp>
        <p:nvSpPr>
          <p:cNvPr id="93" name="Speech Bubble: Oval 92">
            <a:extLst>
              <a:ext uri="{FF2B5EF4-FFF2-40B4-BE49-F238E27FC236}">
                <a16:creationId xmlns:a16="http://schemas.microsoft.com/office/drawing/2014/main" id="{45DF97A8-784F-46F4-946D-1846E07455AB}"/>
              </a:ext>
            </a:extLst>
          </p:cNvPr>
          <p:cNvSpPr/>
          <p:nvPr/>
        </p:nvSpPr>
        <p:spPr>
          <a:xfrm>
            <a:off x="4362575" y="4842309"/>
            <a:ext cx="2257007" cy="1531038"/>
          </a:xfrm>
          <a:prstGeom prst="wedgeEllipseCallout">
            <a:avLst>
              <a:gd name="adj1" fmla="val 48217"/>
              <a:gd name="adj2" fmla="val -5419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a:extLst>
              <a:ext uri="{FF2B5EF4-FFF2-40B4-BE49-F238E27FC236}">
                <a16:creationId xmlns:a16="http://schemas.microsoft.com/office/drawing/2014/main" id="{726D7F9D-314F-4B9B-9F76-C0C1735B3E1F}"/>
              </a:ext>
            </a:extLst>
          </p:cNvPr>
          <p:cNvSpPr/>
          <p:nvPr/>
        </p:nvSpPr>
        <p:spPr>
          <a:xfrm>
            <a:off x="4860901" y="4926797"/>
            <a:ext cx="1606571" cy="1446550"/>
          </a:xfrm>
          <a:prstGeom prst="rect">
            <a:avLst/>
          </a:prstGeom>
        </p:spPr>
        <p:txBody>
          <a:bodyPr wrap="square">
            <a:spAutoFit/>
          </a:bodyPr>
          <a:lstStyle/>
          <a:p>
            <a:r>
              <a:rPr lang="en-GB" sz="1100" dirty="0">
                <a:solidFill>
                  <a:srgbClr val="333333"/>
                </a:solidFill>
                <a:latin typeface="XCCW Joined 4a" panose="03050602040000000000" pitchFamily="66" charset="0"/>
              </a:rPr>
              <a:t>We increase children’s </a:t>
            </a:r>
          </a:p>
          <a:p>
            <a:r>
              <a:rPr lang="en-GB" sz="1100" dirty="0">
                <a:solidFill>
                  <a:srgbClr val="333333"/>
                </a:solidFill>
                <a:latin typeface="XCCW Joined 4a" panose="03050602040000000000" pitchFamily="66" charset="0"/>
              </a:rPr>
              <a:t>vocabulary to</a:t>
            </a:r>
          </a:p>
          <a:p>
            <a:r>
              <a:rPr lang="en-GB" sz="1100" dirty="0">
                <a:solidFill>
                  <a:srgbClr val="333333"/>
                </a:solidFill>
                <a:latin typeface="XCCW Joined 4a" panose="03050602040000000000" pitchFamily="66" charset="0"/>
              </a:rPr>
              <a:t>ensure application, </a:t>
            </a:r>
          </a:p>
          <a:p>
            <a:r>
              <a:rPr lang="en-GB" sz="1100" dirty="0">
                <a:solidFill>
                  <a:srgbClr val="333333"/>
                </a:solidFill>
                <a:latin typeface="XCCW Joined 4a" panose="03050602040000000000" pitchFamily="66" charset="0"/>
              </a:rPr>
              <a:t>retention, </a:t>
            </a:r>
          </a:p>
          <a:p>
            <a:r>
              <a:rPr lang="en-GB" sz="1100" dirty="0">
                <a:solidFill>
                  <a:srgbClr val="333333"/>
                </a:solidFill>
                <a:latin typeface="XCCW Joined 4a" panose="03050602040000000000" pitchFamily="66" charset="0"/>
              </a:rPr>
              <a:t>and conceptual nuance.</a:t>
            </a:r>
            <a:endParaRPr lang="en-GB" sz="1100" dirty="0">
              <a:latin typeface="XCCW Joined 4a" panose="03050602040000000000" pitchFamily="66" charset="0"/>
            </a:endParaRPr>
          </a:p>
        </p:txBody>
      </p:sp>
      <p:pic>
        <p:nvPicPr>
          <p:cNvPr id="44" name="Picture 43">
            <a:extLst>
              <a:ext uri="{FF2B5EF4-FFF2-40B4-BE49-F238E27FC236}">
                <a16:creationId xmlns:a16="http://schemas.microsoft.com/office/drawing/2014/main" id="{05B64B23-FC47-4690-AB29-6A453A93660D}"/>
              </a:ext>
            </a:extLst>
          </p:cNvPr>
          <p:cNvPicPr/>
          <p:nvPr/>
        </p:nvPicPr>
        <p:blipFill>
          <a:blip r:embed="rId12" cstate="print">
            <a:extLst>
              <a:ext uri="{28A0092B-C50C-407E-A947-70E740481C1C}">
                <a14:useLocalDpi xmlns:a14="http://schemas.microsoft.com/office/drawing/2010/main" val="0"/>
              </a:ext>
            </a:extLst>
          </a:blip>
          <a:stretch>
            <a:fillRect/>
          </a:stretch>
        </p:blipFill>
        <p:spPr>
          <a:xfrm>
            <a:off x="10180379" y="2419905"/>
            <a:ext cx="496570" cy="520065"/>
          </a:xfrm>
          <a:prstGeom prst="rect">
            <a:avLst/>
          </a:prstGeom>
        </p:spPr>
      </p:pic>
    </p:spTree>
    <p:extLst>
      <p:ext uri="{BB962C8B-B14F-4D97-AF65-F5344CB8AC3E}">
        <p14:creationId xmlns:p14="http://schemas.microsoft.com/office/powerpoint/2010/main" val="39603180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758</TotalTime>
  <Words>248</Words>
  <Application>Microsoft Office PowerPoint</Application>
  <PresentationFormat>Widescreen</PresentationFormat>
  <Paragraphs>30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XCCW Joined 4a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Leggett</dc:creator>
  <cp:lastModifiedBy>Lynne Scott</cp:lastModifiedBy>
  <cp:revision>52</cp:revision>
  <dcterms:created xsi:type="dcterms:W3CDTF">2020-06-22T08:07:00Z</dcterms:created>
  <dcterms:modified xsi:type="dcterms:W3CDTF">2020-06-26T09:51:42Z</dcterms:modified>
</cp:coreProperties>
</file>