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F960588-F4EA-4565-A9B1-2A00610B16E4}" type="datetimeFigureOut">
              <a:rPr lang="en-US" smtClean="0"/>
              <a:t>7/8/2020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40AF5-FF9C-4A3D-BD44-0CDA4F40D077}" type="slidenum">
              <a:rPr lang="en-US" smtClean="0"/>
              <a:t>‹#›</a:t>
            </a:fld>
            <a:endParaRPr lang="en-US"/>
          </a:p>
        </p:txBody>
      </p:sp>
    </p:spTree>
    <p:extLst>
      <p:ext uri="{BB962C8B-B14F-4D97-AF65-F5344CB8AC3E}">
        <p14:creationId xmlns:p14="http://schemas.microsoft.com/office/powerpoint/2010/main" val="1800840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960588-F4EA-4565-A9B1-2A00610B16E4}" type="datetimeFigureOut">
              <a:rPr lang="en-US" smtClean="0"/>
              <a:t>7/8/2020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40AF5-FF9C-4A3D-BD44-0CDA4F40D077}" type="slidenum">
              <a:rPr lang="en-US" smtClean="0"/>
              <a:t>‹#›</a:t>
            </a:fld>
            <a:endParaRPr lang="en-US"/>
          </a:p>
        </p:txBody>
      </p:sp>
    </p:spTree>
    <p:extLst>
      <p:ext uri="{BB962C8B-B14F-4D97-AF65-F5344CB8AC3E}">
        <p14:creationId xmlns:p14="http://schemas.microsoft.com/office/powerpoint/2010/main" val="4066639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960588-F4EA-4565-A9B1-2A00610B16E4}" type="datetimeFigureOut">
              <a:rPr lang="en-US" smtClean="0"/>
              <a:t>7/8/2020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40AF5-FF9C-4A3D-BD44-0CDA4F40D077}" type="slidenum">
              <a:rPr lang="en-US" smtClean="0"/>
              <a:t>‹#›</a:t>
            </a:fld>
            <a:endParaRPr lang="en-US"/>
          </a:p>
        </p:txBody>
      </p:sp>
    </p:spTree>
    <p:extLst>
      <p:ext uri="{BB962C8B-B14F-4D97-AF65-F5344CB8AC3E}">
        <p14:creationId xmlns:p14="http://schemas.microsoft.com/office/powerpoint/2010/main" val="2403738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960588-F4EA-4565-A9B1-2A00610B16E4}" type="datetimeFigureOut">
              <a:rPr lang="en-US" smtClean="0"/>
              <a:t>7/8/2020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40AF5-FF9C-4A3D-BD44-0CDA4F40D077}" type="slidenum">
              <a:rPr lang="en-US" smtClean="0"/>
              <a:t>‹#›</a:t>
            </a:fld>
            <a:endParaRPr lang="en-US"/>
          </a:p>
        </p:txBody>
      </p:sp>
    </p:spTree>
    <p:extLst>
      <p:ext uri="{BB962C8B-B14F-4D97-AF65-F5344CB8AC3E}">
        <p14:creationId xmlns:p14="http://schemas.microsoft.com/office/powerpoint/2010/main" val="3343951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F960588-F4EA-4565-A9B1-2A00610B16E4}" type="datetimeFigureOut">
              <a:rPr lang="en-US" smtClean="0"/>
              <a:t>7/8/2020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40AF5-FF9C-4A3D-BD44-0CDA4F40D077}" type="slidenum">
              <a:rPr lang="en-US" smtClean="0"/>
              <a:t>‹#›</a:t>
            </a:fld>
            <a:endParaRPr lang="en-US"/>
          </a:p>
        </p:txBody>
      </p:sp>
    </p:spTree>
    <p:extLst>
      <p:ext uri="{BB962C8B-B14F-4D97-AF65-F5344CB8AC3E}">
        <p14:creationId xmlns:p14="http://schemas.microsoft.com/office/powerpoint/2010/main" val="4246635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F960588-F4EA-4565-A9B1-2A00610B16E4}" type="datetimeFigureOut">
              <a:rPr lang="en-US" smtClean="0"/>
              <a:t>7/8/2020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40AF5-FF9C-4A3D-BD44-0CDA4F40D077}" type="slidenum">
              <a:rPr lang="en-US" smtClean="0"/>
              <a:t>‹#›</a:t>
            </a:fld>
            <a:endParaRPr lang="en-US"/>
          </a:p>
        </p:txBody>
      </p:sp>
    </p:spTree>
    <p:extLst>
      <p:ext uri="{BB962C8B-B14F-4D97-AF65-F5344CB8AC3E}">
        <p14:creationId xmlns:p14="http://schemas.microsoft.com/office/powerpoint/2010/main" val="3248537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F960588-F4EA-4565-A9B1-2A00610B16E4}" type="datetimeFigureOut">
              <a:rPr lang="en-US" smtClean="0"/>
              <a:t>7/8/2020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D40AF5-FF9C-4A3D-BD44-0CDA4F40D077}" type="slidenum">
              <a:rPr lang="en-US" smtClean="0"/>
              <a:t>‹#›</a:t>
            </a:fld>
            <a:endParaRPr lang="en-US"/>
          </a:p>
        </p:txBody>
      </p:sp>
    </p:spTree>
    <p:extLst>
      <p:ext uri="{BB962C8B-B14F-4D97-AF65-F5344CB8AC3E}">
        <p14:creationId xmlns:p14="http://schemas.microsoft.com/office/powerpoint/2010/main" val="2763354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F960588-F4EA-4565-A9B1-2A00610B16E4}" type="datetimeFigureOut">
              <a:rPr lang="en-US" smtClean="0"/>
              <a:t>7/8/2020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D40AF5-FF9C-4A3D-BD44-0CDA4F40D077}" type="slidenum">
              <a:rPr lang="en-US" smtClean="0"/>
              <a:t>‹#›</a:t>
            </a:fld>
            <a:endParaRPr lang="en-US"/>
          </a:p>
        </p:txBody>
      </p:sp>
    </p:spTree>
    <p:extLst>
      <p:ext uri="{BB962C8B-B14F-4D97-AF65-F5344CB8AC3E}">
        <p14:creationId xmlns:p14="http://schemas.microsoft.com/office/powerpoint/2010/main" val="4213854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960588-F4EA-4565-A9B1-2A00610B16E4}" type="datetimeFigureOut">
              <a:rPr lang="en-US" smtClean="0"/>
              <a:t>7/8/2020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D40AF5-FF9C-4A3D-BD44-0CDA4F40D077}" type="slidenum">
              <a:rPr lang="en-US" smtClean="0"/>
              <a:t>‹#›</a:t>
            </a:fld>
            <a:endParaRPr lang="en-US"/>
          </a:p>
        </p:txBody>
      </p:sp>
    </p:spTree>
    <p:extLst>
      <p:ext uri="{BB962C8B-B14F-4D97-AF65-F5344CB8AC3E}">
        <p14:creationId xmlns:p14="http://schemas.microsoft.com/office/powerpoint/2010/main" val="950216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F960588-F4EA-4565-A9B1-2A00610B16E4}" type="datetimeFigureOut">
              <a:rPr lang="en-US" smtClean="0"/>
              <a:t>7/8/2020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40AF5-FF9C-4A3D-BD44-0CDA4F40D077}" type="slidenum">
              <a:rPr lang="en-US" smtClean="0"/>
              <a:t>‹#›</a:t>
            </a:fld>
            <a:endParaRPr lang="en-US"/>
          </a:p>
        </p:txBody>
      </p:sp>
    </p:spTree>
    <p:extLst>
      <p:ext uri="{BB962C8B-B14F-4D97-AF65-F5344CB8AC3E}">
        <p14:creationId xmlns:p14="http://schemas.microsoft.com/office/powerpoint/2010/main" val="1809675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F960588-F4EA-4565-A9B1-2A00610B16E4}" type="datetimeFigureOut">
              <a:rPr lang="en-US" smtClean="0"/>
              <a:t>7/8/2020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40AF5-FF9C-4A3D-BD44-0CDA4F40D077}" type="slidenum">
              <a:rPr lang="en-US" smtClean="0"/>
              <a:t>‹#›</a:t>
            </a:fld>
            <a:endParaRPr lang="en-US"/>
          </a:p>
        </p:txBody>
      </p:sp>
    </p:spTree>
    <p:extLst>
      <p:ext uri="{BB962C8B-B14F-4D97-AF65-F5344CB8AC3E}">
        <p14:creationId xmlns:p14="http://schemas.microsoft.com/office/powerpoint/2010/main" val="2471691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960588-F4EA-4565-A9B1-2A00610B16E4}" type="datetimeFigureOut">
              <a:rPr lang="en-US" smtClean="0"/>
              <a:t>7/8/2020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D40AF5-FF9C-4A3D-BD44-0CDA4F40D077}" type="slidenum">
              <a:rPr lang="en-US" smtClean="0"/>
              <a:t>‹#›</a:t>
            </a:fld>
            <a:endParaRPr lang="en-US"/>
          </a:p>
        </p:txBody>
      </p:sp>
    </p:spTree>
    <p:extLst>
      <p:ext uri="{BB962C8B-B14F-4D97-AF65-F5344CB8AC3E}">
        <p14:creationId xmlns:p14="http://schemas.microsoft.com/office/powerpoint/2010/main" val="27135272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b="37789"/>
          <a:stretch/>
        </p:blipFill>
        <p:spPr>
          <a:xfrm>
            <a:off x="373945" y="586431"/>
            <a:ext cx="1133160" cy="989648"/>
          </a:xfrm>
          <a:prstGeom prst="rect">
            <a:avLst/>
          </a:prstGeom>
        </p:spPr>
      </p:pic>
      <p:sp>
        <p:nvSpPr>
          <p:cNvPr id="5" name="TextBox 4"/>
          <p:cNvSpPr txBox="1"/>
          <p:nvPr/>
        </p:nvSpPr>
        <p:spPr>
          <a:xfrm>
            <a:off x="1350732" y="227680"/>
            <a:ext cx="10685416" cy="461665"/>
          </a:xfrm>
          <a:prstGeom prst="rect">
            <a:avLst/>
          </a:prstGeom>
          <a:noFill/>
        </p:spPr>
        <p:txBody>
          <a:bodyPr wrap="square" rtlCol="0">
            <a:spAutoFit/>
          </a:bodyPr>
          <a:lstStyle/>
          <a:p>
            <a:r>
              <a:rPr lang="en-GB" sz="2400" dirty="0">
                <a:latin typeface="XCCW Joined 4a" panose="03050602040000000000" pitchFamily="66" charset="0"/>
              </a:rPr>
              <a:t>The philosophy behind </a:t>
            </a:r>
            <a:r>
              <a:rPr lang="en-GB" sz="2400" dirty="0" smtClean="0">
                <a:latin typeface="XCCW Joined 4a" panose="03050602040000000000" pitchFamily="66" charset="0"/>
              </a:rPr>
              <a:t>Physical </a:t>
            </a:r>
            <a:r>
              <a:rPr lang="en-GB" sz="2400" dirty="0">
                <a:latin typeface="XCCW Joined 4a" panose="03050602040000000000" pitchFamily="66" charset="0"/>
              </a:rPr>
              <a:t>Education at WPS</a:t>
            </a:r>
          </a:p>
        </p:txBody>
      </p:sp>
      <p:sp>
        <p:nvSpPr>
          <p:cNvPr id="47" name="Rectangle 46"/>
          <p:cNvSpPr/>
          <p:nvPr/>
        </p:nvSpPr>
        <p:spPr>
          <a:xfrm>
            <a:off x="2282138" y="787157"/>
            <a:ext cx="7076661" cy="369332"/>
          </a:xfrm>
          <a:prstGeom prst="rect">
            <a:avLst/>
          </a:prstGeom>
        </p:spPr>
        <p:txBody>
          <a:bodyPr wrap="square">
            <a:spAutoFit/>
          </a:bodyPr>
          <a:lstStyle/>
          <a:p>
            <a:pPr algn="ctr"/>
            <a:r>
              <a:rPr lang="en-GB" dirty="0" smtClean="0">
                <a:solidFill>
                  <a:srgbClr val="7030A0"/>
                </a:solidFill>
                <a:latin typeface="XCCW Joined 4a" panose="03050602040000000000" pitchFamily="66" charset="0"/>
              </a:rPr>
              <a:t>Physical </a:t>
            </a:r>
            <a:r>
              <a:rPr lang="en-GB" dirty="0">
                <a:solidFill>
                  <a:srgbClr val="7030A0"/>
                </a:solidFill>
                <a:latin typeface="XCCW Joined 4a" panose="03050602040000000000" pitchFamily="66" charset="0"/>
              </a:rPr>
              <a:t>Education at Wibsey Primary School…</a:t>
            </a:r>
            <a:endParaRPr lang="en-US" dirty="0">
              <a:solidFill>
                <a:srgbClr val="7030A0"/>
              </a:solidFill>
              <a:latin typeface="XCCW Joined 4a" panose="03050602040000000000" pitchFamily="66" charset="0"/>
            </a:endParaRPr>
          </a:p>
        </p:txBody>
      </p:sp>
      <p:sp>
        <p:nvSpPr>
          <p:cNvPr id="14" name="Rectangle 13">
            <a:extLst>
              <a:ext uri="{FF2B5EF4-FFF2-40B4-BE49-F238E27FC236}">
                <a16:creationId xmlns:a16="http://schemas.microsoft.com/office/drawing/2014/main" id="{EE59BA0C-61DD-4221-9EA6-7BCA7BEF3011}"/>
              </a:ext>
            </a:extLst>
          </p:cNvPr>
          <p:cNvSpPr/>
          <p:nvPr/>
        </p:nvSpPr>
        <p:spPr>
          <a:xfrm>
            <a:off x="3170583" y="1228319"/>
            <a:ext cx="6349379" cy="2031325"/>
          </a:xfrm>
          <a:prstGeom prst="rect">
            <a:avLst/>
          </a:prstGeom>
        </p:spPr>
        <p:txBody>
          <a:bodyPr wrap="square">
            <a:spAutoFit/>
          </a:bodyPr>
          <a:lstStyle/>
          <a:p>
            <a:r>
              <a:rPr lang="en-GB" b="1" dirty="0">
                <a:solidFill>
                  <a:srgbClr val="7030A0"/>
                </a:solidFill>
                <a:latin typeface="XCCW Joined 4a" panose="03050602040000000000" pitchFamily="66" charset="0"/>
              </a:rPr>
              <a:t>...develops understanding </a:t>
            </a:r>
            <a:r>
              <a:rPr lang="en-GB" b="1" dirty="0" smtClean="0">
                <a:solidFill>
                  <a:srgbClr val="7030A0"/>
                </a:solidFill>
                <a:latin typeface="XCCW Joined 4a" panose="03050602040000000000" pitchFamily="66" charset="0"/>
              </a:rPr>
              <a:t>of how physical activity is part of a healthy lifestyle and the positive effect it can have on our mental health and wellbeing</a:t>
            </a:r>
          </a:p>
          <a:p>
            <a:r>
              <a:rPr lang="en-GB" b="1" dirty="0" smtClean="0">
                <a:solidFill>
                  <a:srgbClr val="7030A0"/>
                </a:solidFill>
                <a:latin typeface="XCCW Joined 4a" panose="03050602040000000000" pitchFamily="66" charset="0"/>
              </a:rPr>
              <a:t> </a:t>
            </a:r>
          </a:p>
          <a:p>
            <a:endParaRPr lang="en-GB" b="1" dirty="0">
              <a:solidFill>
                <a:srgbClr val="7030A0"/>
              </a:solidFill>
              <a:latin typeface="XCCW Joined 4a" panose="03050602040000000000" pitchFamily="66" charset="0"/>
            </a:endParaRPr>
          </a:p>
          <a:p>
            <a:endParaRPr lang="en-GB" b="1" dirty="0" smtClean="0">
              <a:solidFill>
                <a:srgbClr val="7030A0"/>
              </a:solidFill>
              <a:latin typeface="XCCW Joined 4a" panose="03050602040000000000" pitchFamily="66" charset="0"/>
            </a:endParaRPr>
          </a:p>
        </p:txBody>
      </p:sp>
      <p:sp>
        <p:nvSpPr>
          <p:cNvPr id="16" name="TextBox 15">
            <a:extLst>
              <a:ext uri="{FF2B5EF4-FFF2-40B4-BE49-F238E27FC236}">
                <a16:creationId xmlns:a16="http://schemas.microsoft.com/office/drawing/2014/main" id="{F6DDD94F-610B-4791-891B-F6EB9C630C1D}"/>
              </a:ext>
            </a:extLst>
          </p:cNvPr>
          <p:cNvSpPr txBox="1"/>
          <p:nvPr/>
        </p:nvSpPr>
        <p:spPr>
          <a:xfrm>
            <a:off x="7762460" y="4147113"/>
            <a:ext cx="4012855" cy="1815882"/>
          </a:xfrm>
          <a:prstGeom prst="rect">
            <a:avLst/>
          </a:prstGeom>
          <a:noFill/>
        </p:spPr>
        <p:txBody>
          <a:bodyPr wrap="square" rtlCol="0">
            <a:spAutoFit/>
          </a:bodyPr>
          <a:lstStyle/>
          <a:p>
            <a:r>
              <a:rPr lang="en-GB" sz="1400" dirty="0">
                <a:solidFill>
                  <a:srgbClr val="7030A0"/>
                </a:solidFill>
                <a:latin typeface="XCCW Joined 4a" panose="03050602040000000000" pitchFamily="66" charset="0"/>
              </a:rPr>
              <a:t>A key feature of </a:t>
            </a:r>
            <a:r>
              <a:rPr lang="en-GB" sz="1400" dirty="0" smtClean="0">
                <a:solidFill>
                  <a:srgbClr val="7030A0"/>
                </a:solidFill>
                <a:latin typeface="XCCW Joined 4a" panose="03050602040000000000" pitchFamily="66" charset="0"/>
              </a:rPr>
              <a:t>PE at WPS is the opportunity to participate in a broad range of sports and physical activities. All pupils will experience competition both individually and as part of a team which enables them to develop important life skills.  </a:t>
            </a:r>
          </a:p>
        </p:txBody>
      </p:sp>
      <p:sp>
        <p:nvSpPr>
          <p:cNvPr id="18" name="TextBox 17">
            <a:extLst>
              <a:ext uri="{FF2B5EF4-FFF2-40B4-BE49-F238E27FC236}">
                <a16:creationId xmlns:a16="http://schemas.microsoft.com/office/drawing/2014/main" id="{1741B335-B578-4A0E-AE16-04D3FBC62F81}"/>
              </a:ext>
            </a:extLst>
          </p:cNvPr>
          <p:cNvSpPr txBox="1"/>
          <p:nvPr/>
        </p:nvSpPr>
        <p:spPr>
          <a:xfrm>
            <a:off x="226222" y="2500507"/>
            <a:ext cx="3871268" cy="5324535"/>
          </a:xfrm>
          <a:prstGeom prst="rect">
            <a:avLst/>
          </a:prstGeom>
          <a:noFill/>
        </p:spPr>
        <p:txBody>
          <a:bodyPr wrap="square" rtlCol="0">
            <a:spAutoFit/>
          </a:bodyPr>
          <a:lstStyle/>
          <a:p>
            <a:r>
              <a:rPr lang="en-GB" sz="1400" dirty="0">
                <a:solidFill>
                  <a:srgbClr val="7030A0"/>
                </a:solidFill>
                <a:latin typeface="XCCW Joined 4a" panose="03050602040000000000" pitchFamily="66" charset="0"/>
              </a:rPr>
              <a:t>As pupils progress through WPS, they </a:t>
            </a:r>
            <a:r>
              <a:rPr lang="en-GB" sz="1400" dirty="0" smtClean="0">
                <a:solidFill>
                  <a:srgbClr val="7030A0"/>
                </a:solidFill>
                <a:latin typeface="XCCW Joined 4a" panose="03050602040000000000" pitchFamily="66" charset="0"/>
              </a:rPr>
              <a:t>develop a range of movement skills, becoming increasingly competent and confident. They have access to a broad range of opportunities to extend their agility, balance and coordination whilst participating in gymnastics, dance, games, swimming and athletics. </a:t>
            </a:r>
          </a:p>
          <a:p>
            <a:endParaRPr lang="en-GB" sz="1400" dirty="0">
              <a:solidFill>
                <a:srgbClr val="7030A0"/>
              </a:solidFill>
              <a:latin typeface="XCCW Joined 4a" panose="03050602040000000000" pitchFamily="66" charset="0"/>
            </a:endParaRPr>
          </a:p>
          <a:p>
            <a:r>
              <a:rPr lang="en-GB" sz="1400" dirty="0" smtClean="0">
                <a:solidFill>
                  <a:srgbClr val="7030A0"/>
                </a:solidFill>
                <a:latin typeface="XCCW Joined 4a" panose="03050602040000000000" pitchFamily="66" charset="0"/>
              </a:rPr>
              <a:t>Children spend time mastering basic movements, participating in team games and developing an understanding of how to improve in different physical activities and sports. They learn how to evaluate and recognise their own success </a:t>
            </a:r>
          </a:p>
          <a:p>
            <a:endParaRPr lang="en-GB" sz="1400" dirty="0">
              <a:solidFill>
                <a:srgbClr val="7030A0"/>
              </a:solidFill>
              <a:latin typeface="XCCW Joined 4a" panose="03050602040000000000" pitchFamily="66" charset="0"/>
            </a:endParaRPr>
          </a:p>
          <a:p>
            <a:endParaRPr lang="en-GB" sz="1400" dirty="0">
              <a:solidFill>
                <a:srgbClr val="7030A0"/>
              </a:solidFill>
              <a:latin typeface="XCCW Joined 4a" panose="03050602040000000000" pitchFamily="66" charset="0"/>
            </a:endParaRPr>
          </a:p>
          <a:p>
            <a:endParaRPr lang="en-GB" sz="1400" dirty="0" smtClean="0">
              <a:solidFill>
                <a:srgbClr val="7030A0"/>
              </a:solidFill>
              <a:latin typeface="XCCW Joined 4a" panose="03050602040000000000" pitchFamily="66" charset="0"/>
            </a:endParaRPr>
          </a:p>
          <a:p>
            <a:endParaRPr lang="en-GB" sz="1400" dirty="0">
              <a:solidFill>
                <a:srgbClr val="7030A0"/>
              </a:solidFill>
              <a:latin typeface="XCCW Joined 4a" panose="03050602040000000000" pitchFamily="66" charset="0"/>
            </a:endParaRPr>
          </a:p>
          <a:p>
            <a:endParaRPr lang="en-GB" dirty="0"/>
          </a:p>
        </p:txBody>
      </p:sp>
      <p:sp>
        <p:nvSpPr>
          <p:cNvPr id="19" name="Rectangle 18">
            <a:extLst>
              <a:ext uri="{FF2B5EF4-FFF2-40B4-BE49-F238E27FC236}">
                <a16:creationId xmlns:a16="http://schemas.microsoft.com/office/drawing/2014/main" id="{A011243D-8147-4A97-948C-05788B611DF9}"/>
              </a:ext>
            </a:extLst>
          </p:cNvPr>
          <p:cNvSpPr/>
          <p:nvPr/>
        </p:nvSpPr>
        <p:spPr>
          <a:xfrm>
            <a:off x="4867184" y="2690949"/>
            <a:ext cx="4895092" cy="1169551"/>
          </a:xfrm>
          <a:prstGeom prst="rect">
            <a:avLst/>
          </a:prstGeom>
        </p:spPr>
        <p:txBody>
          <a:bodyPr wrap="square">
            <a:spAutoFit/>
          </a:bodyPr>
          <a:lstStyle/>
          <a:p>
            <a:r>
              <a:rPr lang="en-GB" sz="1400" dirty="0" smtClean="0">
                <a:solidFill>
                  <a:srgbClr val="7030A0"/>
                </a:solidFill>
                <a:latin typeface="XCCW Joined 4a" panose="03050602040000000000" pitchFamily="66" charset="0"/>
              </a:rPr>
              <a:t>Physical education poses challenges, making us realise what our minds and bodies can achieve. It makes us feel happier, improves our wellbeing and keeps our body healthy.</a:t>
            </a:r>
          </a:p>
        </p:txBody>
      </p:sp>
      <p:pic>
        <p:nvPicPr>
          <p:cNvPr id="8" name="Picture 7"/>
          <p:cNvPicPr>
            <a:picLocks noChangeAspect="1"/>
          </p:cNvPicPr>
          <p:nvPr/>
        </p:nvPicPr>
        <p:blipFill>
          <a:blip r:embed="rId3"/>
          <a:stretch>
            <a:fillRect/>
          </a:stretch>
        </p:blipFill>
        <p:spPr>
          <a:xfrm>
            <a:off x="9407696" y="864095"/>
            <a:ext cx="2248547" cy="2936390"/>
          </a:xfrm>
          <a:prstGeom prst="rect">
            <a:avLst/>
          </a:prstGeom>
        </p:spPr>
      </p:pic>
      <p:pic>
        <p:nvPicPr>
          <p:cNvPr id="10" name="Picture 9"/>
          <p:cNvPicPr>
            <a:picLocks noChangeAspect="1"/>
          </p:cNvPicPr>
          <p:nvPr/>
        </p:nvPicPr>
        <p:blipFill>
          <a:blip r:embed="rId4"/>
          <a:stretch>
            <a:fillRect/>
          </a:stretch>
        </p:blipFill>
        <p:spPr>
          <a:xfrm>
            <a:off x="4401381" y="3943367"/>
            <a:ext cx="2560799" cy="1741688"/>
          </a:xfrm>
          <a:prstGeom prst="rect">
            <a:avLst/>
          </a:prstGeom>
        </p:spPr>
      </p:pic>
      <p:pic>
        <p:nvPicPr>
          <p:cNvPr id="2" name="Picture 1"/>
          <p:cNvPicPr>
            <a:picLocks noChangeAspect="1"/>
          </p:cNvPicPr>
          <p:nvPr/>
        </p:nvPicPr>
        <p:blipFill>
          <a:blip r:embed="rId5"/>
          <a:stretch>
            <a:fillRect/>
          </a:stretch>
        </p:blipFill>
        <p:spPr>
          <a:xfrm>
            <a:off x="5207528" y="5630696"/>
            <a:ext cx="2381992" cy="738082"/>
          </a:xfrm>
          <a:prstGeom prst="rect">
            <a:avLst/>
          </a:prstGeom>
        </p:spPr>
      </p:pic>
    </p:spTree>
    <p:extLst>
      <p:ext uri="{BB962C8B-B14F-4D97-AF65-F5344CB8AC3E}">
        <p14:creationId xmlns:p14="http://schemas.microsoft.com/office/powerpoint/2010/main" val="39603180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718</TotalTime>
  <Words>202</Words>
  <Application>Microsoft Office PowerPoint</Application>
  <PresentationFormat>Widescreen</PresentationFormat>
  <Paragraphs>12</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XCCW Joined 4a</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Jessica Leggett</dc:creator>
  <cp:lastModifiedBy>Emma Clayton</cp:lastModifiedBy>
  <cp:revision>63</cp:revision>
  <dcterms:created xsi:type="dcterms:W3CDTF">2020-06-22T08:07:00Z</dcterms:created>
  <dcterms:modified xsi:type="dcterms:W3CDTF">2020-07-08T14:42:51Z</dcterms:modified>
</cp:coreProperties>
</file>