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57" r:id="rId3"/>
    <p:sldId id="285" r:id="rId4"/>
    <p:sldId id="262" r:id="rId5"/>
    <p:sldId id="267" r:id="rId6"/>
    <p:sldId id="268" r:id="rId7"/>
    <p:sldId id="269" r:id="rId8"/>
    <p:sldId id="270" r:id="rId9"/>
    <p:sldId id="271" r:id="rId10"/>
    <p:sldId id="272" r:id="rId11"/>
    <p:sldId id="273" r:id="rId12"/>
    <p:sldId id="277" r:id="rId13"/>
    <p:sldId id="279" r:id="rId14"/>
    <p:sldId id="280" r:id="rId15"/>
    <p:sldId id="284" r:id="rId16"/>
    <p:sldId id="286" r:id="rId17"/>
    <p:sldId id="283" r:id="rId18"/>
    <p:sldId id="282" r:id="rId1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61" autoAdjust="0"/>
  </p:normalViewPr>
  <p:slideViewPr>
    <p:cSldViewPr snapToGrid="0">
      <p:cViewPr varScale="1">
        <p:scale>
          <a:sx n="73" d="100"/>
          <a:sy n="73" d="100"/>
        </p:scale>
        <p:origin x="8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324A70E-4A7B-4203-BBEB-214D8AEC4AAB}" type="datetimeFigureOut">
              <a:rPr lang="en-GB" smtClean="0"/>
              <a:t>21/06/2021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632A5B4B-1E41-4A84-BC5D-CA1E08EA2E5E}" type="slidenum">
              <a:rPr lang="en-GB" smtClean="0"/>
              <a:t>‹#›</a:t>
            </a:fld>
            <a:endParaRPr lang="en-GB"/>
          </a:p>
        </p:txBody>
      </p:sp>
    </p:spTree>
    <p:extLst>
      <p:ext uri="{BB962C8B-B14F-4D97-AF65-F5344CB8AC3E}">
        <p14:creationId xmlns:p14="http://schemas.microsoft.com/office/powerpoint/2010/main" val="478842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2A5B4B-1E41-4A84-BC5D-CA1E08EA2E5E}" type="slidenum">
              <a:rPr lang="en-GB" smtClean="0"/>
              <a:t>14</a:t>
            </a:fld>
            <a:endParaRPr lang="en-GB"/>
          </a:p>
        </p:txBody>
      </p:sp>
    </p:spTree>
    <p:extLst>
      <p:ext uri="{BB962C8B-B14F-4D97-AF65-F5344CB8AC3E}">
        <p14:creationId xmlns:p14="http://schemas.microsoft.com/office/powerpoint/2010/main" val="216894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2A5B4B-1E41-4A84-BC5D-CA1E08EA2E5E}" type="slidenum">
              <a:rPr lang="en-GB" smtClean="0"/>
              <a:t>17</a:t>
            </a:fld>
            <a:endParaRPr lang="en-GB"/>
          </a:p>
        </p:txBody>
      </p:sp>
    </p:spTree>
    <p:extLst>
      <p:ext uri="{BB962C8B-B14F-4D97-AF65-F5344CB8AC3E}">
        <p14:creationId xmlns:p14="http://schemas.microsoft.com/office/powerpoint/2010/main" val="1175326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6/21/2021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6/21/2021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6/21/2021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6/21/2021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6/21/2021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6/21/2021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6/21/2021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6/21/2021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6/21/2021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6/21/2021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6/21/2021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6/21/2021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6/21/2021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6/21/2021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6/21/2021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6/21/2021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6/21/2021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6/21/2021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mailto:reception2@wibsey.bradford.sch.uk" TargetMode="External"/><Relationship Id="rId2" Type="http://schemas.openxmlformats.org/officeDocument/2006/relationships/hyperlink" Target="mailto:reception1@wibsey.bradford.sch.uk" TargetMode="External"/><Relationship Id="rId1" Type="http://schemas.openxmlformats.org/officeDocument/2006/relationships/slideLayout" Target="../slideLayouts/slideLayout9.xml"/><Relationship Id="rId5" Type="http://schemas.openxmlformats.org/officeDocument/2006/relationships/image" Target="../media/image26.jpg"/><Relationship Id="rId4" Type="http://schemas.openxmlformats.org/officeDocument/2006/relationships/hyperlink" Target="mailto:reception3@wibsey.bradford.sch.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637822"/>
            <a:ext cx="9882090" cy="2677648"/>
          </a:xfrm>
        </p:spPr>
        <p:txBody>
          <a:bodyPr/>
          <a:lstStyle/>
          <a:p>
            <a:pPr algn="ctr"/>
            <a:r>
              <a:rPr lang="en-GB" sz="7200" b="1" dirty="0">
                <a:latin typeface="Calibri" panose="020F0502020204030204" pitchFamily="34" charset="0"/>
                <a:cs typeface="Calibri" panose="020F0502020204030204" pitchFamily="34" charset="0"/>
              </a:rPr>
              <a:t>Welcome to Reception</a:t>
            </a:r>
          </a:p>
        </p:txBody>
      </p:sp>
      <p:sp>
        <p:nvSpPr>
          <p:cNvPr id="3" name="Subtitle 2"/>
          <p:cNvSpPr>
            <a:spLocks noGrp="1"/>
          </p:cNvSpPr>
          <p:nvPr>
            <p:ph type="subTitle" idx="1"/>
          </p:nvPr>
        </p:nvSpPr>
        <p:spPr>
          <a:xfrm>
            <a:off x="1154955" y="4230625"/>
            <a:ext cx="8825658" cy="861420"/>
          </a:xfrm>
        </p:spPr>
        <p:txBody>
          <a:bodyPr/>
          <a:lstStyle/>
          <a:p>
            <a:r>
              <a:rPr lang="en-GB" dirty="0"/>
              <a:t>2021</a:t>
            </a:r>
          </a:p>
        </p:txBody>
      </p:sp>
      <p:pic>
        <p:nvPicPr>
          <p:cNvPr id="4" name="Picture 3" descr="Description: Wibsey Web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2493" y="1110343"/>
            <a:ext cx="1245244" cy="1351340"/>
          </a:xfrm>
          <a:prstGeom prst="rect">
            <a:avLst/>
          </a:prstGeom>
          <a:noFill/>
          <a:ln>
            <a:noFill/>
          </a:ln>
        </p:spPr>
      </p:pic>
    </p:spTree>
    <p:extLst>
      <p:ext uri="{BB962C8B-B14F-4D97-AF65-F5344CB8AC3E}">
        <p14:creationId xmlns:p14="http://schemas.microsoft.com/office/powerpoint/2010/main" val="3785902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307462" y="730594"/>
            <a:ext cx="8761413" cy="1074073"/>
          </a:xfrm>
        </p:spPr>
        <p:txBody>
          <a:bodyPr rtlCol="0">
            <a:noAutofit/>
          </a:bodyPr>
          <a:lstStyle/>
          <a:p>
            <a:pPr algn="ctr" eaLnBrk="1" fontAlgn="auto" hangingPunct="1">
              <a:spcAft>
                <a:spcPts val="0"/>
              </a:spcAft>
              <a:defRPr/>
            </a:pPr>
            <a:r>
              <a:rPr lang="en-GB" sz="4400" dirty="0">
                <a:latin typeface="Calibri" panose="020F0502020204030204" pitchFamily="34" charset="0"/>
                <a:cs typeface="Calibri" panose="020F0502020204030204" pitchFamily="34" charset="0"/>
              </a:rPr>
              <a:t>Understanding of the World </a:t>
            </a:r>
            <a:br>
              <a:rPr lang="en-GB" sz="4400" dirty="0">
                <a:latin typeface="Calibri" panose="020F0502020204030204" pitchFamily="34" charset="0"/>
                <a:cs typeface="Calibri" panose="020F0502020204030204" pitchFamily="34" charset="0"/>
              </a:rPr>
            </a:br>
            <a:r>
              <a:rPr lang="en-GB" sz="4400" b="1" dirty="0">
                <a:solidFill>
                  <a:srgbClr val="FFFF00"/>
                </a:solidFill>
                <a:latin typeface="Calibri" panose="020F0502020204030204" pitchFamily="34" charset="0"/>
                <a:cs typeface="Calibri" panose="020F0502020204030204" pitchFamily="34" charset="0"/>
              </a:rPr>
              <a:t>(specific area)</a:t>
            </a:r>
          </a:p>
        </p:txBody>
      </p:sp>
      <p:sp>
        <p:nvSpPr>
          <p:cNvPr id="5" name="Rectangle 4"/>
          <p:cNvSpPr/>
          <p:nvPr/>
        </p:nvSpPr>
        <p:spPr>
          <a:xfrm>
            <a:off x="5688169" y="2864099"/>
            <a:ext cx="6096000" cy="523220"/>
          </a:xfrm>
          <a:prstGeom prst="rect">
            <a:avLst/>
          </a:prstGeom>
        </p:spPr>
        <p:txBody>
          <a:bodyPr wrap="square">
            <a:spAutoFit/>
          </a:bodyPr>
          <a:lstStyle/>
          <a:p>
            <a:r>
              <a:rPr lang="en-GB" altLang="en-US" sz="2800" dirty="0" smtClean="0">
                <a:latin typeface="Calibri" panose="020F0502020204030204" pitchFamily="34" charset="0"/>
                <a:cs typeface="Calibri" panose="020F0502020204030204" pitchFamily="34" charset="0"/>
              </a:rPr>
              <a:t>   </a:t>
            </a:r>
            <a:endParaRPr lang="en-GB" altLang="en-US" sz="2800" dirty="0">
              <a:latin typeface="Calibri" panose="020F0502020204030204" pitchFamily="34" charset="0"/>
              <a:cs typeface="Calibri" panose="020F0502020204030204" pitchFamily="34" charset="0"/>
            </a:endParaRPr>
          </a:p>
        </p:txBody>
      </p:sp>
      <p:sp>
        <p:nvSpPr>
          <p:cNvPr id="7" name="Rectangle 6"/>
          <p:cNvSpPr/>
          <p:nvPr/>
        </p:nvSpPr>
        <p:spPr>
          <a:xfrm>
            <a:off x="4904509" y="2341704"/>
            <a:ext cx="6096000" cy="3139321"/>
          </a:xfrm>
          <a:prstGeom prst="rect">
            <a:avLst/>
          </a:prstGeom>
        </p:spPr>
        <p:txBody>
          <a:bodyPr>
            <a:spAutoFit/>
          </a:bodyPr>
          <a:lstStyle/>
          <a:p>
            <a:r>
              <a:rPr lang="en-GB" dirty="0">
                <a:latin typeface="Calibri" panose="020F0502020204030204" pitchFamily="34" charset="0"/>
                <a:cs typeface="Calibri" panose="020F0502020204030204" pitchFamily="34" charset="0"/>
              </a:rPr>
              <a:t>Understanding the world involves guiding children to make sense of their physical world and their community.  </a:t>
            </a:r>
            <a:r>
              <a:rPr lang="en-GB" dirty="0" smtClean="0">
                <a:latin typeface="Calibri" panose="020F0502020204030204" pitchFamily="34" charset="0"/>
                <a:cs typeface="Calibri" panose="020F0502020204030204" pitchFamily="34" charset="0"/>
              </a:rPr>
              <a:t>Every experience increases a child’s </a:t>
            </a:r>
            <a:r>
              <a:rPr lang="en-GB" dirty="0">
                <a:latin typeface="Calibri" panose="020F0502020204030204" pitchFamily="34" charset="0"/>
                <a:cs typeface="Calibri" panose="020F0502020204030204" pitchFamily="34" charset="0"/>
              </a:rPr>
              <a:t>knowledge and sense of the world around them – from visiting parks, libraries and museums to meeting important members of society such as police officers, nurses and firefighters. </a:t>
            </a:r>
            <a:r>
              <a:rPr lang="en-GB" dirty="0" smtClean="0">
                <a:latin typeface="Calibri" panose="020F0502020204030204" pitchFamily="34" charset="0"/>
                <a:cs typeface="Calibri" panose="020F0502020204030204" pitchFamily="34" charset="0"/>
              </a:rPr>
              <a:t>We also listen </a:t>
            </a:r>
            <a:r>
              <a:rPr lang="en-GB" dirty="0">
                <a:latin typeface="Calibri" panose="020F0502020204030204" pitchFamily="34" charset="0"/>
                <a:cs typeface="Calibri" panose="020F0502020204030204" pitchFamily="34" charset="0"/>
              </a:rPr>
              <a:t>to a </a:t>
            </a:r>
            <a:r>
              <a:rPr lang="en-GB" dirty="0" smtClean="0">
                <a:latin typeface="Calibri" panose="020F0502020204030204" pitchFamily="34" charset="0"/>
                <a:cs typeface="Calibri" panose="020F0502020204030204" pitchFamily="34" charset="0"/>
              </a:rPr>
              <a:t>selection </a:t>
            </a:r>
            <a:r>
              <a:rPr lang="en-GB" dirty="0">
                <a:latin typeface="Calibri" panose="020F0502020204030204" pitchFamily="34" charset="0"/>
                <a:cs typeface="Calibri" panose="020F0502020204030204" pitchFamily="34" charset="0"/>
              </a:rPr>
              <a:t>of stories, non-fiction, rhymes and poems </a:t>
            </a:r>
            <a:r>
              <a:rPr lang="en-GB" dirty="0" smtClean="0">
                <a:latin typeface="Calibri" panose="020F0502020204030204" pitchFamily="34" charset="0"/>
                <a:cs typeface="Calibri" panose="020F0502020204030204" pitchFamily="34" charset="0"/>
              </a:rPr>
              <a:t>that </a:t>
            </a:r>
            <a:r>
              <a:rPr lang="en-GB" dirty="0">
                <a:latin typeface="Calibri" panose="020F0502020204030204" pitchFamily="34" charset="0"/>
                <a:cs typeface="Calibri" panose="020F0502020204030204" pitchFamily="34" charset="0"/>
              </a:rPr>
              <a:t>foster their understanding of our culturally, socially, technologically and ecologically diverse world. As well as building important knowledge, this </a:t>
            </a:r>
            <a:r>
              <a:rPr lang="en-GB" dirty="0" smtClean="0">
                <a:latin typeface="Calibri" panose="020F0502020204030204" pitchFamily="34" charset="0"/>
                <a:cs typeface="Calibri" panose="020F0502020204030204" pitchFamily="34" charset="0"/>
              </a:rPr>
              <a:t>also enriches </a:t>
            </a:r>
            <a:r>
              <a:rPr lang="en-GB" dirty="0">
                <a:latin typeface="Calibri" panose="020F0502020204030204" pitchFamily="34" charset="0"/>
                <a:cs typeface="Calibri" panose="020F0502020204030204" pitchFamily="34" charset="0"/>
              </a:rPr>
              <a:t>and </a:t>
            </a:r>
            <a:r>
              <a:rPr lang="en-GB" dirty="0" smtClean="0">
                <a:latin typeface="Calibri" panose="020F0502020204030204" pitchFamily="34" charset="0"/>
                <a:cs typeface="Calibri" panose="020F0502020204030204" pitchFamily="34" charset="0"/>
              </a:rPr>
              <a:t>widens </a:t>
            </a:r>
            <a:r>
              <a:rPr lang="en-GB" dirty="0">
                <a:latin typeface="Calibri" panose="020F0502020204030204" pitchFamily="34" charset="0"/>
                <a:cs typeface="Calibri" panose="020F0502020204030204" pitchFamily="34" charset="0"/>
              </a:rPr>
              <a:t>children’s </a:t>
            </a:r>
            <a:r>
              <a:rPr lang="en-GB" dirty="0" smtClean="0">
                <a:latin typeface="Calibri" panose="020F0502020204030204" pitchFamily="34" charset="0"/>
                <a:cs typeface="Calibri" panose="020F0502020204030204" pitchFamily="34" charset="0"/>
              </a:rPr>
              <a:t>vocabulary, supporting </a:t>
            </a:r>
            <a:r>
              <a:rPr lang="en-GB" dirty="0">
                <a:latin typeface="Calibri" panose="020F0502020204030204" pitchFamily="34" charset="0"/>
                <a:cs typeface="Calibri" panose="020F0502020204030204" pitchFamily="34" charset="0"/>
              </a:rPr>
              <a:t>later reading comprehension.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7022" y="2883594"/>
            <a:ext cx="4282256" cy="3198475"/>
          </a:xfrm>
          <a:prstGeom prst="rect">
            <a:avLst/>
          </a:prstGeom>
        </p:spPr>
      </p:pic>
    </p:spTree>
    <p:extLst>
      <p:ext uri="{BB962C8B-B14F-4D97-AF65-F5344CB8AC3E}">
        <p14:creationId xmlns:p14="http://schemas.microsoft.com/office/powerpoint/2010/main" val="1006063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760638"/>
            <a:ext cx="8761413" cy="1074073"/>
          </a:xfrm>
        </p:spPr>
        <p:txBody>
          <a:bodyPr/>
          <a:lstStyle/>
          <a:p>
            <a:pPr algn="ctr"/>
            <a:r>
              <a:rPr lang="en-GB" altLang="en-US" sz="4400" dirty="0">
                <a:latin typeface="Calibri" panose="020F0502020204030204" pitchFamily="34" charset="0"/>
                <a:cs typeface="Calibri" panose="020F0502020204030204" pitchFamily="34" charset="0"/>
              </a:rPr>
              <a:t>Expressive arts and design </a:t>
            </a:r>
            <a:br>
              <a:rPr lang="en-GB" altLang="en-US" sz="4400" dirty="0">
                <a:latin typeface="Calibri" panose="020F0502020204030204" pitchFamily="34" charset="0"/>
                <a:cs typeface="Calibri" panose="020F0502020204030204" pitchFamily="34" charset="0"/>
              </a:rPr>
            </a:br>
            <a:r>
              <a:rPr lang="en-GB" altLang="en-US" sz="4400" b="1" dirty="0">
                <a:solidFill>
                  <a:srgbClr val="FFFF00"/>
                </a:solidFill>
                <a:latin typeface="Calibri" panose="020F0502020204030204" pitchFamily="34" charset="0"/>
                <a:cs typeface="Calibri" panose="020F0502020204030204" pitchFamily="34" charset="0"/>
              </a:rPr>
              <a:t>(specific area)</a:t>
            </a:r>
            <a:endParaRPr lang="en-GB" sz="4400" dirty="0">
              <a:solidFill>
                <a:srgbClr val="FFFF00"/>
              </a:solidFill>
              <a:latin typeface="Calibri" panose="020F0502020204030204" pitchFamily="34" charset="0"/>
              <a:cs typeface="Calibri" panose="020F0502020204030204" pitchFamily="34" charset="0"/>
            </a:endParaRPr>
          </a:p>
        </p:txBody>
      </p:sp>
      <p:sp>
        <p:nvSpPr>
          <p:cNvPr id="5" name="Rectangle 4"/>
          <p:cNvSpPr/>
          <p:nvPr/>
        </p:nvSpPr>
        <p:spPr>
          <a:xfrm>
            <a:off x="5535660" y="2915614"/>
            <a:ext cx="6096000" cy="2400657"/>
          </a:xfrm>
          <a:prstGeom prst="rect">
            <a:avLst/>
          </a:prstGeom>
        </p:spPr>
        <p:txBody>
          <a:bodyPr>
            <a:spAutoFit/>
          </a:bodyPr>
          <a:lstStyle/>
          <a:p>
            <a:pPr>
              <a:defRPr/>
            </a:pPr>
            <a:r>
              <a:rPr lang="en-GB" dirty="0" smtClean="0">
                <a:latin typeface="Calibri" panose="020F0502020204030204" pitchFamily="34" charset="0"/>
                <a:cs typeface="Calibri" panose="020F0502020204030204" pitchFamily="34" charset="0"/>
              </a:rPr>
              <a:t>Children are provided with opportunities to develop their imagination and creativity.  They are encouraged to engage in the arts, which enables them to explore a wide range of media and materials.  A variety of experiences play an important role in helping children to develop their understanding, self-expression, vocabulary and ability to communicate through the arts.</a:t>
            </a:r>
            <a:endParaRPr lang="en-GB" dirty="0">
              <a:latin typeface="Calibri" panose="020F0502020204030204" pitchFamily="34" charset="0"/>
              <a:cs typeface="Calibri" panose="020F0502020204030204" pitchFamily="34" charset="0"/>
            </a:endParaRPr>
          </a:p>
          <a:p>
            <a:pPr>
              <a:defRPr/>
            </a:pPr>
            <a:endParaRPr lang="en-GB" sz="2400" dirty="0">
              <a:solidFill>
                <a:srgbClr val="00B05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0354" y="2389695"/>
            <a:ext cx="1704109" cy="127282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100742" y="4979989"/>
            <a:ext cx="2306494" cy="17227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871426" y="3195760"/>
            <a:ext cx="1907975" cy="14250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678950" y="4698229"/>
            <a:ext cx="1965097" cy="1467758"/>
          </a:xfrm>
          <a:prstGeom prst="rect">
            <a:avLst/>
          </a:prstGeom>
        </p:spPr>
      </p:pic>
    </p:spTree>
    <p:extLst>
      <p:ext uri="{BB962C8B-B14F-4D97-AF65-F5344CB8AC3E}">
        <p14:creationId xmlns:p14="http://schemas.microsoft.com/office/powerpoint/2010/main" val="27481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400" dirty="0">
                <a:latin typeface="Calibri" panose="020F0502020204030204" pitchFamily="34" charset="0"/>
                <a:cs typeface="Calibri" panose="020F0502020204030204" pitchFamily="34" charset="0"/>
              </a:rPr>
              <a:t>Induction</a:t>
            </a:r>
          </a:p>
        </p:txBody>
      </p:sp>
      <p:sp>
        <p:nvSpPr>
          <p:cNvPr id="3" name="Content Placeholder 2"/>
          <p:cNvSpPr>
            <a:spLocks noGrp="1"/>
          </p:cNvSpPr>
          <p:nvPr>
            <p:ph idx="1"/>
          </p:nvPr>
        </p:nvSpPr>
        <p:spPr>
          <a:xfrm>
            <a:off x="800100" y="2411730"/>
            <a:ext cx="10892790" cy="3779520"/>
          </a:xfrm>
        </p:spPr>
        <p:txBody>
          <a:bodyPr>
            <a:normAutofit/>
          </a:bodyPr>
          <a:lstStyle/>
          <a:p>
            <a:pPr marL="0" indent="0" algn="just">
              <a:buNone/>
            </a:pPr>
            <a:endParaRPr lang="en-GB" sz="2400" dirty="0">
              <a:solidFill>
                <a:schemeClr val="tx1"/>
              </a:solidFill>
              <a:latin typeface="Calibri" panose="020F0502020204030204" pitchFamily="34" charset="0"/>
              <a:cs typeface="Calibri" panose="020F0502020204030204" pitchFamily="34" charset="0"/>
            </a:endParaRPr>
          </a:p>
          <a:p>
            <a:pPr marL="0" indent="0" algn="just">
              <a:buNone/>
            </a:pPr>
            <a:r>
              <a:rPr lang="en-GB" sz="2400" dirty="0">
                <a:solidFill>
                  <a:schemeClr val="tx1"/>
                </a:solidFill>
                <a:latin typeface="Calibri" panose="020F0502020204030204" pitchFamily="34" charset="0"/>
                <a:cs typeface="Calibri" panose="020F0502020204030204" pitchFamily="34" charset="0"/>
              </a:rPr>
              <a:t>In September we have </a:t>
            </a:r>
            <a:r>
              <a:rPr lang="en-GB" sz="2400" dirty="0" smtClean="0">
                <a:solidFill>
                  <a:schemeClr val="tx1"/>
                </a:solidFill>
                <a:latin typeface="Calibri" panose="020F0502020204030204" pitchFamily="34" charset="0"/>
                <a:cs typeface="Calibri" panose="020F0502020204030204" pitchFamily="34" charset="0"/>
              </a:rPr>
              <a:t>phased </a:t>
            </a:r>
            <a:r>
              <a:rPr lang="en-GB" sz="2400" dirty="0">
                <a:solidFill>
                  <a:schemeClr val="tx1"/>
                </a:solidFill>
                <a:latin typeface="Calibri" panose="020F0502020204030204" pitchFamily="34" charset="0"/>
                <a:cs typeface="Calibri" panose="020F0502020204030204" pitchFamily="34" charset="0"/>
              </a:rPr>
              <a:t>induction to school for Reception children. For the first 4 days, each class will be split in half, 15 will visit in the morning and then the other 15 will visit in the afternoon. On Friday all children will be in for the full day. Then the following Monday the children will be full time as normal.</a:t>
            </a:r>
          </a:p>
          <a:p>
            <a:pPr marL="0" indent="0" algn="just">
              <a:buNone/>
            </a:pPr>
            <a:endParaRPr lang="en-GB" sz="2400" dirty="0">
              <a:solidFill>
                <a:schemeClr val="tx1"/>
              </a:solidFill>
              <a:latin typeface="Calibri" panose="020F0502020204030204" pitchFamily="34" charset="0"/>
              <a:cs typeface="Calibri" panose="020F0502020204030204" pitchFamily="34" charset="0"/>
            </a:endParaRPr>
          </a:p>
          <a:p>
            <a:pPr marL="0" indent="0" algn="just">
              <a:buNone/>
            </a:pPr>
            <a:r>
              <a:rPr lang="en-GB" sz="2400" dirty="0">
                <a:solidFill>
                  <a:schemeClr val="tx1"/>
                </a:solidFill>
                <a:latin typeface="Calibri" panose="020F0502020204030204" pitchFamily="34" charset="0"/>
                <a:cs typeface="Calibri" panose="020F0502020204030204" pitchFamily="34" charset="0"/>
              </a:rPr>
              <a:t>More information of dates and times will be given prior to September.</a:t>
            </a:r>
          </a:p>
        </p:txBody>
      </p:sp>
    </p:spTree>
    <p:extLst>
      <p:ext uri="{BB962C8B-B14F-4D97-AF65-F5344CB8AC3E}">
        <p14:creationId xmlns:p14="http://schemas.microsoft.com/office/powerpoint/2010/main" val="37010308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400" dirty="0">
                <a:latin typeface="Calibri" panose="020F0502020204030204" pitchFamily="34" charset="0"/>
                <a:cs typeface="Calibri" panose="020F0502020204030204" pitchFamily="34" charset="0"/>
              </a:rPr>
              <a:t>Structure of the day</a:t>
            </a:r>
          </a:p>
        </p:txBody>
      </p:sp>
      <p:sp>
        <p:nvSpPr>
          <p:cNvPr id="3" name="Content Placeholder 2"/>
          <p:cNvSpPr>
            <a:spLocks noGrp="1"/>
          </p:cNvSpPr>
          <p:nvPr>
            <p:ph idx="1"/>
          </p:nvPr>
        </p:nvSpPr>
        <p:spPr>
          <a:xfrm>
            <a:off x="1154954" y="2317750"/>
            <a:ext cx="8825659" cy="4391660"/>
          </a:xfrm>
        </p:spPr>
        <p:txBody>
          <a:bodyPr>
            <a:normAutofit fontScale="85000" lnSpcReduction="20000"/>
          </a:bodyPr>
          <a:lstStyle/>
          <a:p>
            <a:r>
              <a:rPr lang="en-GB" sz="2800" dirty="0">
                <a:latin typeface="Calibri" panose="020F0502020204030204" pitchFamily="34" charset="0"/>
                <a:cs typeface="Calibri" panose="020F0502020204030204" pitchFamily="34" charset="0"/>
              </a:rPr>
              <a:t>Children self register in the morning.</a:t>
            </a:r>
          </a:p>
          <a:p>
            <a:r>
              <a:rPr lang="en-GB" sz="2800" dirty="0">
                <a:latin typeface="Calibri" panose="020F0502020204030204" pitchFamily="34" charset="0"/>
                <a:cs typeface="Calibri" panose="020F0502020204030204" pitchFamily="34" charset="0"/>
              </a:rPr>
              <a:t>Phonics</a:t>
            </a:r>
          </a:p>
          <a:p>
            <a:r>
              <a:rPr lang="en-GB" sz="2800" dirty="0">
                <a:latin typeface="Calibri" panose="020F0502020204030204" pitchFamily="34" charset="0"/>
                <a:cs typeface="Calibri" panose="020F0502020204030204" pitchFamily="34" charset="0"/>
              </a:rPr>
              <a:t>Snack</a:t>
            </a:r>
          </a:p>
          <a:p>
            <a:r>
              <a:rPr lang="en-GB" sz="2800" dirty="0">
                <a:latin typeface="Calibri" panose="020F0502020204030204" pitchFamily="34" charset="0"/>
                <a:cs typeface="Calibri" panose="020F0502020204030204" pitchFamily="34" charset="0"/>
              </a:rPr>
              <a:t>Areas opened- Outdoors and indoors</a:t>
            </a:r>
          </a:p>
          <a:p>
            <a:r>
              <a:rPr lang="en-GB" sz="2800" dirty="0">
                <a:latin typeface="Calibri" panose="020F0502020204030204" pitchFamily="34" charset="0"/>
                <a:cs typeface="Calibri" panose="020F0502020204030204" pitchFamily="34" charset="0"/>
              </a:rPr>
              <a:t>Topic input/writing</a:t>
            </a:r>
          </a:p>
          <a:p>
            <a:r>
              <a:rPr lang="en-GB" sz="2800" dirty="0">
                <a:latin typeface="Calibri" panose="020F0502020204030204" pitchFamily="34" charset="0"/>
                <a:cs typeface="Calibri" panose="020F0502020204030204" pitchFamily="34" charset="0"/>
              </a:rPr>
              <a:t>Dough Disco/ Shared reading</a:t>
            </a:r>
          </a:p>
          <a:p>
            <a:r>
              <a:rPr lang="en-GB" sz="2800" dirty="0">
                <a:latin typeface="Calibri" panose="020F0502020204030204" pitchFamily="34" charset="0"/>
                <a:cs typeface="Calibri" panose="020F0502020204030204" pitchFamily="34" charset="0"/>
              </a:rPr>
              <a:t>Lunch</a:t>
            </a:r>
          </a:p>
          <a:p>
            <a:r>
              <a:rPr lang="en-GB" sz="2800" dirty="0">
                <a:latin typeface="Calibri" panose="020F0502020204030204" pitchFamily="34" charset="0"/>
                <a:cs typeface="Calibri" panose="020F0502020204030204" pitchFamily="34" charset="0"/>
              </a:rPr>
              <a:t> Maths input/group work</a:t>
            </a:r>
          </a:p>
          <a:p>
            <a:r>
              <a:rPr lang="en-GB" sz="2800" dirty="0">
                <a:latin typeface="Calibri" panose="020F0502020204030204" pitchFamily="34" charset="0"/>
                <a:cs typeface="Calibri" panose="020F0502020204030204" pitchFamily="34" charset="0"/>
              </a:rPr>
              <a:t>Areas opened- Outdoors and indoors</a:t>
            </a:r>
          </a:p>
          <a:p>
            <a:r>
              <a:rPr lang="en-GB" sz="2800" dirty="0">
                <a:latin typeface="Calibri" panose="020F0502020204030204" pitchFamily="34" charset="0"/>
                <a:cs typeface="Calibri" panose="020F0502020204030204" pitchFamily="34" charset="0"/>
              </a:rPr>
              <a:t>Story time/ singing</a:t>
            </a:r>
          </a:p>
        </p:txBody>
      </p:sp>
    </p:spTree>
    <p:extLst>
      <p:ext uri="{BB962C8B-B14F-4D97-AF65-F5344CB8AC3E}">
        <p14:creationId xmlns:p14="http://schemas.microsoft.com/office/powerpoint/2010/main" val="1360549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4400" dirty="0">
                <a:latin typeface="Calibri" panose="020F0502020204030204" pitchFamily="34" charset="0"/>
                <a:cs typeface="Calibri" panose="020F0502020204030204" pitchFamily="34" charset="0"/>
              </a:rPr>
              <a:t>Clothing- label, label, label!</a:t>
            </a:r>
          </a:p>
        </p:txBody>
      </p:sp>
      <p:pic>
        <p:nvPicPr>
          <p:cNvPr id="1026" name="Picture 2" descr="Image result for wibsey primary uniform"/>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31639" y="2334713"/>
            <a:ext cx="3091611" cy="30916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ibsey primary uniform"/>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074058" y="2334713"/>
            <a:ext cx="3093663" cy="28800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A00EE8-2E5C-4A1C-AC2F-A30CB1382E6D}"/>
              </a:ext>
            </a:extLst>
          </p:cNvPr>
          <p:cNvSpPr txBox="1"/>
          <p:nvPr/>
        </p:nvSpPr>
        <p:spPr>
          <a:xfrm>
            <a:off x="811530" y="5468833"/>
            <a:ext cx="11144250" cy="1200329"/>
          </a:xfrm>
          <a:prstGeom prst="rect">
            <a:avLst/>
          </a:prstGeom>
          <a:noFill/>
        </p:spPr>
        <p:txBody>
          <a:bodyPr wrap="square" rtlCol="0">
            <a:spAutoFit/>
          </a:bodyPr>
          <a:lstStyle/>
          <a:p>
            <a:r>
              <a:rPr lang="en-GB" sz="2400" dirty="0">
                <a:solidFill>
                  <a:schemeClr val="accent6">
                    <a:lumMod val="50000"/>
                  </a:schemeClr>
                </a:solidFill>
                <a:latin typeface="Calibri" panose="020F0502020204030204" pitchFamily="34" charset="0"/>
                <a:cs typeface="Calibri" panose="020F0502020204030204" pitchFamily="34" charset="0"/>
              </a:rPr>
              <a:t>Please make sure you label all items of your child’s clothing. As you can imagine, finding the correct owner of 90 identical jumpers is a nightmare at home time! </a:t>
            </a:r>
          </a:p>
          <a:p>
            <a:r>
              <a:rPr lang="en-GB" sz="2400" dirty="0">
                <a:solidFill>
                  <a:schemeClr val="accent6">
                    <a:lumMod val="50000"/>
                  </a:schemeClr>
                </a:solidFill>
                <a:latin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4234696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521" y="617706"/>
            <a:ext cx="9621903" cy="706964"/>
          </a:xfrm>
        </p:spPr>
        <p:txBody>
          <a:bodyPr/>
          <a:lstStyle/>
          <a:p>
            <a:r>
              <a:rPr lang="en-GB" dirty="0">
                <a:latin typeface="Arial" panose="020B0604020202020204" pitchFamily="34" charset="0"/>
                <a:ea typeface="Times New Roman" panose="02020603050405020304" pitchFamily="18" charset="0"/>
                <a:cs typeface="Arial" panose="020B0604020202020204" pitchFamily="34" charset="0"/>
              </a:rPr>
              <a:t/>
            </a:r>
            <a:br>
              <a:rPr lang="en-GB" dirty="0">
                <a:latin typeface="Arial" panose="020B0604020202020204" pitchFamily="34" charset="0"/>
                <a:ea typeface="Times New Roman" panose="02020603050405020304" pitchFamily="18" charset="0"/>
                <a:cs typeface="Arial" panose="020B0604020202020204" pitchFamily="34" charset="0"/>
              </a:rPr>
            </a:br>
            <a:r>
              <a:rPr lang="en-GB" sz="4400" spc="75" dirty="0">
                <a:solidFill>
                  <a:schemeClr val="bg1"/>
                </a:solidFill>
                <a:latin typeface="Calibri" panose="020F0502020204030204" pitchFamily="34" charset="0"/>
                <a:ea typeface="Times New Roman" panose="02020603050405020304" pitchFamily="18" charset="0"/>
                <a:cs typeface="Calibri" panose="020F0502020204030204" pitchFamily="34" charset="0"/>
              </a:rPr>
              <a:t>Preparing your child for Reception</a:t>
            </a:r>
            <a:endParaRPr lang="en-GB" sz="4000" dirty="0">
              <a:latin typeface="Calibri" panose="020F0502020204030204" pitchFamily="34" charset="0"/>
              <a:cs typeface="Calibri" panose="020F0502020204030204" pitchFamily="34" charset="0"/>
            </a:endParaRPr>
          </a:p>
        </p:txBody>
      </p:sp>
      <p:sp>
        <p:nvSpPr>
          <p:cNvPr id="3" name="Rectangle 2"/>
          <p:cNvSpPr/>
          <p:nvPr/>
        </p:nvSpPr>
        <p:spPr>
          <a:xfrm>
            <a:off x="444137" y="2211742"/>
            <a:ext cx="11194868" cy="4349909"/>
          </a:xfrm>
          <a:prstGeom prst="rect">
            <a:avLst/>
          </a:prstGeom>
        </p:spPr>
        <p:txBody>
          <a:bodyPr wrap="square">
            <a:spAutoFit/>
          </a:bodyPr>
          <a:lstStyle/>
          <a:p>
            <a:pPr algn="just">
              <a:spcAft>
                <a:spcPts val="1125"/>
              </a:spcAft>
            </a:pPr>
            <a:r>
              <a:rPr lang="en-GB" sz="2000" spc="75" dirty="0">
                <a:solidFill>
                  <a:srgbClr val="333333"/>
                </a:solidFill>
                <a:latin typeface="Calibri" panose="020F0502020204030204" pitchFamily="34" charset="0"/>
                <a:ea typeface="Times New Roman" panose="02020603050405020304" pitchFamily="18" charset="0"/>
                <a:cs typeface="Calibri" panose="020F0502020204030204" pitchFamily="34" charset="0"/>
              </a:rPr>
              <a:t>If your child is starting in Reception there are ways that you can prepare them and yourself for this time of change.</a:t>
            </a:r>
            <a:endParaRPr lang="en-GB" sz="2000" dirty="0">
              <a:latin typeface="Calibri" panose="020F0502020204030204" pitchFamily="34" charset="0"/>
              <a:ea typeface="Times New Roman" panose="02020603050405020304" pitchFamily="18" charset="0"/>
              <a:cs typeface="Calibri" panose="020F0502020204030204" pitchFamily="34" charset="0"/>
            </a:endParaRPr>
          </a:p>
          <a:p>
            <a:pPr algn="just">
              <a:spcAft>
                <a:spcPts val="1125"/>
              </a:spcAft>
            </a:pPr>
            <a:r>
              <a:rPr lang="en-GB" sz="2000" spc="75" dirty="0">
                <a:solidFill>
                  <a:srgbClr val="333333"/>
                </a:solidFill>
                <a:latin typeface="Calibri" panose="020F0502020204030204" pitchFamily="34" charset="0"/>
                <a:ea typeface="Times New Roman" panose="02020603050405020304" pitchFamily="18" charset="0"/>
                <a:cs typeface="Calibri" panose="020F0502020204030204" pitchFamily="34" charset="0"/>
              </a:rPr>
              <a:t>Throughout the summer holidays there are small steps you can take to make sure the transition happens in a smooth and relaxed manner.</a:t>
            </a:r>
            <a:endParaRPr lang="en-GB" sz="2000" dirty="0">
              <a:latin typeface="Calibri" panose="020F0502020204030204" pitchFamily="34" charset="0"/>
              <a:ea typeface="Times New Roman" panose="02020603050405020304" pitchFamily="18" charset="0"/>
              <a:cs typeface="Calibri" panose="020F0502020204030204" pitchFamily="34" charset="0"/>
            </a:endParaRPr>
          </a:p>
          <a:p>
            <a:pPr algn="just">
              <a:spcAft>
                <a:spcPts val="1125"/>
              </a:spcAft>
            </a:pPr>
            <a:r>
              <a:rPr lang="en-GB" sz="2000" spc="75" dirty="0">
                <a:solidFill>
                  <a:srgbClr val="333333"/>
                </a:solidFill>
                <a:latin typeface="Calibri" panose="020F0502020204030204" pitchFamily="34" charset="0"/>
                <a:ea typeface="Times New Roman" panose="02020603050405020304" pitchFamily="18" charset="0"/>
                <a:cs typeface="Calibri" panose="020F0502020204030204" pitchFamily="34" charset="0"/>
              </a:rPr>
              <a:t>Here are our top tips for being Reception ready!</a:t>
            </a:r>
            <a:endParaRPr lang="en-GB" sz="2000" dirty="0">
              <a:latin typeface="Calibri" panose="020F0502020204030204" pitchFamily="34" charset="0"/>
              <a:ea typeface="Times New Roman" panose="02020603050405020304" pitchFamily="18" charset="0"/>
              <a:cs typeface="Calibri" panose="020F0502020204030204" pitchFamily="34" charset="0"/>
            </a:endParaRPr>
          </a:p>
          <a:p>
            <a:pPr algn="just">
              <a:spcAft>
                <a:spcPts val="1125"/>
              </a:spcAft>
            </a:pPr>
            <a:r>
              <a:rPr lang="en-GB" sz="2000" spc="75" dirty="0">
                <a:solidFill>
                  <a:srgbClr val="333333"/>
                </a:solidFill>
                <a:latin typeface="Calibri" panose="020F0502020204030204" pitchFamily="34" charset="0"/>
                <a:ea typeface="Times New Roman" panose="02020603050405020304" pitchFamily="18" charset="0"/>
                <a:cs typeface="Calibri" panose="020F0502020204030204" pitchFamily="34" charset="0"/>
              </a:rPr>
              <a:t>Encourage your child to practise putting on their new school uniform- and taking it off again!   This will help them to establish an order to getting dressed and become quicker at doing up buttons, zips and </a:t>
            </a:r>
            <a:r>
              <a:rPr lang="en-GB" sz="2000" spc="75" dirty="0" err="1">
                <a:solidFill>
                  <a:srgbClr val="333333"/>
                </a:solidFill>
                <a:latin typeface="Calibri" panose="020F0502020204030204" pitchFamily="34" charset="0"/>
                <a:ea typeface="Times New Roman" panose="02020603050405020304" pitchFamily="18" charset="0"/>
                <a:cs typeface="Calibri" panose="020F0502020204030204" pitchFamily="34" charset="0"/>
              </a:rPr>
              <a:t>velcro</a:t>
            </a:r>
            <a:r>
              <a:rPr lang="en-GB" sz="2000" spc="75" dirty="0">
                <a:solidFill>
                  <a:srgbClr val="333333"/>
                </a:solidFill>
                <a:latin typeface="Calibri" panose="020F0502020204030204" pitchFamily="34" charset="0"/>
                <a:ea typeface="Times New Roman" panose="02020603050405020304" pitchFamily="18" charset="0"/>
                <a:cs typeface="Calibri" panose="020F0502020204030204" pitchFamily="34" charset="0"/>
              </a:rPr>
              <a:t>. Being able to zip up their own coat is also a bonus- and will help your child to get out to play quicker if they don’t have to wait for the teacher to help them! </a:t>
            </a:r>
            <a:endParaRPr lang="en-GB" sz="2000" dirty="0">
              <a:latin typeface="Calibri" panose="020F0502020204030204" pitchFamily="34" charset="0"/>
              <a:ea typeface="Times New Roman" panose="02020603050405020304" pitchFamily="18" charset="0"/>
              <a:cs typeface="Calibri" panose="020F0502020204030204" pitchFamily="34" charset="0"/>
            </a:endParaRPr>
          </a:p>
          <a:p>
            <a:pPr algn="just">
              <a:spcAft>
                <a:spcPts val="1125"/>
              </a:spcAft>
            </a:pPr>
            <a:r>
              <a:rPr lang="en-GB" sz="2000" spc="75" dirty="0">
                <a:solidFill>
                  <a:srgbClr val="333333"/>
                </a:solidFill>
                <a:latin typeface="Calibri" panose="020F0502020204030204" pitchFamily="34" charset="0"/>
                <a:ea typeface="Times New Roman" panose="02020603050405020304" pitchFamily="18" charset="0"/>
                <a:cs typeface="Calibri" panose="020F0502020204030204" pitchFamily="34" charset="0"/>
              </a:rPr>
              <a:t>Discuss how you will take your child into school in the morning and be clear about when and how you will say goodbye. This is usually the most difficult part - for parents! A positive and confident hand over is key to leaving a child happy and engaged from the very start.</a:t>
            </a:r>
          </a:p>
        </p:txBody>
      </p:sp>
    </p:spTree>
    <p:extLst>
      <p:ext uri="{BB962C8B-B14F-4D97-AF65-F5344CB8AC3E}">
        <p14:creationId xmlns:p14="http://schemas.microsoft.com/office/powerpoint/2010/main" val="1449863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alibri" panose="020F0502020204030204" pitchFamily="34" charset="0"/>
                <a:cs typeface="Calibri" panose="020F0502020204030204" pitchFamily="34" charset="0"/>
              </a:rPr>
              <a:t>How to prepare for Reception</a:t>
            </a:r>
          </a:p>
        </p:txBody>
      </p:sp>
      <p:sp>
        <p:nvSpPr>
          <p:cNvPr id="3" name="Text Placeholder 2"/>
          <p:cNvSpPr>
            <a:spLocks noGrp="1"/>
          </p:cNvSpPr>
          <p:nvPr>
            <p:ph type="body" sz="half" idx="2"/>
          </p:nvPr>
        </p:nvSpPr>
        <p:spPr>
          <a:xfrm>
            <a:off x="1154954" y="3589020"/>
            <a:ext cx="8825659" cy="2476500"/>
          </a:xfrm>
        </p:spPr>
        <p:txBody>
          <a:bodyPr>
            <a:noAutofit/>
          </a:bodyPr>
          <a:lstStyle/>
          <a:p>
            <a:pPr marL="285750" indent="-285750">
              <a:buFont typeface="Arial" panose="020B0604020202020204" pitchFamily="34" charset="0"/>
              <a:buChar char="•"/>
            </a:pPr>
            <a:r>
              <a:rPr lang="en-GB" sz="2200" dirty="0">
                <a:latin typeface="Calibri" panose="020F0502020204030204" pitchFamily="34" charset="0"/>
                <a:cs typeface="Calibri" panose="020F0502020204030204" pitchFamily="34" charset="0"/>
              </a:rPr>
              <a:t>To recognise their own name.</a:t>
            </a:r>
          </a:p>
          <a:p>
            <a:pPr marL="285750" indent="-285750">
              <a:buFont typeface="Arial" panose="020B0604020202020204" pitchFamily="34" charset="0"/>
              <a:buChar char="•"/>
            </a:pPr>
            <a:r>
              <a:rPr lang="en-GB" sz="2200" dirty="0">
                <a:latin typeface="Calibri" panose="020F0502020204030204" pitchFamily="34" charset="0"/>
                <a:cs typeface="Calibri" panose="020F0502020204030204" pitchFamily="34" charset="0"/>
              </a:rPr>
              <a:t>Encourage your child to write their name.</a:t>
            </a:r>
          </a:p>
          <a:p>
            <a:pPr marL="285750" indent="-285750">
              <a:buFont typeface="Arial" panose="020B0604020202020204" pitchFamily="34" charset="0"/>
              <a:buChar char="•"/>
            </a:pPr>
            <a:r>
              <a:rPr lang="en-GB" sz="2200" dirty="0">
                <a:latin typeface="Calibri" panose="020F0502020204030204" pitchFamily="34" charset="0"/>
                <a:cs typeface="Calibri" panose="020F0502020204030204" pitchFamily="34" charset="0"/>
              </a:rPr>
              <a:t>Play simple phonic and number games.</a:t>
            </a:r>
          </a:p>
          <a:p>
            <a:pPr marL="285750" indent="-285750">
              <a:buFont typeface="Arial" panose="020B0604020202020204" pitchFamily="34" charset="0"/>
              <a:buChar char="•"/>
            </a:pPr>
            <a:r>
              <a:rPr lang="en-GB" sz="2200" dirty="0">
                <a:latin typeface="Calibri" panose="020F0502020204030204" pitchFamily="34" charset="0"/>
                <a:cs typeface="Calibri" panose="020F0502020204030204" pitchFamily="34" charset="0"/>
              </a:rPr>
              <a:t>Share stories, books and rhymes.</a:t>
            </a:r>
          </a:p>
          <a:p>
            <a:pPr marL="285750" indent="-285750">
              <a:buFont typeface="Arial" panose="020B0604020202020204" pitchFamily="34" charset="0"/>
              <a:buChar char="•"/>
            </a:pPr>
            <a:r>
              <a:rPr lang="en-GB" sz="2200" dirty="0">
                <a:latin typeface="Calibri" panose="020F0502020204030204" pitchFamily="34" charset="0"/>
                <a:cs typeface="Calibri" panose="020F0502020204030204" pitchFamily="34" charset="0"/>
              </a:rPr>
              <a:t>Encourage them to be independent at the toilet and to know how to wipe their own bottom properly and to wash their hands once they have finished.</a:t>
            </a:r>
          </a:p>
          <a:p>
            <a:pPr marL="285750" indent="-285750">
              <a:buFont typeface="Arial" panose="020B0604020202020204" pitchFamily="34" charset="0"/>
              <a:buChar char="•"/>
            </a:pPr>
            <a:r>
              <a:rPr lang="en-GB" sz="2200" dirty="0">
                <a:latin typeface="Calibri" panose="020F0502020204030204" pitchFamily="34" charset="0"/>
                <a:cs typeface="Calibri" panose="020F0502020204030204" pitchFamily="34" charset="0"/>
              </a:rPr>
              <a:t>Encourage them to practise using a knife and fork during meal times.</a:t>
            </a:r>
          </a:p>
        </p:txBody>
      </p:sp>
    </p:spTree>
    <p:extLst>
      <p:ext uri="{BB962C8B-B14F-4D97-AF65-F5344CB8AC3E}">
        <p14:creationId xmlns:p14="http://schemas.microsoft.com/office/powerpoint/2010/main" val="29049306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57200" y="3306535"/>
            <a:ext cx="11299371" cy="3471455"/>
          </a:xfrm>
        </p:spPr>
        <p:txBody>
          <a:bodyPr>
            <a:noAutofit/>
          </a:bodyPr>
          <a:lstStyle/>
          <a:p>
            <a:pPr algn="just"/>
            <a:r>
              <a:rPr lang="en-GB" sz="2000" dirty="0">
                <a:latin typeface="Calibri" panose="020F0502020204030204" pitchFamily="34" charset="0"/>
                <a:cs typeface="Calibri" panose="020F0502020204030204" pitchFamily="34" charset="0"/>
              </a:rPr>
              <a:t>Please do feel you can phone the school office during the day if you are concerned about your child and how they have settled in a morning – of course, the chances are that if they have been upset at your leaving, by the time you have reached the school </a:t>
            </a:r>
            <a:r>
              <a:rPr lang="en-GB" sz="2000" dirty="0" smtClean="0">
                <a:latin typeface="Calibri" panose="020F0502020204030204" pitchFamily="34" charset="0"/>
                <a:cs typeface="Calibri" panose="020F0502020204030204" pitchFamily="34" charset="0"/>
              </a:rPr>
              <a:t>gate </a:t>
            </a:r>
            <a:r>
              <a:rPr lang="en-GB" sz="2000" dirty="0">
                <a:latin typeface="Calibri" panose="020F0502020204030204" pitchFamily="34" charset="0"/>
                <a:cs typeface="Calibri" panose="020F0502020204030204" pitchFamily="34" charset="0"/>
              </a:rPr>
              <a:t>they are laughing with their teachers and friends!</a:t>
            </a:r>
          </a:p>
          <a:p>
            <a:pPr algn="just"/>
            <a:r>
              <a:rPr lang="en-GB" sz="2000" b="1" dirty="0">
                <a:latin typeface="Calibri" panose="020F0502020204030204" pitchFamily="34" charset="0"/>
                <a:cs typeface="Calibri" panose="020F0502020204030204" pitchFamily="34" charset="0"/>
              </a:rPr>
              <a:t>Remember</a:t>
            </a:r>
            <a:r>
              <a:rPr lang="en-GB" sz="2000" dirty="0">
                <a:latin typeface="Calibri" panose="020F0502020204030204" pitchFamily="34" charset="0"/>
                <a:cs typeface="Calibri" panose="020F0502020204030204" pitchFamily="34" charset="0"/>
              </a:rPr>
              <a:t>- no questions are silly questions and we would always encourage you to ask us if you are unsure of anything.</a:t>
            </a:r>
          </a:p>
          <a:p>
            <a:pPr algn="just"/>
            <a:r>
              <a:rPr lang="en-GB" sz="2000" dirty="0">
                <a:latin typeface="Calibri" panose="020F0502020204030204" pitchFamily="34" charset="0"/>
                <a:cs typeface="Calibri" panose="020F0502020204030204" pitchFamily="34" charset="0"/>
              </a:rPr>
              <a:t>Please contact us if you have questions as you prepare for the start of term. We are teachers - and parents - and know all too well the anxieties that go hand in hand with wanting to do our best by our children. We are here to support you and your child in this time of new beginnings and look forward to the partnership we share in what will be one of the most exciting years of development in your child’s life.  </a:t>
            </a:r>
          </a:p>
          <a:p>
            <a:endParaRPr lang="en-GB" sz="2400" dirty="0"/>
          </a:p>
        </p:txBody>
      </p:sp>
    </p:spTree>
    <p:extLst>
      <p:ext uri="{BB962C8B-B14F-4D97-AF65-F5344CB8AC3E}">
        <p14:creationId xmlns:p14="http://schemas.microsoft.com/office/powerpoint/2010/main" val="41960305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23" y="753625"/>
            <a:ext cx="5385753" cy="5265337"/>
          </a:xfrm>
        </p:spPr>
        <p:txBody>
          <a:bodyPr>
            <a:normAutofit fontScale="90000"/>
          </a:bodyPr>
          <a:lstStyle/>
          <a:p>
            <a:r>
              <a:rPr lang="en-GB" sz="2800" dirty="0">
                <a:latin typeface="Calibri" panose="020F0502020204030204" pitchFamily="34" charset="0"/>
                <a:cs typeface="Calibri" panose="020F0502020204030204" pitchFamily="34" charset="0"/>
              </a:rPr>
              <a:t>If you have any questions please don’t hesitate to email:</a:t>
            </a:r>
            <a:br>
              <a:rPr lang="en-GB" sz="2800"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
            </a:r>
            <a:br>
              <a:rPr lang="en-GB" sz="2800" b="1"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Reception 1 (Mrs Davies) – </a:t>
            </a:r>
            <a:r>
              <a:rPr lang="en-GB" sz="2800" b="1" dirty="0">
                <a:latin typeface="Calibri" panose="020F0502020204030204" pitchFamily="34" charset="0"/>
                <a:cs typeface="Calibri" panose="020F0502020204030204" pitchFamily="34" charset="0"/>
                <a:hlinkClick r:id="rId2"/>
              </a:rPr>
              <a:t>reception1@wibsey.bradford.sch.uk</a:t>
            </a:r>
            <a:r>
              <a:rPr lang="en-GB" sz="2800" b="1" dirty="0">
                <a:latin typeface="Calibri" panose="020F0502020204030204" pitchFamily="34" charset="0"/>
                <a:cs typeface="Calibri" panose="020F0502020204030204" pitchFamily="34" charset="0"/>
              </a:rPr>
              <a:t> </a:t>
            </a:r>
            <a:br>
              <a:rPr lang="en-GB" sz="2800" b="1"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
            </a:r>
            <a:br>
              <a:rPr lang="en-GB" sz="2800" b="1"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Reception 2 (Miss Meadowcroft) – </a:t>
            </a:r>
            <a:r>
              <a:rPr lang="en-GB" sz="2800" b="1" dirty="0">
                <a:latin typeface="Calibri" panose="020F0502020204030204" pitchFamily="34" charset="0"/>
                <a:cs typeface="Calibri" panose="020F0502020204030204" pitchFamily="34" charset="0"/>
                <a:hlinkClick r:id="rId3"/>
              </a:rPr>
              <a:t>reception2@wibsey.bradford.sch.uk</a:t>
            </a:r>
            <a:r>
              <a:rPr lang="en-GB" sz="2800" b="1" dirty="0">
                <a:latin typeface="Calibri" panose="020F0502020204030204" pitchFamily="34" charset="0"/>
                <a:cs typeface="Calibri" panose="020F0502020204030204" pitchFamily="34" charset="0"/>
              </a:rPr>
              <a:t>  </a:t>
            </a:r>
            <a:br>
              <a:rPr lang="en-GB" sz="2800" b="1"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
            </a:r>
            <a:br>
              <a:rPr lang="en-GB" sz="2800" b="1"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Reception 3 (Miss Rankin) – </a:t>
            </a:r>
            <a:r>
              <a:rPr lang="en-GB" sz="2800" b="1" dirty="0">
                <a:latin typeface="Calibri" panose="020F0502020204030204" pitchFamily="34" charset="0"/>
                <a:cs typeface="Calibri" panose="020F0502020204030204" pitchFamily="34" charset="0"/>
                <a:hlinkClick r:id="rId4"/>
              </a:rPr>
              <a:t>reception3@wibsey.bradford.sch.uk</a:t>
            </a:r>
            <a:r>
              <a:rPr lang="en-GB" sz="2800" b="1" dirty="0">
                <a:latin typeface="Calibri" panose="020F0502020204030204" pitchFamily="34" charset="0"/>
                <a:cs typeface="Calibri" panose="020F0502020204030204" pitchFamily="34" charset="0"/>
              </a:rPr>
              <a:t>   </a:t>
            </a:r>
            <a:br>
              <a:rPr lang="en-GB" sz="2800" b="1" dirty="0">
                <a:latin typeface="Calibri" panose="020F0502020204030204" pitchFamily="34" charset="0"/>
                <a:cs typeface="Calibri" panose="020F0502020204030204" pitchFamily="34" charset="0"/>
              </a:rPr>
            </a:br>
            <a:endParaRPr lang="en-GB" sz="2800" b="1" dirty="0">
              <a:latin typeface="Calibri" panose="020F0502020204030204" pitchFamily="34" charset="0"/>
              <a:cs typeface="Calibri" panose="020F0502020204030204" pitchFamily="34" charset="0"/>
            </a:endParaRPr>
          </a:p>
        </p:txBody>
      </p:sp>
      <p:pic>
        <p:nvPicPr>
          <p:cNvPr id="7" name="Picture Placeholder 6" descr="File:A &lt;strong&gt;Smiley&lt;/strong&gt;.jpg"/>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t="3060" b="3060"/>
          <a:stretch/>
        </p:blipFill>
        <p:spPr>
          <a:xfrm>
            <a:off x="6832601" y="1200150"/>
            <a:ext cx="4950142" cy="4720590"/>
          </a:xfrm>
          <a:prstGeom prst="rect">
            <a:avLst/>
          </a:prstGeom>
          <a:ln>
            <a:noFill/>
          </a:ln>
          <a:effectLst>
            <a:softEdge rad="112500"/>
          </a:effectLst>
        </p:spPr>
      </p:pic>
    </p:spTree>
    <p:extLst>
      <p:ext uri="{BB962C8B-B14F-4D97-AF65-F5344CB8AC3E}">
        <p14:creationId xmlns:p14="http://schemas.microsoft.com/office/powerpoint/2010/main" val="8852806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        </a:t>
            </a:r>
          </a:p>
        </p:txBody>
      </p:sp>
      <p:pic>
        <p:nvPicPr>
          <p:cNvPr id="10" name="Picture 9" descr="Wibsey Web Log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0566" y="973667"/>
            <a:ext cx="1095668" cy="1009041"/>
          </a:xfrm>
          <a:prstGeom prst="rect">
            <a:avLst/>
          </a:prstGeom>
          <a:noFill/>
          <a:ln>
            <a:noFill/>
          </a:ln>
        </p:spPr>
      </p:pic>
      <p:pic>
        <p:nvPicPr>
          <p:cNvPr id="2" name="Picture 1" descr="All This Is That: The origin and back story of the &lt;strong&gt;smiley face&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237" y="3424237"/>
            <a:ext cx="9525" cy="9525"/>
          </a:xfrm>
          <a:prstGeom prst="rect">
            <a:avLst/>
          </a:prstGeom>
        </p:spPr>
      </p:pic>
      <p:pic>
        <p:nvPicPr>
          <p:cNvPr id="4" name="Content Placeholder 3"/>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rot="5400000">
            <a:off x="293094" y="3121477"/>
            <a:ext cx="3416300" cy="2551680"/>
          </a:xfr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472076" y="3114545"/>
            <a:ext cx="3424236" cy="2557608"/>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948" r="14638" b="37040"/>
          <a:stretch/>
        </p:blipFill>
        <p:spPr>
          <a:xfrm rot="5400000">
            <a:off x="4295786" y="3194551"/>
            <a:ext cx="3340895" cy="2397595"/>
          </a:xfrm>
          <a:prstGeom prst="rect">
            <a:avLst/>
          </a:prstGeom>
        </p:spPr>
      </p:pic>
    </p:spTree>
    <p:extLst>
      <p:ext uri="{BB962C8B-B14F-4D97-AF65-F5344CB8AC3E}">
        <p14:creationId xmlns:p14="http://schemas.microsoft.com/office/powerpoint/2010/main" val="3820809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7200" dirty="0">
                <a:latin typeface="Calibri" panose="020F0502020204030204" pitchFamily="34" charset="0"/>
                <a:cs typeface="Calibri" panose="020F0502020204030204" pitchFamily="34" charset="0"/>
              </a:rPr>
              <a:t>Staff</a:t>
            </a:r>
          </a:p>
        </p:txBody>
      </p:sp>
      <p:sp>
        <p:nvSpPr>
          <p:cNvPr id="3" name="Text Placeholder 2"/>
          <p:cNvSpPr>
            <a:spLocks noGrp="1"/>
          </p:cNvSpPr>
          <p:nvPr>
            <p:ph type="body" sz="half" idx="2"/>
          </p:nvPr>
        </p:nvSpPr>
        <p:spPr>
          <a:xfrm>
            <a:off x="1148798" y="3279349"/>
            <a:ext cx="8969434" cy="2848073"/>
          </a:xfrm>
        </p:spPr>
        <p:txBody>
          <a:bodyPr>
            <a:normAutofit fontScale="92500" lnSpcReduction="10000"/>
          </a:bodyPr>
          <a:lstStyle/>
          <a:p>
            <a:r>
              <a:rPr lang="en-GB" sz="2000" dirty="0">
                <a:latin typeface="Calibri" panose="020F0502020204030204" pitchFamily="34" charset="0"/>
                <a:cs typeface="Calibri" panose="020F0502020204030204" pitchFamily="34" charset="0"/>
              </a:rPr>
              <a:t>Lower School Assistant Head- Mrs Ellis-Barker</a:t>
            </a:r>
          </a:p>
          <a:p>
            <a:r>
              <a:rPr lang="en-GB" sz="2000" u="sng" dirty="0">
                <a:latin typeface="Calibri" panose="020F0502020204030204" pitchFamily="34" charset="0"/>
                <a:cs typeface="Calibri" panose="020F0502020204030204" pitchFamily="34" charset="0"/>
              </a:rPr>
              <a:t>Class Teachers</a:t>
            </a:r>
          </a:p>
          <a:p>
            <a:r>
              <a:rPr lang="en-GB" sz="2000" dirty="0">
                <a:latin typeface="Calibri" panose="020F0502020204030204" pitchFamily="34" charset="0"/>
                <a:cs typeface="Calibri" panose="020F0502020204030204" pitchFamily="34" charset="0"/>
              </a:rPr>
              <a:t>Reception 1- Mrs Davies</a:t>
            </a:r>
          </a:p>
          <a:p>
            <a:r>
              <a:rPr lang="en-GB" sz="2000" dirty="0">
                <a:latin typeface="Calibri" panose="020F0502020204030204" pitchFamily="34" charset="0"/>
                <a:cs typeface="Calibri" panose="020F0502020204030204" pitchFamily="34" charset="0"/>
              </a:rPr>
              <a:t>Reception 2- Miss </a:t>
            </a:r>
            <a:r>
              <a:rPr lang="en-GB" sz="2000" dirty="0" err="1">
                <a:latin typeface="Calibri" panose="020F0502020204030204" pitchFamily="34" charset="0"/>
                <a:cs typeface="Calibri" panose="020F0502020204030204" pitchFamily="34" charset="0"/>
              </a:rPr>
              <a:t>Meadowcroft</a:t>
            </a:r>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Reception 3- Miss Rankin</a:t>
            </a:r>
          </a:p>
          <a:p>
            <a:r>
              <a:rPr lang="en-GB" sz="2000" u="sng" dirty="0">
                <a:latin typeface="Calibri" panose="020F0502020204030204" pitchFamily="34" charset="0"/>
                <a:cs typeface="Calibri" panose="020F0502020204030204" pitchFamily="34" charset="0"/>
              </a:rPr>
              <a:t>Associate staff </a:t>
            </a:r>
          </a:p>
          <a:p>
            <a:r>
              <a:rPr lang="en-GB" sz="2000" dirty="0">
                <a:latin typeface="Calibri" panose="020F0502020204030204" pitchFamily="34" charset="0"/>
                <a:cs typeface="Calibri" panose="020F0502020204030204" pitchFamily="34" charset="0"/>
              </a:rPr>
              <a:t>Mrs </a:t>
            </a:r>
            <a:r>
              <a:rPr lang="en-GB" sz="2000" dirty="0" err="1">
                <a:latin typeface="Calibri" panose="020F0502020204030204" pitchFamily="34" charset="0"/>
                <a:cs typeface="Calibri" panose="020F0502020204030204" pitchFamily="34" charset="0"/>
              </a:rPr>
              <a:t>Arato</a:t>
            </a:r>
            <a:r>
              <a:rPr lang="en-GB" sz="2000" dirty="0">
                <a:latin typeface="Calibri" panose="020F0502020204030204" pitchFamily="34" charset="0"/>
                <a:cs typeface="Calibri" panose="020F0502020204030204" pitchFamily="34" charset="0"/>
              </a:rPr>
              <a:t>, Mrs Goldsborough, Miss Sutcliffe, Miss </a:t>
            </a:r>
            <a:r>
              <a:rPr lang="en-GB" sz="2000" dirty="0" err="1">
                <a:latin typeface="Calibri" panose="020F0502020204030204" pitchFamily="34" charset="0"/>
                <a:cs typeface="Calibri" panose="020F0502020204030204" pitchFamily="34" charset="0"/>
              </a:rPr>
              <a:t>Summerscales</a:t>
            </a:r>
            <a:r>
              <a:rPr lang="en-GB" sz="2000" dirty="0">
                <a:latin typeface="Calibri" panose="020F0502020204030204" pitchFamily="34" charset="0"/>
                <a:cs typeface="Calibri" panose="020F0502020204030204" pitchFamily="34" charset="0"/>
              </a:rPr>
              <a:t>, Mrs </a:t>
            </a:r>
            <a:r>
              <a:rPr lang="en-GB" sz="2000" dirty="0" err="1">
                <a:latin typeface="Calibri" panose="020F0502020204030204" pitchFamily="34" charset="0"/>
                <a:cs typeface="Calibri" panose="020F0502020204030204" pitchFamily="34" charset="0"/>
              </a:rPr>
              <a:t>Woodrup</a:t>
            </a:r>
            <a:endParaRPr lang="en-GB"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1715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5400" dirty="0">
                <a:latin typeface="Calibri" panose="020F0502020204030204" pitchFamily="34" charset="0"/>
                <a:cs typeface="Calibri" panose="020F0502020204030204" pitchFamily="34" charset="0"/>
              </a:rPr>
              <a:t>EYFS in a nutshell</a:t>
            </a:r>
          </a:p>
        </p:txBody>
      </p:sp>
      <p:sp>
        <p:nvSpPr>
          <p:cNvPr id="3" name="Content Placeholder 2"/>
          <p:cNvSpPr>
            <a:spLocks noGrp="1"/>
          </p:cNvSpPr>
          <p:nvPr>
            <p:ph idx="1"/>
          </p:nvPr>
        </p:nvSpPr>
        <p:spPr/>
        <p:txBody>
          <a:bodyPr>
            <a:normAutofit fontScale="92500" lnSpcReduction="20000"/>
          </a:bodyPr>
          <a:lstStyle/>
          <a:p>
            <a:pPr marL="0" indent="0" defTabSz="800100">
              <a:buFont typeface="Arial" panose="020B0604020202020204" pitchFamily="34" charset="0"/>
              <a:buNone/>
            </a:pPr>
            <a:r>
              <a:rPr lang="en-GB" altLang="en-US" sz="2400" dirty="0">
                <a:latin typeface="Calibri" panose="020F0502020204030204" pitchFamily="34" charset="0"/>
                <a:cs typeface="Calibri" panose="020F0502020204030204" pitchFamily="34" charset="0"/>
              </a:rPr>
              <a:t>The Early Years Foundation Stage is a framework which aims to ensure that all children attending early years settings are kept safe and are helped to thrive, learn and develop.</a:t>
            </a:r>
          </a:p>
          <a:p>
            <a:pPr marL="0" indent="0" defTabSz="800100">
              <a:buFont typeface="Arial" panose="020B0604020202020204" pitchFamily="34" charset="0"/>
              <a:buNone/>
            </a:pPr>
            <a:endParaRPr lang="en-GB" altLang="en-US" sz="2400" dirty="0">
              <a:latin typeface="Calibri" panose="020F0502020204030204" pitchFamily="34" charset="0"/>
              <a:cs typeface="Calibri" panose="020F0502020204030204" pitchFamily="34" charset="0"/>
            </a:endParaRPr>
          </a:p>
          <a:p>
            <a:pPr marL="0" indent="0" defTabSz="800100">
              <a:buFont typeface="Arial" panose="020B0604020202020204" pitchFamily="34" charset="0"/>
              <a:buNone/>
            </a:pPr>
            <a:r>
              <a:rPr lang="en-GB" altLang="en-US" sz="2400" b="1" dirty="0">
                <a:latin typeface="Calibri" panose="020F0502020204030204" pitchFamily="34" charset="0"/>
                <a:cs typeface="Calibri" panose="020F0502020204030204" pitchFamily="34" charset="0"/>
              </a:rPr>
              <a:t>The Foundation Stage Curriculum begins at birth and continues until the end of Reception.</a:t>
            </a:r>
          </a:p>
          <a:p>
            <a:pPr marL="0" indent="0" defTabSz="800100">
              <a:buFont typeface="Arial" panose="020B0604020202020204" pitchFamily="34" charset="0"/>
              <a:buNone/>
            </a:pPr>
            <a:r>
              <a:rPr lang="en-GB" sz="2400" dirty="0">
                <a:latin typeface="Calibri" panose="020F0502020204030204" pitchFamily="34" charset="0"/>
                <a:cs typeface="Calibri" panose="020F0502020204030204" pitchFamily="34" charset="0"/>
              </a:rPr>
              <a:t>There are </a:t>
            </a:r>
            <a:r>
              <a:rPr lang="en-GB" sz="2400" b="1" dirty="0">
                <a:latin typeface="Calibri" panose="020F0502020204030204" pitchFamily="34" charset="0"/>
                <a:cs typeface="Calibri" panose="020F0502020204030204" pitchFamily="34" charset="0"/>
              </a:rPr>
              <a:t>7</a:t>
            </a:r>
            <a:r>
              <a:rPr lang="en-GB" sz="2400" dirty="0">
                <a:latin typeface="Calibri" panose="020F0502020204030204" pitchFamily="34" charset="0"/>
                <a:cs typeface="Calibri" panose="020F0502020204030204" pitchFamily="34" charset="0"/>
              </a:rPr>
              <a:t> areas of learning</a:t>
            </a:r>
          </a:p>
          <a:p>
            <a:pPr defTabSz="800100"/>
            <a:r>
              <a:rPr lang="en-GB" altLang="en-US" sz="2400" dirty="0">
                <a:solidFill>
                  <a:srgbClr val="000000"/>
                </a:solidFill>
                <a:latin typeface="Calibri" panose="020F0502020204030204" pitchFamily="34" charset="0"/>
                <a:cs typeface="Calibri" panose="020F0502020204030204" pitchFamily="34" charset="0"/>
              </a:rPr>
              <a:t>3 prime areas</a:t>
            </a:r>
          </a:p>
          <a:p>
            <a:pPr defTabSz="800100"/>
            <a:r>
              <a:rPr lang="en-GB" altLang="en-US" sz="2400" dirty="0">
                <a:solidFill>
                  <a:srgbClr val="000000"/>
                </a:solidFill>
                <a:latin typeface="Calibri" panose="020F0502020204030204" pitchFamily="34" charset="0"/>
                <a:cs typeface="Calibri" panose="020F0502020204030204" pitchFamily="34" charset="0"/>
              </a:rPr>
              <a:t>4 specific areas</a:t>
            </a:r>
          </a:p>
          <a:p>
            <a:pPr marL="0" indent="0" defTabSz="800100">
              <a:buFont typeface="Arial" panose="020B0604020202020204" pitchFamily="34" charset="0"/>
              <a:buNone/>
            </a:pPr>
            <a:endParaRPr lang="en-GB" dirty="0"/>
          </a:p>
          <a:p>
            <a:pPr marL="0" indent="0" defTabSz="800100">
              <a:buFont typeface="Arial" panose="020B0604020202020204" pitchFamily="34" charset="0"/>
              <a:buNone/>
            </a:pPr>
            <a:endParaRPr lang="en-GB" dirty="0"/>
          </a:p>
          <a:p>
            <a:endParaRPr lang="en-GB" dirty="0"/>
          </a:p>
        </p:txBody>
      </p:sp>
    </p:spTree>
    <p:extLst>
      <p:ext uri="{BB962C8B-B14F-4D97-AF65-F5344CB8AC3E}">
        <p14:creationId xmlns:p14="http://schemas.microsoft.com/office/powerpoint/2010/main" val="4099298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746" y="788029"/>
            <a:ext cx="10854795" cy="1159099"/>
          </a:xfrm>
        </p:spPr>
        <p:txBody>
          <a:bodyPr/>
          <a:lstStyle/>
          <a:p>
            <a:pPr algn="ctr"/>
            <a:r>
              <a:rPr lang="en-GB" dirty="0">
                <a:latin typeface="Calibri" panose="020F0502020204030204" pitchFamily="34" charset="0"/>
                <a:cs typeface="Calibri" panose="020F0502020204030204" pitchFamily="34" charset="0"/>
              </a:rPr>
              <a:t>Personal, Social and Emotional development </a:t>
            </a:r>
            <a:r>
              <a:rPr lang="en-GB" dirty="0" smtClean="0">
                <a:latin typeface="Calibri" panose="020F0502020204030204" pitchFamily="34" charset="0"/>
                <a:cs typeface="Calibri" panose="020F0502020204030204" pitchFamily="34" charset="0"/>
              </a:rPr>
              <a:t>(PSED) </a:t>
            </a:r>
            <a:r>
              <a:rPr lang="en-GB" b="1" dirty="0" smtClean="0">
                <a:solidFill>
                  <a:srgbClr val="FFFF00"/>
                </a:solidFill>
                <a:latin typeface="Calibri" panose="020F0502020204030204" pitchFamily="34" charset="0"/>
                <a:cs typeface="Calibri" panose="020F0502020204030204" pitchFamily="34" charset="0"/>
              </a:rPr>
              <a:t>(Prime </a:t>
            </a:r>
            <a:r>
              <a:rPr lang="en-GB" b="1" dirty="0">
                <a:solidFill>
                  <a:srgbClr val="FFFF00"/>
                </a:solidFill>
                <a:latin typeface="Calibri" panose="020F0502020204030204" pitchFamily="34" charset="0"/>
                <a:cs typeface="Calibri" panose="020F0502020204030204" pitchFamily="34" charset="0"/>
              </a:rPr>
              <a:t>area)</a:t>
            </a:r>
            <a:endParaRPr lang="en-GB" dirty="0">
              <a:solidFill>
                <a:srgbClr val="FFFF00"/>
              </a:solidFill>
              <a:latin typeface="Calibri" panose="020F0502020204030204" pitchFamily="34" charset="0"/>
              <a:cs typeface="Calibri" panose="020F0502020204030204" pitchFamily="34" charset="0"/>
            </a:endParaRPr>
          </a:p>
        </p:txBody>
      </p:sp>
      <p:sp>
        <p:nvSpPr>
          <p:cNvPr id="8" name="TextBox 7"/>
          <p:cNvSpPr txBox="1"/>
          <p:nvPr/>
        </p:nvSpPr>
        <p:spPr>
          <a:xfrm>
            <a:off x="5015753" y="3160758"/>
            <a:ext cx="6225988" cy="2585323"/>
          </a:xfrm>
          <a:prstGeom prst="rect">
            <a:avLst/>
          </a:prstGeom>
          <a:noFill/>
        </p:spPr>
        <p:txBody>
          <a:bodyPr wrap="square" rtlCol="0">
            <a:spAutoFit/>
          </a:bodyPr>
          <a:lstStyle/>
          <a:p>
            <a:r>
              <a:rPr lang="en-GB" dirty="0" smtClean="0">
                <a:latin typeface="Calibri" panose="020F0502020204030204" pitchFamily="34" charset="0"/>
                <a:cs typeface="Calibri" panose="020F0502020204030204" pitchFamily="34" charset="0"/>
              </a:rPr>
              <a:t>PSED </a:t>
            </a:r>
            <a:r>
              <a:rPr lang="en-GB" dirty="0">
                <a:latin typeface="Calibri" panose="020F0502020204030204" pitchFamily="34" charset="0"/>
                <a:cs typeface="Calibri" panose="020F0502020204030204" pitchFamily="34" charset="0"/>
              </a:rPr>
              <a:t>is crucial for children to lead healthy and happy </a:t>
            </a:r>
            <a:r>
              <a:rPr lang="en-GB" dirty="0" smtClean="0">
                <a:latin typeface="Calibri" panose="020F0502020204030204" pitchFamily="34" charset="0"/>
                <a:cs typeface="Calibri" panose="020F0502020204030204" pitchFamily="34" charset="0"/>
              </a:rPr>
              <a:t>lives.  Children are </a:t>
            </a:r>
            <a:r>
              <a:rPr lang="en-GB" dirty="0">
                <a:latin typeface="Calibri" panose="020F0502020204030204" pitchFamily="34" charset="0"/>
                <a:cs typeface="Calibri" panose="020F0502020204030204" pitchFamily="34" charset="0"/>
              </a:rPr>
              <a:t>supported to manage emotions, develop a positive sense of self, set themselves simple goals, have confidence in their own abilities, to persist and wait for what they want and direct attention as necessary. </a:t>
            </a:r>
            <a:r>
              <a:rPr lang="en-GB" dirty="0" smtClean="0">
                <a:latin typeface="Calibri" panose="020F0502020204030204" pitchFamily="34" charset="0"/>
                <a:cs typeface="Calibri" panose="020F0502020204030204" pitchFamily="34" charset="0"/>
              </a:rPr>
              <a:t>They are taught how </a:t>
            </a:r>
            <a:r>
              <a:rPr lang="en-GB" dirty="0">
                <a:latin typeface="Calibri" panose="020F0502020204030204" pitchFamily="34" charset="0"/>
                <a:cs typeface="Calibri" panose="020F0502020204030204" pitchFamily="34" charset="0"/>
              </a:rPr>
              <a:t>to look after their bodies, including healthy eating, and manage personal needs independently. Through supported interaction with other children they learn how to make good friendships, co-operate and resolve conflicts peaceably.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0902" y="2517204"/>
            <a:ext cx="2216727" cy="165570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180" y="4161091"/>
            <a:ext cx="2831676" cy="2115017"/>
          </a:xfrm>
          <a:prstGeom prst="rect">
            <a:avLst/>
          </a:prstGeom>
        </p:spPr>
      </p:pic>
    </p:spTree>
    <p:extLst>
      <p:ext uri="{BB962C8B-B14F-4D97-AF65-F5344CB8AC3E}">
        <p14:creationId xmlns:p14="http://schemas.microsoft.com/office/powerpoint/2010/main" val="21421539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647457"/>
            <a:ext cx="8761413" cy="1202863"/>
          </a:xfrm>
        </p:spPr>
        <p:txBody>
          <a:bodyPr/>
          <a:lstStyle/>
          <a:p>
            <a:pPr algn="ctr"/>
            <a:r>
              <a:rPr lang="en-GB" sz="4400" dirty="0">
                <a:latin typeface="Calibri" panose="020F0502020204030204" pitchFamily="34" charset="0"/>
                <a:cs typeface="Calibri" panose="020F0502020204030204" pitchFamily="34" charset="0"/>
              </a:rPr>
              <a:t>Communication and language </a:t>
            </a:r>
            <a:br>
              <a:rPr lang="en-GB" sz="4400" dirty="0">
                <a:latin typeface="Calibri" panose="020F0502020204030204" pitchFamily="34" charset="0"/>
                <a:cs typeface="Calibri" panose="020F0502020204030204" pitchFamily="34" charset="0"/>
              </a:rPr>
            </a:br>
            <a:r>
              <a:rPr lang="en-GB" sz="4400" b="1" dirty="0">
                <a:solidFill>
                  <a:srgbClr val="FFFF00"/>
                </a:solidFill>
                <a:latin typeface="Calibri" panose="020F0502020204030204" pitchFamily="34" charset="0"/>
                <a:cs typeface="Calibri" panose="020F0502020204030204" pitchFamily="34" charset="0"/>
              </a:rPr>
              <a:t>(Prime area) </a:t>
            </a:r>
            <a:endParaRPr lang="en-GB" sz="4400" dirty="0">
              <a:solidFill>
                <a:srgbClr val="FFFF00"/>
              </a:solidFill>
              <a:latin typeface="Calibri" panose="020F0502020204030204" pitchFamily="34" charset="0"/>
              <a:cs typeface="Calibri" panose="020F0502020204030204" pitchFamily="34" charset="0"/>
            </a:endParaRPr>
          </a:p>
        </p:txBody>
      </p:sp>
      <p:sp>
        <p:nvSpPr>
          <p:cNvPr id="3" name="Rectangle 2"/>
          <p:cNvSpPr/>
          <p:nvPr/>
        </p:nvSpPr>
        <p:spPr>
          <a:xfrm>
            <a:off x="5728224" y="3370670"/>
            <a:ext cx="6096000" cy="1261884"/>
          </a:xfrm>
          <a:prstGeom prst="rect">
            <a:avLst/>
          </a:prstGeom>
        </p:spPr>
        <p:txBody>
          <a:bodyPr>
            <a:spAutoFit/>
          </a:bodyPr>
          <a:lstStyle/>
          <a:p>
            <a:endParaRPr lang="en-GB" altLang="en-US" sz="2800" b="1" dirty="0">
              <a:solidFill>
                <a:srgbClr val="00B050"/>
              </a:solidFill>
              <a:latin typeface="Calibri" panose="020F0502020204030204" pitchFamily="34" charset="0"/>
              <a:cs typeface="Calibri" panose="020F0502020204030204" pitchFamily="34" charset="0"/>
            </a:endParaRPr>
          </a:p>
          <a:p>
            <a:endParaRPr lang="en-GB" altLang="en-US" sz="2400" dirty="0">
              <a:solidFill>
                <a:srgbClr val="00B050"/>
              </a:solidFill>
            </a:endParaRPr>
          </a:p>
          <a:p>
            <a:endParaRPr lang="en-GB" altLang="en-US" sz="2400" dirty="0">
              <a:solidFill>
                <a:srgbClr val="00B050"/>
              </a:solidFill>
            </a:endParaRPr>
          </a:p>
        </p:txBody>
      </p:sp>
      <p:sp>
        <p:nvSpPr>
          <p:cNvPr id="10" name="TextBox 9"/>
          <p:cNvSpPr txBox="1"/>
          <p:nvPr/>
        </p:nvSpPr>
        <p:spPr>
          <a:xfrm>
            <a:off x="5567082" y="2839144"/>
            <a:ext cx="6145306" cy="2862322"/>
          </a:xfrm>
          <a:prstGeom prst="rect">
            <a:avLst/>
          </a:prstGeom>
          <a:noFill/>
        </p:spPr>
        <p:txBody>
          <a:bodyPr wrap="square" rtlCol="0">
            <a:spAutoFit/>
          </a:bodyPr>
          <a:lstStyle/>
          <a:p>
            <a:r>
              <a:rPr lang="en-GB" dirty="0" smtClean="0">
                <a:latin typeface="Calibri" panose="020F0502020204030204" pitchFamily="34" charset="0"/>
                <a:cs typeface="Calibri" panose="020F0502020204030204" pitchFamily="34" charset="0"/>
              </a:rPr>
              <a:t>The </a:t>
            </a:r>
            <a:r>
              <a:rPr lang="en-GB" dirty="0">
                <a:latin typeface="Calibri" panose="020F0502020204030204" pitchFamily="34" charset="0"/>
                <a:cs typeface="Calibri" panose="020F0502020204030204" pitchFamily="34" charset="0"/>
              </a:rPr>
              <a:t>development of children’s spoken language underpins all seven areas of learning and development. </a:t>
            </a:r>
            <a:r>
              <a:rPr lang="en-GB" dirty="0" smtClean="0">
                <a:latin typeface="Calibri" panose="020F0502020204030204" pitchFamily="34" charset="0"/>
                <a:cs typeface="Calibri" panose="020F0502020204030204" pitchFamily="34" charset="0"/>
              </a:rPr>
              <a:t>The children are encouraged to talk about their interests and what they are doing within a language-rich environment where staff introduce new vocabulary and support conversations.  Children are read to frequently and are </a:t>
            </a:r>
            <a:r>
              <a:rPr lang="en-GB" dirty="0">
                <a:latin typeface="Calibri" panose="020F0502020204030204" pitchFamily="34" charset="0"/>
                <a:cs typeface="Calibri" panose="020F0502020204030204" pitchFamily="34" charset="0"/>
              </a:rPr>
              <a:t>actively </a:t>
            </a:r>
            <a:r>
              <a:rPr lang="en-GB" dirty="0" smtClean="0">
                <a:latin typeface="Calibri" panose="020F0502020204030204" pitchFamily="34" charset="0"/>
                <a:cs typeface="Calibri" panose="020F0502020204030204" pitchFamily="34" charset="0"/>
              </a:rPr>
              <a:t>engaged in </a:t>
            </a:r>
            <a:r>
              <a:rPr lang="en-GB" dirty="0">
                <a:latin typeface="Calibri" panose="020F0502020204030204" pitchFamily="34" charset="0"/>
                <a:cs typeface="Calibri" panose="020F0502020204030204" pitchFamily="34" charset="0"/>
              </a:rPr>
              <a:t>stories, non-fiction, rhymes and </a:t>
            </a:r>
            <a:r>
              <a:rPr lang="en-GB" dirty="0" smtClean="0">
                <a:latin typeface="Calibri" panose="020F0502020204030204" pitchFamily="34" charset="0"/>
                <a:cs typeface="Calibri" panose="020F0502020204030204" pitchFamily="34" charset="0"/>
              </a:rPr>
              <a:t>poems.  They are provided with opportunities for story-telling </a:t>
            </a:r>
            <a:r>
              <a:rPr lang="en-GB" dirty="0">
                <a:latin typeface="Calibri" panose="020F0502020204030204" pitchFamily="34" charset="0"/>
                <a:cs typeface="Calibri" panose="020F0502020204030204" pitchFamily="34" charset="0"/>
              </a:rPr>
              <a:t>and role play, where </a:t>
            </a:r>
            <a:r>
              <a:rPr lang="en-GB" dirty="0" smtClean="0">
                <a:latin typeface="Calibri" panose="020F0502020204030204" pitchFamily="34" charset="0"/>
                <a:cs typeface="Calibri" panose="020F0502020204030204" pitchFamily="34" charset="0"/>
              </a:rPr>
              <a:t>they are able to </a:t>
            </a:r>
            <a:r>
              <a:rPr lang="en-GB" dirty="0">
                <a:latin typeface="Calibri" panose="020F0502020204030204" pitchFamily="34" charset="0"/>
                <a:cs typeface="Calibri" panose="020F0502020204030204" pitchFamily="34" charset="0"/>
              </a:rPr>
              <a:t>become comfortable using a rich range of vocabulary and language structures.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797" y="2746305"/>
            <a:ext cx="2525391" cy="188624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655034" y="4270305"/>
            <a:ext cx="2652516" cy="1981200"/>
          </a:xfrm>
          <a:prstGeom prst="rect">
            <a:avLst/>
          </a:prstGeom>
        </p:spPr>
      </p:pic>
    </p:spTree>
    <p:extLst>
      <p:ext uri="{BB962C8B-B14F-4D97-AF65-F5344CB8AC3E}">
        <p14:creationId xmlns:p14="http://schemas.microsoft.com/office/powerpoint/2010/main" val="3205076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503" y="764270"/>
            <a:ext cx="8761413" cy="1215740"/>
          </a:xfrm>
        </p:spPr>
        <p:txBody>
          <a:bodyPr/>
          <a:lstStyle/>
          <a:p>
            <a:pPr algn="ctr"/>
            <a:r>
              <a:rPr lang="en-GB" altLang="en-US" sz="4400" dirty="0">
                <a:latin typeface="Calibri" panose="020F0502020204030204" pitchFamily="34" charset="0"/>
                <a:cs typeface="Calibri" panose="020F0502020204030204" pitchFamily="34" charset="0"/>
              </a:rPr>
              <a:t>Physical development</a:t>
            </a:r>
            <a:br>
              <a:rPr lang="en-GB" altLang="en-US" sz="4400" dirty="0">
                <a:latin typeface="Calibri" panose="020F0502020204030204" pitchFamily="34" charset="0"/>
                <a:cs typeface="Calibri" panose="020F0502020204030204" pitchFamily="34" charset="0"/>
              </a:rPr>
            </a:br>
            <a:r>
              <a:rPr lang="en-GB" altLang="en-US" sz="4400" b="1" dirty="0">
                <a:solidFill>
                  <a:srgbClr val="FFFF00"/>
                </a:solidFill>
                <a:latin typeface="Calibri" panose="020F0502020204030204" pitchFamily="34" charset="0"/>
                <a:cs typeface="Calibri" panose="020F0502020204030204" pitchFamily="34" charset="0"/>
              </a:rPr>
              <a:t>(Prime area)</a:t>
            </a:r>
            <a:endParaRPr lang="en-GB" sz="4400" dirty="0">
              <a:solidFill>
                <a:srgbClr val="FFFF00"/>
              </a:solidFill>
              <a:latin typeface="Calibri" panose="020F0502020204030204" pitchFamily="34" charset="0"/>
              <a:cs typeface="Calibri" panose="020F0502020204030204" pitchFamily="34" charset="0"/>
            </a:endParaRPr>
          </a:p>
        </p:txBody>
      </p:sp>
      <p:sp>
        <p:nvSpPr>
          <p:cNvPr id="8" name="TextBox 7"/>
          <p:cNvSpPr txBox="1"/>
          <p:nvPr/>
        </p:nvSpPr>
        <p:spPr>
          <a:xfrm>
            <a:off x="5035138" y="2411567"/>
            <a:ext cx="6650181" cy="2862322"/>
          </a:xfrm>
          <a:prstGeom prst="rect">
            <a:avLst/>
          </a:prstGeom>
          <a:noFill/>
        </p:spPr>
        <p:txBody>
          <a:bodyPr wrap="square" rtlCol="0">
            <a:spAutoFit/>
          </a:bodyPr>
          <a:lstStyle/>
          <a:p>
            <a:r>
              <a:rPr lang="en-GB" dirty="0">
                <a:latin typeface="Calibri" panose="020F0502020204030204" pitchFamily="34" charset="0"/>
                <a:cs typeface="Calibri" panose="020F0502020204030204" pitchFamily="34" charset="0"/>
              </a:rPr>
              <a:t>Physical activity is vital in children’s all-round development, enabling them to pursue happy, healthy and active </a:t>
            </a:r>
            <a:r>
              <a:rPr lang="en-GB" dirty="0" smtClean="0">
                <a:latin typeface="Calibri" panose="020F0502020204030204" pitchFamily="34" charset="0"/>
                <a:cs typeface="Calibri" panose="020F0502020204030204" pitchFamily="34" charset="0"/>
              </a:rPr>
              <a:t>lives. Through </a:t>
            </a:r>
            <a:r>
              <a:rPr lang="en-GB" dirty="0">
                <a:latin typeface="Calibri" panose="020F0502020204030204" pitchFamily="34" charset="0"/>
                <a:cs typeface="Calibri" panose="020F0502020204030204" pitchFamily="34" charset="0"/>
              </a:rPr>
              <a:t>games and </a:t>
            </a:r>
            <a:r>
              <a:rPr lang="en-GB" dirty="0" smtClean="0">
                <a:latin typeface="Calibri" panose="020F0502020204030204" pitchFamily="34" charset="0"/>
                <a:cs typeface="Calibri" panose="020F0502020204030204" pitchFamily="34" charset="0"/>
              </a:rPr>
              <a:t>a variety of </a:t>
            </a:r>
            <a:r>
              <a:rPr lang="en-GB" dirty="0">
                <a:latin typeface="Calibri" panose="020F0502020204030204" pitchFamily="34" charset="0"/>
                <a:cs typeface="Calibri" panose="020F0502020204030204" pitchFamily="34" charset="0"/>
              </a:rPr>
              <a:t>opportunities </a:t>
            </a:r>
            <a:r>
              <a:rPr lang="en-GB" dirty="0" smtClean="0">
                <a:latin typeface="Calibri" panose="020F0502020204030204" pitchFamily="34" charset="0"/>
                <a:cs typeface="Calibri" panose="020F0502020204030204" pitchFamily="34" charset="0"/>
              </a:rPr>
              <a:t>both </a:t>
            </a:r>
            <a:r>
              <a:rPr lang="en-GB" dirty="0">
                <a:latin typeface="Calibri" panose="020F0502020204030204" pitchFamily="34" charset="0"/>
                <a:cs typeface="Calibri" panose="020F0502020204030204" pitchFamily="34" charset="0"/>
              </a:rPr>
              <a:t>indoors and outdoors, </a:t>
            </a:r>
            <a:r>
              <a:rPr lang="en-GB" dirty="0" smtClean="0">
                <a:latin typeface="Calibri" panose="020F0502020204030204" pitchFamily="34" charset="0"/>
                <a:cs typeface="Calibri" panose="020F0502020204030204" pitchFamily="34" charset="0"/>
              </a:rPr>
              <a:t>children develop </a:t>
            </a:r>
            <a:r>
              <a:rPr lang="en-GB" dirty="0">
                <a:latin typeface="Calibri" panose="020F0502020204030204" pitchFamily="34" charset="0"/>
                <a:cs typeface="Calibri" panose="020F0502020204030204" pitchFamily="34" charset="0"/>
              </a:rPr>
              <a:t>their core strength, stability, balance, spatial awareness, co-ordination and agility. Gross motor skills provide the foundation for developing healthy bodies and social and emotional well-being. Fine motor control and precision helps with hand-eye co-ordination which is later linked to </a:t>
            </a:r>
            <a:r>
              <a:rPr lang="en-GB" dirty="0" smtClean="0">
                <a:latin typeface="Calibri" panose="020F0502020204030204" pitchFamily="34" charset="0"/>
                <a:cs typeface="Calibri" panose="020F0502020204030204" pitchFamily="34" charset="0"/>
              </a:rPr>
              <a:t>early writing. </a:t>
            </a:r>
            <a:r>
              <a:rPr lang="en-GB" dirty="0">
                <a:latin typeface="Calibri" panose="020F0502020204030204" pitchFamily="34" charset="0"/>
                <a:cs typeface="Calibri" panose="020F0502020204030204" pitchFamily="34" charset="0"/>
              </a:rPr>
              <a:t> </a:t>
            </a:r>
            <a:r>
              <a:rPr lang="en-GB" dirty="0" smtClean="0">
                <a:latin typeface="Calibri" panose="020F0502020204030204" pitchFamily="34" charset="0"/>
                <a:cs typeface="Calibri" panose="020F0502020204030204" pitchFamily="34" charset="0"/>
              </a:rPr>
              <a:t>Children have opportunities </a:t>
            </a:r>
            <a:r>
              <a:rPr lang="en-GB" dirty="0">
                <a:latin typeface="Calibri" panose="020F0502020204030204" pitchFamily="34" charset="0"/>
                <a:cs typeface="Calibri" panose="020F0502020204030204" pitchFamily="34" charset="0"/>
              </a:rPr>
              <a:t>to explore and play with small world activities, puzzles, arts and crafts and the practice of using small tools, with </a:t>
            </a:r>
            <a:r>
              <a:rPr lang="en-GB" dirty="0" smtClean="0">
                <a:latin typeface="Calibri" panose="020F0502020204030204" pitchFamily="34" charset="0"/>
                <a:cs typeface="Calibri" panose="020F0502020204030204" pitchFamily="34" charset="0"/>
              </a:rPr>
              <a:t>support </a:t>
            </a:r>
            <a:r>
              <a:rPr lang="en-GB" dirty="0">
                <a:latin typeface="Calibri" panose="020F0502020204030204" pitchFamily="34" charset="0"/>
                <a:cs typeface="Calibri" panose="020F0502020204030204" pitchFamily="34" charset="0"/>
              </a:rPr>
              <a:t>from </a:t>
            </a:r>
            <a:r>
              <a:rPr lang="en-GB" dirty="0" smtClean="0">
                <a:latin typeface="Calibri" panose="020F0502020204030204" pitchFamily="34" charset="0"/>
                <a:cs typeface="Calibri" panose="020F0502020204030204" pitchFamily="34" charset="0"/>
              </a:rPr>
              <a:t>adults</a:t>
            </a:r>
            <a:r>
              <a:rPr lang="en-GB" dirty="0">
                <a:latin typeface="Calibri" panose="020F0502020204030204" pitchFamily="34" charset="0"/>
                <a:cs typeface="Calibri" panose="020F0502020204030204" pitchFamily="34"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72" y="2411568"/>
            <a:ext cx="2207910" cy="164911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02419" y="4122052"/>
            <a:ext cx="2207339" cy="1648692"/>
          </a:xfrm>
          <a:prstGeom prst="rect">
            <a:avLst/>
          </a:prstGeom>
        </p:spPr>
      </p:pic>
    </p:spTree>
    <p:extLst>
      <p:ext uri="{BB962C8B-B14F-4D97-AF65-F5344CB8AC3E}">
        <p14:creationId xmlns:p14="http://schemas.microsoft.com/office/powerpoint/2010/main" val="22999626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tLang="en-US" sz="4400" dirty="0">
                <a:latin typeface="Calibri" panose="020F0502020204030204" pitchFamily="34" charset="0"/>
                <a:cs typeface="Calibri" panose="020F0502020204030204" pitchFamily="34" charset="0"/>
              </a:rPr>
              <a:t>Literacy </a:t>
            </a:r>
            <a:r>
              <a:rPr lang="en-GB" altLang="en-US" sz="4400" b="1" dirty="0">
                <a:solidFill>
                  <a:srgbClr val="FFFF00"/>
                </a:solidFill>
                <a:latin typeface="Calibri" panose="020F0502020204030204" pitchFamily="34" charset="0"/>
                <a:cs typeface="Calibri" panose="020F0502020204030204" pitchFamily="34" charset="0"/>
              </a:rPr>
              <a:t>(specific area)</a:t>
            </a:r>
            <a:endParaRPr lang="en-GB" sz="4400" dirty="0">
              <a:solidFill>
                <a:srgbClr val="FFFF00"/>
              </a:solidFill>
              <a:latin typeface="Calibri" panose="020F0502020204030204" pitchFamily="34" charset="0"/>
              <a:cs typeface="Calibri" panose="020F0502020204030204" pitchFamily="34" charset="0"/>
            </a:endParaRPr>
          </a:p>
        </p:txBody>
      </p:sp>
      <p:sp>
        <p:nvSpPr>
          <p:cNvPr id="7" name="TextBox 6"/>
          <p:cNvSpPr txBox="1"/>
          <p:nvPr/>
        </p:nvSpPr>
        <p:spPr>
          <a:xfrm>
            <a:off x="4762005" y="2613651"/>
            <a:ext cx="6780811" cy="2862322"/>
          </a:xfrm>
          <a:prstGeom prst="rect">
            <a:avLst/>
          </a:prstGeom>
          <a:noFill/>
        </p:spPr>
        <p:txBody>
          <a:bodyPr wrap="square" rtlCol="0">
            <a:spAutoFit/>
          </a:bodyPr>
          <a:lstStyle/>
          <a:p>
            <a:r>
              <a:rPr lang="en-GB" dirty="0" smtClean="0">
                <a:latin typeface="Calibri" panose="020F0502020204030204" pitchFamily="34" charset="0"/>
                <a:cs typeface="Calibri" panose="020F0502020204030204" pitchFamily="34" charset="0"/>
              </a:rPr>
              <a:t>At </a:t>
            </a:r>
            <a:r>
              <a:rPr lang="en-GB" dirty="0" err="1" smtClean="0">
                <a:latin typeface="Calibri" panose="020F0502020204030204" pitchFamily="34" charset="0"/>
                <a:cs typeface="Calibri" panose="020F0502020204030204" pitchFamily="34" charset="0"/>
              </a:rPr>
              <a:t>Wibsey</a:t>
            </a:r>
            <a:r>
              <a:rPr lang="en-GB" dirty="0" smtClean="0">
                <a:latin typeface="Calibri" panose="020F0502020204030204" pitchFamily="34" charset="0"/>
                <a:cs typeface="Calibri" panose="020F0502020204030204" pitchFamily="34" charset="0"/>
              </a:rPr>
              <a:t>, children are encouraged to develop a </a:t>
            </a:r>
            <a:r>
              <a:rPr lang="en-GB" dirty="0">
                <a:latin typeface="Calibri" panose="020F0502020204030204" pitchFamily="34" charset="0"/>
                <a:cs typeface="Calibri" panose="020F0502020204030204" pitchFamily="34" charset="0"/>
              </a:rPr>
              <a:t>life-long love of reading. Reading consists of two dimensions: language comprehension and word reading. Language comprehension </a:t>
            </a:r>
            <a:r>
              <a:rPr lang="en-GB" dirty="0" smtClean="0">
                <a:latin typeface="Calibri" panose="020F0502020204030204" pitchFamily="34" charset="0"/>
                <a:cs typeface="Calibri" panose="020F0502020204030204" pitchFamily="34" charset="0"/>
              </a:rPr>
              <a:t>is increased through </a:t>
            </a:r>
            <a:r>
              <a:rPr lang="en-GB" dirty="0">
                <a:latin typeface="Calibri" panose="020F0502020204030204" pitchFamily="34" charset="0"/>
                <a:cs typeface="Calibri" panose="020F0502020204030204" pitchFamily="34" charset="0"/>
              </a:rPr>
              <a:t>adults </a:t>
            </a:r>
            <a:r>
              <a:rPr lang="en-GB" dirty="0" smtClean="0">
                <a:latin typeface="Calibri" panose="020F0502020204030204" pitchFamily="34" charset="0"/>
                <a:cs typeface="Calibri" panose="020F0502020204030204" pitchFamily="34" charset="0"/>
              </a:rPr>
              <a:t>talking </a:t>
            </a:r>
            <a:r>
              <a:rPr lang="en-GB" dirty="0">
                <a:latin typeface="Calibri" panose="020F0502020204030204" pitchFamily="34" charset="0"/>
                <a:cs typeface="Calibri" panose="020F0502020204030204" pitchFamily="34" charset="0"/>
              </a:rPr>
              <a:t>with children about the world around them </a:t>
            </a:r>
            <a:r>
              <a:rPr lang="en-GB" dirty="0" smtClean="0">
                <a:latin typeface="Calibri" panose="020F0502020204030204" pitchFamily="34" charset="0"/>
                <a:cs typeface="Calibri" panose="020F0502020204030204" pitchFamily="34" charset="0"/>
              </a:rPr>
              <a:t>and reading books, enjoying </a:t>
            </a:r>
            <a:r>
              <a:rPr lang="en-GB" dirty="0">
                <a:latin typeface="Calibri" panose="020F0502020204030204" pitchFamily="34" charset="0"/>
                <a:cs typeface="Calibri" panose="020F0502020204030204" pitchFamily="34" charset="0"/>
              </a:rPr>
              <a:t>rhymes, poems and songs together.  </a:t>
            </a:r>
            <a:r>
              <a:rPr lang="en-GB" dirty="0" smtClean="0">
                <a:latin typeface="Calibri" panose="020F0502020204030204" pitchFamily="34" charset="0"/>
                <a:cs typeface="Calibri" panose="020F0502020204030204" pitchFamily="34" charset="0"/>
              </a:rPr>
              <a:t>Later on, children are taught how to decode words through phonics and speedy recognition of irregular words in order to read sentences.  Through early mark making and the awareness that marks have meaning, children begin to use familiar shapes that gradually evolve as letters and then use phonic knowledge to construct simple words.</a:t>
            </a:r>
            <a:endParaRPr lang="en-GB"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2492" y="2597714"/>
            <a:ext cx="2463306" cy="183987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053" y="4409173"/>
            <a:ext cx="2856555" cy="2133600"/>
          </a:xfrm>
          <a:prstGeom prst="rect">
            <a:avLst/>
          </a:prstGeom>
        </p:spPr>
      </p:pic>
    </p:spTree>
    <p:extLst>
      <p:ext uri="{BB962C8B-B14F-4D97-AF65-F5344CB8AC3E}">
        <p14:creationId xmlns:p14="http://schemas.microsoft.com/office/powerpoint/2010/main" val="3011934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442" y="806243"/>
            <a:ext cx="8761413" cy="706964"/>
          </a:xfrm>
        </p:spPr>
        <p:txBody>
          <a:bodyPr/>
          <a:lstStyle/>
          <a:p>
            <a:pPr algn="ctr"/>
            <a:r>
              <a:rPr lang="en-GB" altLang="en-US" sz="4400" dirty="0">
                <a:latin typeface="Calibri" panose="020F0502020204030204" pitchFamily="34" charset="0"/>
                <a:cs typeface="Calibri" panose="020F0502020204030204" pitchFamily="34" charset="0"/>
              </a:rPr>
              <a:t>Mathematics </a:t>
            </a:r>
            <a:r>
              <a:rPr lang="en-GB" altLang="en-US" sz="4400" b="1" dirty="0">
                <a:solidFill>
                  <a:srgbClr val="FFFF00"/>
                </a:solidFill>
                <a:latin typeface="Calibri" panose="020F0502020204030204" pitchFamily="34" charset="0"/>
                <a:cs typeface="Calibri" panose="020F0502020204030204" pitchFamily="34" charset="0"/>
              </a:rPr>
              <a:t>(specific area)</a:t>
            </a:r>
            <a:endParaRPr lang="en-GB" sz="4400" dirty="0">
              <a:solidFill>
                <a:srgbClr val="FFFF00"/>
              </a:solidFill>
              <a:latin typeface="Calibri" panose="020F0502020204030204" pitchFamily="34" charset="0"/>
              <a:cs typeface="Calibri" panose="020F0502020204030204" pitchFamily="34" charset="0"/>
            </a:endParaRPr>
          </a:p>
        </p:txBody>
      </p:sp>
      <p:sp>
        <p:nvSpPr>
          <p:cNvPr id="5" name="TextBox 4"/>
          <p:cNvSpPr txBox="1"/>
          <p:nvPr/>
        </p:nvSpPr>
        <p:spPr>
          <a:xfrm>
            <a:off x="5164588" y="2324163"/>
            <a:ext cx="6833448" cy="2585323"/>
          </a:xfrm>
          <a:prstGeom prst="rect">
            <a:avLst/>
          </a:prstGeom>
          <a:noFill/>
        </p:spPr>
        <p:txBody>
          <a:bodyPr wrap="square" rtlCol="0">
            <a:spAutoFit/>
          </a:bodyPr>
          <a:lstStyle/>
          <a:p>
            <a:r>
              <a:rPr lang="en-GB" dirty="0" smtClean="0">
                <a:latin typeface="Calibri" panose="020F0502020204030204" pitchFamily="34" charset="0"/>
                <a:cs typeface="Calibri" panose="020F0502020204030204" pitchFamily="34" charset="0"/>
              </a:rPr>
              <a:t>Children are taught </a:t>
            </a:r>
            <a:r>
              <a:rPr lang="en-GB" dirty="0">
                <a:latin typeface="Calibri" panose="020F0502020204030204" pitchFamily="34" charset="0"/>
                <a:cs typeface="Calibri" panose="020F0502020204030204" pitchFamily="34" charset="0"/>
              </a:rPr>
              <a:t>to count confidently, develop a deep understanding of the numbers to 10, the relationships between them and the patterns within those numbers.  </a:t>
            </a:r>
            <a:r>
              <a:rPr lang="en-GB" dirty="0" smtClean="0">
                <a:latin typeface="Calibri" panose="020F0502020204030204" pitchFamily="34" charset="0"/>
                <a:cs typeface="Calibri" panose="020F0502020204030204" pitchFamily="34" charset="0"/>
              </a:rPr>
              <a:t>Frequent </a:t>
            </a:r>
            <a:r>
              <a:rPr lang="en-GB" dirty="0">
                <a:latin typeface="Calibri" panose="020F0502020204030204" pitchFamily="34" charset="0"/>
                <a:cs typeface="Calibri" panose="020F0502020204030204" pitchFamily="34" charset="0"/>
              </a:rPr>
              <a:t>and varied opportunities </a:t>
            </a:r>
            <a:r>
              <a:rPr lang="en-GB" dirty="0" smtClean="0">
                <a:latin typeface="Calibri" panose="020F0502020204030204" pitchFamily="34" charset="0"/>
                <a:cs typeface="Calibri" panose="020F0502020204030204" pitchFamily="34" charset="0"/>
              </a:rPr>
              <a:t>are provided to </a:t>
            </a:r>
            <a:r>
              <a:rPr lang="en-GB" dirty="0">
                <a:latin typeface="Calibri" panose="020F0502020204030204" pitchFamily="34" charset="0"/>
                <a:cs typeface="Calibri" panose="020F0502020204030204" pitchFamily="34" charset="0"/>
              </a:rPr>
              <a:t>build and apply this understanding </a:t>
            </a:r>
            <a:r>
              <a:rPr lang="en-GB" dirty="0" smtClean="0">
                <a:latin typeface="Calibri" panose="020F0502020204030204" pitchFamily="34" charset="0"/>
                <a:cs typeface="Calibri" panose="020F0502020204030204" pitchFamily="34" charset="0"/>
              </a:rPr>
              <a:t>through play.  In addition, children are given opportunities to develop </a:t>
            </a:r>
            <a:r>
              <a:rPr lang="en-GB" dirty="0">
                <a:latin typeface="Calibri" panose="020F0502020204030204" pitchFamily="34" charset="0"/>
                <a:cs typeface="Calibri" panose="020F0502020204030204" pitchFamily="34" charset="0"/>
              </a:rPr>
              <a:t>spatial reasoning skills across all areas of mathematics including shape, space and </a:t>
            </a:r>
            <a:r>
              <a:rPr lang="en-GB" dirty="0" smtClean="0">
                <a:latin typeface="Calibri" panose="020F0502020204030204" pitchFamily="34" charset="0"/>
                <a:cs typeface="Calibri" panose="020F0502020204030204" pitchFamily="34" charset="0"/>
              </a:rPr>
              <a:t>measures . We encourage children to develop </a:t>
            </a:r>
            <a:r>
              <a:rPr lang="en-GB" dirty="0">
                <a:latin typeface="Calibri" panose="020F0502020204030204" pitchFamily="34" charset="0"/>
                <a:cs typeface="Calibri" panose="020F0502020204030204" pitchFamily="34" charset="0"/>
              </a:rPr>
              <a:t>positive attitudes and interests in mathematics, </a:t>
            </a:r>
            <a:r>
              <a:rPr lang="en-GB" dirty="0" smtClean="0">
                <a:latin typeface="Calibri" panose="020F0502020204030204" pitchFamily="34" charset="0"/>
                <a:cs typeface="Calibri" panose="020F0502020204030204" pitchFamily="34" charset="0"/>
              </a:rPr>
              <a:t>looking </a:t>
            </a:r>
            <a:r>
              <a:rPr lang="en-GB" dirty="0">
                <a:latin typeface="Calibri" panose="020F0502020204030204" pitchFamily="34" charset="0"/>
                <a:cs typeface="Calibri" panose="020F0502020204030204" pitchFamily="34" charset="0"/>
              </a:rPr>
              <a:t>for patterns and </a:t>
            </a:r>
            <a:r>
              <a:rPr lang="en-GB" dirty="0" smtClean="0">
                <a:latin typeface="Calibri" panose="020F0502020204030204" pitchFamily="34" charset="0"/>
                <a:cs typeface="Calibri" panose="020F0502020204030204" pitchFamily="34" charset="0"/>
              </a:rPr>
              <a:t>relationships, and spotting connections.</a:t>
            </a:r>
            <a:endParaRPr lang="en-GB"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0191" y="2571677"/>
            <a:ext cx="2676502" cy="199911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38485" y="3435815"/>
            <a:ext cx="2615616" cy="195363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9142"/>
          <a:stretch/>
        </p:blipFill>
        <p:spPr>
          <a:xfrm rot="10800000">
            <a:off x="8258814" y="4782364"/>
            <a:ext cx="2031041" cy="1876155"/>
          </a:xfrm>
          <a:prstGeom prst="rect">
            <a:avLst/>
          </a:prstGeom>
        </p:spPr>
      </p:pic>
    </p:spTree>
    <p:extLst>
      <p:ext uri="{BB962C8B-B14F-4D97-AF65-F5344CB8AC3E}">
        <p14:creationId xmlns:p14="http://schemas.microsoft.com/office/powerpoint/2010/main" val="14725988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6170</TotalTime>
  <Words>1348</Words>
  <Application>Microsoft Office PowerPoint</Application>
  <PresentationFormat>Widescreen</PresentationFormat>
  <Paragraphs>73</Paragraphs>
  <Slides>18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Century Gothic</vt:lpstr>
      <vt:lpstr>Times New Roman</vt:lpstr>
      <vt:lpstr>Wingdings 3</vt:lpstr>
      <vt:lpstr>Ion Boardroom</vt:lpstr>
      <vt:lpstr>Welcome to Reception</vt:lpstr>
      <vt:lpstr>        </vt:lpstr>
      <vt:lpstr>Staff</vt:lpstr>
      <vt:lpstr>EYFS in a nutshell</vt:lpstr>
      <vt:lpstr>Personal, Social and Emotional development (PSED) (Prime area)</vt:lpstr>
      <vt:lpstr>Communication and language  (Prime area) </vt:lpstr>
      <vt:lpstr>Physical development (Prime area)</vt:lpstr>
      <vt:lpstr>Literacy (specific area)</vt:lpstr>
      <vt:lpstr>Mathematics (specific area)</vt:lpstr>
      <vt:lpstr>Understanding of the World  (specific area)</vt:lpstr>
      <vt:lpstr>Expressive arts and design  (specific area)</vt:lpstr>
      <vt:lpstr>Induction</vt:lpstr>
      <vt:lpstr>Structure of the day</vt:lpstr>
      <vt:lpstr>Clothing- label, label, label!</vt:lpstr>
      <vt:lpstr> Preparing your child for Reception</vt:lpstr>
      <vt:lpstr>How to prepare for Reception</vt:lpstr>
      <vt:lpstr>PowerPoint Presentation</vt:lpstr>
      <vt:lpstr>If you have any questions please don’t hesitate to email:  Reception 1 (Mrs Davies) – reception1@wibsey.bradford.sch.uk   Reception 2 (Miss Meadowcroft) – reception2@wibsey.bradford.sch.uk    Reception 3 (Miss Rankin) – reception3@wibsey.bradford.sch.uk    </vt:lpstr>
    </vt:vector>
  </TitlesOfParts>
  <Company>Wibsey Priamry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into the EYFS.</dc:title>
  <dc:creator>Caroline Ellis-Barker new</dc:creator>
  <cp:lastModifiedBy>Karen Yates</cp:lastModifiedBy>
  <cp:revision>74</cp:revision>
  <cp:lastPrinted>2015-09-23T14:34:30Z</cp:lastPrinted>
  <dcterms:created xsi:type="dcterms:W3CDTF">2015-09-15T13:54:52Z</dcterms:created>
  <dcterms:modified xsi:type="dcterms:W3CDTF">2021-06-21T06:48:01Z</dcterms:modified>
</cp:coreProperties>
</file>