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5BCD"/>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F960588-F4EA-4565-A9B1-2A00610B16E4}"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0840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06663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0373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34395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960588-F4EA-4565-A9B1-2A00610B16E4}"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466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960588-F4EA-4565-A9B1-2A00610B16E4}" type="datetimeFigureOut">
              <a:rPr lang="en-US" smtClean="0"/>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24853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960588-F4EA-4565-A9B1-2A00610B16E4}" type="datetimeFigureOut">
              <a:rPr lang="en-US" smtClean="0"/>
              <a:t>6/30/2020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763354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960588-F4EA-4565-A9B1-2A00610B16E4}" type="datetimeFigureOut">
              <a:rPr lang="en-US" smtClean="0"/>
              <a:t>6/30/2020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1385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60588-F4EA-4565-A9B1-2A00610B16E4}" type="datetimeFigureOut">
              <a:rPr lang="en-US" smtClean="0"/>
              <a:t>6/30/2020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950216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967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7169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60588-F4EA-4565-A9B1-2A00610B16E4}" type="datetimeFigureOut">
              <a:rPr lang="en-US" smtClean="0"/>
              <a:t>6/30/2020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0AF5-FF9C-4A3D-BD44-0CDA4F40D077}" type="slidenum">
              <a:rPr lang="en-US" smtClean="0"/>
              <a:t>‹#›</a:t>
            </a:fld>
            <a:endParaRPr lang="en-US"/>
          </a:p>
        </p:txBody>
      </p:sp>
    </p:spTree>
    <p:extLst>
      <p:ext uri="{BB962C8B-B14F-4D97-AF65-F5344CB8AC3E}">
        <p14:creationId xmlns:p14="http://schemas.microsoft.com/office/powerpoint/2010/main" val="271352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emf"/><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37789"/>
          <a:stretch/>
        </p:blipFill>
        <p:spPr>
          <a:xfrm>
            <a:off x="0" y="0"/>
            <a:ext cx="1133160" cy="989648"/>
          </a:xfrm>
          <a:prstGeom prst="rect">
            <a:avLst/>
          </a:prstGeom>
        </p:spPr>
      </p:pic>
      <p:sp>
        <p:nvSpPr>
          <p:cNvPr id="5" name="TextBox 4"/>
          <p:cNvSpPr txBox="1"/>
          <p:nvPr/>
        </p:nvSpPr>
        <p:spPr>
          <a:xfrm>
            <a:off x="1330853" y="47550"/>
            <a:ext cx="10685416" cy="461665"/>
          </a:xfrm>
          <a:prstGeom prst="rect">
            <a:avLst/>
          </a:prstGeom>
          <a:noFill/>
        </p:spPr>
        <p:txBody>
          <a:bodyPr wrap="square" rtlCol="0">
            <a:spAutoFit/>
          </a:bodyPr>
          <a:lstStyle/>
          <a:p>
            <a:r>
              <a:rPr lang="en-GB" sz="2400" dirty="0">
                <a:latin typeface="XCCW Joined 4a" panose="03050602040000000000" pitchFamily="66" charset="0"/>
              </a:rPr>
              <a:t>The philosophy behind </a:t>
            </a:r>
            <a:r>
              <a:rPr lang="en-GB" sz="2400" dirty="0" smtClean="0">
                <a:latin typeface="XCCW Joined 4a" panose="03050602040000000000" pitchFamily="66" charset="0"/>
              </a:rPr>
              <a:t>WSFL </a:t>
            </a:r>
            <a:r>
              <a:rPr lang="en-GB" sz="2400" dirty="0">
                <a:latin typeface="XCCW Joined 4a" panose="03050602040000000000" pitchFamily="66" charset="0"/>
              </a:rPr>
              <a:t>at WPS</a:t>
            </a:r>
          </a:p>
        </p:txBody>
      </p:sp>
      <p:sp>
        <p:nvSpPr>
          <p:cNvPr id="25" name="Oval 24"/>
          <p:cNvSpPr/>
          <p:nvPr/>
        </p:nvSpPr>
        <p:spPr>
          <a:xfrm>
            <a:off x="6673561" y="2452745"/>
            <a:ext cx="5426242" cy="440525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359361" y="3056022"/>
            <a:ext cx="4054642" cy="33086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876719" y="3543300"/>
            <a:ext cx="3104148" cy="2358190"/>
          </a:xfrm>
          <a:prstGeom prst="ellipse">
            <a:avLst/>
          </a:prstGeom>
          <a:solidFill>
            <a:schemeClr val="accent1">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p:cNvSpPr/>
          <p:nvPr/>
        </p:nvSpPr>
        <p:spPr>
          <a:xfrm>
            <a:off x="8345950" y="3886200"/>
            <a:ext cx="2165684" cy="1672390"/>
          </a:xfrm>
          <a:prstGeom prst="ellipse">
            <a:avLst/>
          </a:prstGeom>
          <a:solidFill>
            <a:schemeClr val="bg1"/>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915821" y="3170872"/>
            <a:ext cx="3025943" cy="369332"/>
          </a:xfrm>
          <a:prstGeom prst="rect">
            <a:avLst/>
          </a:prstGeom>
          <a:noFill/>
        </p:spPr>
        <p:txBody>
          <a:bodyPr wrap="square" rtlCol="0">
            <a:spAutoFit/>
          </a:bodyPr>
          <a:lstStyle/>
          <a:p>
            <a:pPr algn="ctr"/>
            <a:r>
              <a:rPr lang="en-GB" dirty="0" smtClean="0">
                <a:latin typeface="XCCW Joined 4a" panose="03050602040000000000" pitchFamily="66" charset="0"/>
              </a:rPr>
              <a:t>Moral </a:t>
            </a:r>
            <a:endParaRPr lang="en-US" dirty="0">
              <a:latin typeface="XCCW Joined 4a" panose="03050602040000000000" pitchFamily="66" charset="0"/>
            </a:endParaRPr>
          </a:p>
        </p:txBody>
      </p:sp>
      <p:sp>
        <p:nvSpPr>
          <p:cNvPr id="24" name="TextBox 23"/>
          <p:cNvSpPr txBox="1"/>
          <p:nvPr/>
        </p:nvSpPr>
        <p:spPr>
          <a:xfrm>
            <a:off x="8271802" y="3596174"/>
            <a:ext cx="2286000" cy="369332"/>
          </a:xfrm>
          <a:prstGeom prst="rect">
            <a:avLst/>
          </a:prstGeom>
          <a:noFill/>
        </p:spPr>
        <p:txBody>
          <a:bodyPr wrap="square" rtlCol="0">
            <a:spAutoFit/>
          </a:bodyPr>
          <a:lstStyle/>
          <a:p>
            <a:pPr algn="ctr"/>
            <a:r>
              <a:rPr lang="en-GB" dirty="0" smtClean="0">
                <a:latin typeface="XCCW Joined 4a" panose="03050602040000000000" pitchFamily="66" charset="0"/>
              </a:rPr>
              <a:t>Social </a:t>
            </a:r>
            <a:endParaRPr lang="en-US" dirty="0">
              <a:latin typeface="XCCW Joined 4a" panose="03050602040000000000" pitchFamily="66" charset="0"/>
            </a:endParaRPr>
          </a:p>
        </p:txBody>
      </p:sp>
      <p:sp>
        <p:nvSpPr>
          <p:cNvPr id="26" name="TextBox 25"/>
          <p:cNvSpPr txBox="1"/>
          <p:nvPr/>
        </p:nvSpPr>
        <p:spPr>
          <a:xfrm>
            <a:off x="7915820" y="2669297"/>
            <a:ext cx="3025943" cy="369332"/>
          </a:xfrm>
          <a:prstGeom prst="rect">
            <a:avLst/>
          </a:prstGeom>
          <a:noFill/>
        </p:spPr>
        <p:txBody>
          <a:bodyPr wrap="square" rtlCol="0">
            <a:spAutoFit/>
          </a:bodyPr>
          <a:lstStyle/>
          <a:p>
            <a:pPr algn="ctr"/>
            <a:r>
              <a:rPr lang="en-GB" dirty="0" smtClean="0">
                <a:latin typeface="XCCW Joined 4a" panose="03050602040000000000" pitchFamily="66" charset="0"/>
              </a:rPr>
              <a:t>Spiritual </a:t>
            </a:r>
            <a:endParaRPr lang="en-US" dirty="0">
              <a:latin typeface="XCCW Joined 4a" panose="03050602040000000000" pitchFamily="66" charset="0"/>
            </a:endParaRPr>
          </a:p>
        </p:txBody>
      </p:sp>
      <p:pic>
        <p:nvPicPr>
          <p:cNvPr id="34" name="Picture 33"/>
          <p:cNvPicPr>
            <a:picLocks noChangeAspect="1"/>
          </p:cNvPicPr>
          <p:nvPr/>
        </p:nvPicPr>
        <p:blipFill>
          <a:blip r:embed="rId3" cstate="print"/>
          <a:stretch>
            <a:fillRect/>
          </a:stretch>
        </p:blipFill>
        <p:spPr>
          <a:xfrm>
            <a:off x="8258283" y="2653202"/>
            <a:ext cx="576855" cy="459059"/>
          </a:xfrm>
          <a:prstGeom prst="rect">
            <a:avLst/>
          </a:prstGeom>
        </p:spPr>
      </p:pic>
      <p:pic>
        <p:nvPicPr>
          <p:cNvPr id="32" name="Picture 31"/>
          <p:cNvPicPr>
            <a:picLocks noChangeAspect="1"/>
          </p:cNvPicPr>
          <p:nvPr/>
        </p:nvPicPr>
        <p:blipFill>
          <a:blip r:embed="rId4" cstate="print"/>
          <a:stretch>
            <a:fillRect/>
          </a:stretch>
        </p:blipFill>
        <p:spPr>
          <a:xfrm>
            <a:off x="8292601" y="2589714"/>
            <a:ext cx="511808" cy="615299"/>
          </a:xfrm>
          <a:prstGeom prst="rect">
            <a:avLst/>
          </a:prstGeom>
        </p:spPr>
      </p:pic>
      <p:sp>
        <p:nvSpPr>
          <p:cNvPr id="36" name="Rectangular Callout 35"/>
          <p:cNvSpPr/>
          <p:nvPr/>
        </p:nvSpPr>
        <p:spPr>
          <a:xfrm>
            <a:off x="77474" y="2793791"/>
            <a:ext cx="5507640" cy="854434"/>
          </a:xfrm>
          <a:prstGeom prst="wedgeRectCallout">
            <a:avLst>
              <a:gd name="adj1" fmla="val -38108"/>
              <a:gd name="adj2" fmla="val -116639"/>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latin typeface="XCCW Joined 4a" panose="03050602040000000000" pitchFamily="66" charset="0"/>
              </a:rPr>
              <a:t>“Strength lies in differences, not in similarities.” </a:t>
            </a:r>
            <a:r>
              <a:rPr lang="en-GB" sz="1400" dirty="0">
                <a:solidFill>
                  <a:schemeClr val="tx1"/>
                </a:solidFill>
                <a:latin typeface="XCCW Joined 4a" panose="03050602040000000000" pitchFamily="66" charset="0"/>
              </a:rPr>
              <a:t>– </a:t>
            </a:r>
            <a:r>
              <a:rPr lang="en-GB" sz="1400" b="1" dirty="0" smtClean="0">
                <a:solidFill>
                  <a:schemeClr val="tx1"/>
                </a:solidFill>
                <a:latin typeface="XCCW Joined 4a" panose="03050602040000000000" pitchFamily="66" charset="0"/>
              </a:rPr>
              <a:t>Stephen R Covey.</a:t>
            </a:r>
            <a:endParaRPr lang="en-US" sz="1400" b="1" dirty="0">
              <a:solidFill>
                <a:schemeClr val="tx1"/>
              </a:solidFill>
              <a:latin typeface="XCCW Joined 4a" panose="03050602040000000000" pitchFamily="66" charset="0"/>
            </a:endParaRPr>
          </a:p>
        </p:txBody>
      </p:sp>
      <p:sp>
        <p:nvSpPr>
          <p:cNvPr id="37" name="TextBox 36"/>
          <p:cNvSpPr txBox="1"/>
          <p:nvPr/>
        </p:nvSpPr>
        <p:spPr>
          <a:xfrm>
            <a:off x="5068164" y="1058996"/>
            <a:ext cx="4653494" cy="1169551"/>
          </a:xfrm>
          <a:prstGeom prst="rect">
            <a:avLst/>
          </a:prstGeom>
          <a:noFill/>
        </p:spPr>
        <p:txBody>
          <a:bodyPr wrap="square" rtlCol="0">
            <a:spAutoFit/>
          </a:bodyPr>
          <a:lstStyle/>
          <a:p>
            <a:pPr algn="ctr"/>
            <a:r>
              <a:rPr lang="en-GB" sz="1400" dirty="0" smtClean="0">
                <a:solidFill>
                  <a:srgbClr val="9C5BCD"/>
                </a:solidFill>
                <a:latin typeface="XCCW Joined 4a" panose="03050602040000000000" pitchFamily="66" charset="0"/>
              </a:rPr>
              <a:t>A WSFL pupil is someone who has an open heart, enquiring mind and resilient spirt. They have helping hands, take responsibility and have a sense of wonder about the world around them.</a:t>
            </a:r>
            <a:endParaRPr lang="en-US" sz="1400" dirty="0">
              <a:solidFill>
                <a:srgbClr val="9C5BCD"/>
              </a:solidFill>
              <a:latin typeface="XCCW Joined 4a" panose="03050602040000000000" pitchFamily="66" charset="0"/>
            </a:endParaRPr>
          </a:p>
        </p:txBody>
      </p:sp>
      <p:sp>
        <p:nvSpPr>
          <p:cNvPr id="47" name="Rectangle 46"/>
          <p:cNvSpPr/>
          <p:nvPr/>
        </p:nvSpPr>
        <p:spPr>
          <a:xfrm>
            <a:off x="4259157" y="417759"/>
            <a:ext cx="5823327" cy="369332"/>
          </a:xfrm>
          <a:prstGeom prst="rect">
            <a:avLst/>
          </a:prstGeom>
        </p:spPr>
        <p:txBody>
          <a:bodyPr wrap="square">
            <a:spAutoFit/>
          </a:bodyPr>
          <a:lstStyle/>
          <a:p>
            <a:pPr algn="ctr"/>
            <a:r>
              <a:rPr lang="en-GB" dirty="0" smtClean="0">
                <a:solidFill>
                  <a:srgbClr val="7030A0"/>
                </a:solidFill>
                <a:latin typeface="XCCW Joined 4a" panose="03050602040000000000" pitchFamily="66" charset="0"/>
              </a:rPr>
              <a:t>WSFL </a:t>
            </a:r>
            <a:r>
              <a:rPr lang="en-GB" dirty="0">
                <a:solidFill>
                  <a:srgbClr val="7030A0"/>
                </a:solidFill>
                <a:latin typeface="XCCW Joined 4a" panose="03050602040000000000" pitchFamily="66" charset="0"/>
              </a:rPr>
              <a:t>at Wibsey Primary School…</a:t>
            </a:r>
            <a:endParaRPr lang="en-US" dirty="0">
              <a:solidFill>
                <a:srgbClr val="7030A0"/>
              </a:solidFill>
              <a:latin typeface="XCCW Joined 4a" panose="03050602040000000000" pitchFamily="66" charset="0"/>
            </a:endParaRPr>
          </a:p>
        </p:txBody>
      </p:sp>
      <p:sp>
        <p:nvSpPr>
          <p:cNvPr id="50" name="Rectangle 49"/>
          <p:cNvSpPr/>
          <p:nvPr/>
        </p:nvSpPr>
        <p:spPr>
          <a:xfrm>
            <a:off x="5585114" y="687245"/>
            <a:ext cx="2735044" cy="369332"/>
          </a:xfrm>
          <a:prstGeom prst="rect">
            <a:avLst/>
          </a:prstGeom>
        </p:spPr>
        <p:txBody>
          <a:bodyPr wrap="none">
            <a:spAutoFit/>
          </a:bodyPr>
          <a:lstStyle/>
          <a:p>
            <a:pPr algn="ctr"/>
            <a:r>
              <a:rPr lang="en-GB" b="1" dirty="0">
                <a:solidFill>
                  <a:srgbClr val="7030A0"/>
                </a:solidFill>
                <a:latin typeface="XCCW Joined 4a" panose="03050602040000000000" pitchFamily="66" charset="0"/>
              </a:rPr>
              <a:t>develops </a:t>
            </a:r>
            <a:r>
              <a:rPr lang="en-GB" b="1" dirty="0" smtClean="0">
                <a:solidFill>
                  <a:srgbClr val="7030A0"/>
                </a:solidFill>
                <a:latin typeface="XCCW Joined 4a" panose="03050602040000000000" pitchFamily="66" charset="0"/>
              </a:rPr>
              <a:t>citizens. </a:t>
            </a:r>
            <a:endParaRPr lang="en-US" b="1" dirty="0">
              <a:solidFill>
                <a:srgbClr val="7030A0"/>
              </a:solidFill>
              <a:latin typeface="XCCW Joined 4a" panose="03050602040000000000" pitchFamily="66" charset="0"/>
            </a:endParaRPr>
          </a:p>
        </p:txBody>
      </p:sp>
      <p:sp>
        <p:nvSpPr>
          <p:cNvPr id="52" name="Rectangle 51"/>
          <p:cNvSpPr/>
          <p:nvPr/>
        </p:nvSpPr>
        <p:spPr>
          <a:xfrm>
            <a:off x="0" y="3842565"/>
            <a:ext cx="4481405" cy="276999"/>
          </a:xfrm>
          <a:prstGeom prst="rect">
            <a:avLst/>
          </a:prstGeom>
        </p:spPr>
        <p:txBody>
          <a:bodyPr wrap="square">
            <a:spAutoFit/>
          </a:bodyPr>
          <a:lstStyle/>
          <a:p>
            <a:endParaRPr lang="en-GB" sz="1200" dirty="0">
              <a:solidFill>
                <a:srgbClr val="7030A0"/>
              </a:solidFill>
              <a:latin typeface="XCCW Joined 4a" panose="03050602040000000000" pitchFamily="66" charset="0"/>
            </a:endParaRPr>
          </a:p>
        </p:txBody>
      </p:sp>
      <p:cxnSp>
        <p:nvCxnSpPr>
          <p:cNvPr id="59" name="Straight Connector 58"/>
          <p:cNvCxnSpPr/>
          <p:nvPr/>
        </p:nvCxnSpPr>
        <p:spPr>
          <a:xfrm flipH="1">
            <a:off x="4411949" y="4311847"/>
            <a:ext cx="74305" cy="139627"/>
          </a:xfrm>
          <a:prstGeom prst="line">
            <a:avLst/>
          </a:prstGeom>
        </p:spPr>
        <p:style>
          <a:lnRef idx="1">
            <a:schemeClr val="accent1"/>
          </a:lnRef>
          <a:fillRef idx="0">
            <a:schemeClr val="accent1"/>
          </a:fillRef>
          <a:effectRef idx="0">
            <a:schemeClr val="accent1"/>
          </a:effectRef>
          <a:fontRef idx="minor">
            <a:schemeClr val="tx1"/>
          </a:fontRef>
        </p:style>
      </p:cxnSp>
      <p:sp>
        <p:nvSpPr>
          <p:cNvPr id="63" name="Rectangular Callout 62"/>
          <p:cNvSpPr/>
          <p:nvPr/>
        </p:nvSpPr>
        <p:spPr>
          <a:xfrm>
            <a:off x="11405391" y="3948820"/>
            <a:ext cx="855335" cy="478771"/>
          </a:xfrm>
          <a:prstGeom prst="wedgeRectCallout">
            <a:avLst>
              <a:gd name="adj1" fmla="val -152813"/>
              <a:gd name="adj2" fmla="val -121531"/>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know… so…</a:t>
            </a:r>
            <a:endParaRPr lang="en-US" sz="900" dirty="0">
              <a:solidFill>
                <a:schemeClr val="tx1"/>
              </a:solidFill>
              <a:latin typeface="XCCW Joined 4a" panose="03050602040000000000" pitchFamily="66" charset="0"/>
            </a:endParaRPr>
          </a:p>
        </p:txBody>
      </p:sp>
      <p:sp>
        <p:nvSpPr>
          <p:cNvPr id="64" name="Rectangular Callout 63"/>
          <p:cNvSpPr/>
          <p:nvPr/>
        </p:nvSpPr>
        <p:spPr>
          <a:xfrm>
            <a:off x="6604765" y="2453053"/>
            <a:ext cx="805218" cy="509759"/>
          </a:xfrm>
          <a:prstGeom prst="wedgeRectCallout">
            <a:avLst>
              <a:gd name="adj1" fmla="val 150424"/>
              <a:gd name="adj2" fmla="val 76281"/>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notice…</a:t>
            </a:r>
            <a:endParaRPr lang="en-US" sz="900" dirty="0">
              <a:solidFill>
                <a:schemeClr val="tx1"/>
              </a:solidFill>
              <a:latin typeface="XCCW Joined 4a" panose="03050602040000000000" pitchFamily="66" charset="0"/>
            </a:endParaRPr>
          </a:p>
        </p:txBody>
      </p:sp>
      <p:sp>
        <p:nvSpPr>
          <p:cNvPr id="67" name="Rectangular Callout 66"/>
          <p:cNvSpPr/>
          <p:nvPr/>
        </p:nvSpPr>
        <p:spPr>
          <a:xfrm>
            <a:off x="6743154" y="3438131"/>
            <a:ext cx="855335" cy="808868"/>
          </a:xfrm>
          <a:prstGeom prst="wedgeRectCallout">
            <a:avLst>
              <a:gd name="adj1" fmla="val 162344"/>
              <a:gd name="adj2" fmla="val -42972"/>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wonder what happens when/if…</a:t>
            </a:r>
            <a:endParaRPr lang="en-US" sz="900" dirty="0">
              <a:solidFill>
                <a:schemeClr val="tx1"/>
              </a:solidFill>
              <a:latin typeface="XCCW Joined 4a" panose="03050602040000000000" pitchFamily="66" charset="0"/>
            </a:endParaRPr>
          </a:p>
        </p:txBody>
      </p:sp>
      <p:sp>
        <p:nvSpPr>
          <p:cNvPr id="68" name="Rectangular Callout 67"/>
          <p:cNvSpPr/>
          <p:nvPr/>
        </p:nvSpPr>
        <p:spPr>
          <a:xfrm>
            <a:off x="6913100" y="4983137"/>
            <a:ext cx="855335" cy="808868"/>
          </a:xfrm>
          <a:prstGeom prst="wedgeRectCallout">
            <a:avLst>
              <a:gd name="adj1" fmla="val 124395"/>
              <a:gd name="adj2" fmla="val 212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think… because I know…</a:t>
            </a:r>
            <a:endParaRPr lang="en-US" sz="900" dirty="0">
              <a:solidFill>
                <a:schemeClr val="tx1"/>
              </a:solidFill>
              <a:latin typeface="XCCW Joined 4a" panose="03050602040000000000" pitchFamily="66" charset="0"/>
            </a:endParaRPr>
          </a:p>
        </p:txBody>
      </p:sp>
      <p:pic>
        <p:nvPicPr>
          <p:cNvPr id="58" name="Picture 57"/>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8392494">
            <a:off x="10122723" y="2658965"/>
            <a:ext cx="645795" cy="607695"/>
          </a:xfrm>
          <a:prstGeom prst="rect">
            <a:avLst/>
          </a:prstGeom>
          <a:noFill/>
          <a:ln>
            <a:noFill/>
          </a:ln>
        </p:spPr>
      </p:pic>
      <p:sp>
        <p:nvSpPr>
          <p:cNvPr id="14" name="TextBox 13"/>
          <p:cNvSpPr txBox="1"/>
          <p:nvPr/>
        </p:nvSpPr>
        <p:spPr>
          <a:xfrm>
            <a:off x="42988" y="3981064"/>
            <a:ext cx="5816600" cy="2462213"/>
          </a:xfrm>
          <a:prstGeom prst="rect">
            <a:avLst/>
          </a:prstGeom>
          <a:noFill/>
        </p:spPr>
        <p:txBody>
          <a:bodyPr wrap="square" rtlCol="0">
            <a:spAutoFit/>
          </a:bodyPr>
          <a:lstStyle/>
          <a:p>
            <a:pPr algn="just"/>
            <a:r>
              <a:rPr lang="en-GB" sz="1400" dirty="0">
                <a:solidFill>
                  <a:srgbClr val="9C5BCD"/>
                </a:solidFill>
                <a:latin typeface="XCCW Joined 4a" panose="03050602040000000000" pitchFamily="66" charset="0"/>
              </a:rPr>
              <a:t>As pupils progress through Wibsey Primary School, they will be able to use their </a:t>
            </a:r>
            <a:r>
              <a:rPr lang="en-GB" sz="1400" dirty="0" smtClean="0">
                <a:solidFill>
                  <a:srgbClr val="9C5BCD"/>
                </a:solidFill>
                <a:latin typeface="XCCW Joined 4a" panose="03050602040000000000" pitchFamily="66" charset="0"/>
              </a:rPr>
              <a:t>Wibsey Skills For Life. It will provide opportunities for children to develop knowledge, skills, attitudes and behaviour which will enable them to become motivated, independent and successful learners and effective citizens both within and beyond school. It teaches them how to stay safe, look after themselves and their relationships; make good choices, the importance of exercise, recognise some money matters and strategies to develop their emotional well being.  </a:t>
            </a:r>
            <a:endParaRPr lang="en-GB" sz="1400" dirty="0">
              <a:solidFill>
                <a:srgbClr val="9C5BCD"/>
              </a:solidFill>
              <a:latin typeface="XCCW Joined 4a" panose="03050602040000000000" pitchFamily="66" charset="0"/>
            </a:endParaRPr>
          </a:p>
        </p:txBody>
      </p:sp>
      <p:cxnSp>
        <p:nvCxnSpPr>
          <p:cNvPr id="33" name="Straight Arrow Connector 32"/>
          <p:cNvCxnSpPr/>
          <p:nvPr/>
        </p:nvCxnSpPr>
        <p:spPr>
          <a:xfrm flipH="1">
            <a:off x="6025036" y="2995990"/>
            <a:ext cx="30738" cy="3428747"/>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flipV="1">
            <a:off x="6168541" y="6540219"/>
            <a:ext cx="5930072" cy="12473"/>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rot="5400000">
            <a:off x="4963258" y="4510016"/>
            <a:ext cx="2771684" cy="461665"/>
          </a:xfrm>
          <a:prstGeom prst="rect">
            <a:avLst/>
          </a:prstGeom>
          <a:noFill/>
        </p:spPr>
        <p:txBody>
          <a:bodyPr wrap="square" rtlCol="0">
            <a:spAutoFit/>
          </a:bodyPr>
          <a:lstStyle/>
          <a:p>
            <a:pPr algn="ctr"/>
            <a:r>
              <a:rPr lang="en-GB" sz="2400" dirty="0">
                <a:latin typeface="XCCW Joined 4a" panose="03050602040000000000" pitchFamily="66" charset="0"/>
              </a:rPr>
              <a:t>Vocabulary</a:t>
            </a:r>
            <a:endParaRPr lang="en-US" sz="1100" dirty="0">
              <a:latin typeface="XCCW Joined 4a" panose="03050602040000000000" pitchFamily="66" charset="0"/>
            </a:endParaRPr>
          </a:p>
        </p:txBody>
      </p:sp>
      <p:sp>
        <p:nvSpPr>
          <p:cNvPr id="39" name="TextBox 38"/>
          <p:cNvSpPr txBox="1"/>
          <p:nvPr/>
        </p:nvSpPr>
        <p:spPr>
          <a:xfrm>
            <a:off x="7359361" y="5998769"/>
            <a:ext cx="4291955" cy="369332"/>
          </a:xfrm>
          <a:prstGeom prst="rect">
            <a:avLst/>
          </a:prstGeom>
          <a:noFill/>
        </p:spPr>
        <p:txBody>
          <a:bodyPr wrap="square" rtlCol="0">
            <a:spAutoFit/>
          </a:bodyPr>
          <a:lstStyle/>
          <a:p>
            <a:pPr algn="ctr"/>
            <a:r>
              <a:rPr lang="en-US" dirty="0">
                <a:latin typeface="XCCW Joined 4a" panose="03050602040000000000" pitchFamily="66" charset="0"/>
              </a:rPr>
              <a:t>C</a:t>
            </a:r>
            <a:r>
              <a:rPr lang="en-US" dirty="0" smtClean="0">
                <a:latin typeface="XCCW Joined 4a" panose="03050602040000000000" pitchFamily="66" charset="0"/>
              </a:rPr>
              <a:t>ultural</a:t>
            </a:r>
            <a:endParaRPr lang="en-US" sz="2000" dirty="0">
              <a:latin typeface="XCCW Joined 4a" panose="03050602040000000000" pitchFamily="66" charset="0"/>
            </a:endParaRPr>
          </a:p>
        </p:txBody>
      </p:sp>
      <p:pic>
        <p:nvPicPr>
          <p:cNvPr id="40" name="Picture 3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38649" y="1479742"/>
            <a:ext cx="1298332" cy="1298332"/>
          </a:xfrm>
          <a:prstGeom prst="rect">
            <a:avLst/>
          </a:prstGeom>
        </p:spPr>
      </p:pic>
      <p:pic>
        <p:nvPicPr>
          <p:cNvPr id="41" name="Picture 4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1287057">
            <a:off x="142862" y="1038282"/>
            <a:ext cx="2229656" cy="753178"/>
          </a:xfrm>
          <a:prstGeom prst="rect">
            <a:avLst/>
          </a:prstGeom>
        </p:spPr>
      </p:pic>
      <p:pic>
        <p:nvPicPr>
          <p:cNvPr id="10" name="Picture 9"/>
          <p:cNvPicPr>
            <a:picLocks noChangeAspect="1"/>
          </p:cNvPicPr>
          <p:nvPr/>
        </p:nvPicPr>
        <p:blipFill>
          <a:blip r:embed="rId8"/>
          <a:stretch>
            <a:fillRect/>
          </a:stretch>
        </p:blipFill>
        <p:spPr>
          <a:xfrm>
            <a:off x="2564021" y="485957"/>
            <a:ext cx="1885080" cy="978068"/>
          </a:xfrm>
          <a:prstGeom prst="rect">
            <a:avLst/>
          </a:prstGeom>
        </p:spPr>
      </p:pic>
      <p:pic>
        <p:nvPicPr>
          <p:cNvPr id="11" name="Picture 10"/>
          <p:cNvPicPr>
            <a:picLocks noChangeAspect="1"/>
          </p:cNvPicPr>
          <p:nvPr/>
        </p:nvPicPr>
        <p:blipFill>
          <a:blip r:embed="rId9"/>
          <a:stretch>
            <a:fillRect/>
          </a:stretch>
        </p:blipFill>
        <p:spPr>
          <a:xfrm>
            <a:off x="3617284" y="1668590"/>
            <a:ext cx="1697448" cy="1052890"/>
          </a:xfrm>
          <a:prstGeom prst="rect">
            <a:avLst/>
          </a:prstGeom>
        </p:spPr>
      </p:pic>
      <p:pic>
        <p:nvPicPr>
          <p:cNvPr id="7" name="Picture 6"/>
          <p:cNvPicPr>
            <a:picLocks noChangeAspect="1"/>
          </p:cNvPicPr>
          <p:nvPr/>
        </p:nvPicPr>
        <p:blipFill>
          <a:blip r:embed="rId10"/>
          <a:stretch>
            <a:fillRect/>
          </a:stretch>
        </p:blipFill>
        <p:spPr>
          <a:xfrm>
            <a:off x="9666141" y="158429"/>
            <a:ext cx="2437124" cy="1250350"/>
          </a:xfrm>
          <a:prstGeom prst="rect">
            <a:avLst/>
          </a:prstGeom>
        </p:spPr>
      </p:pic>
      <p:pic>
        <p:nvPicPr>
          <p:cNvPr id="42" name="Picture 41"/>
          <p:cNvPicPr/>
          <p:nvPr/>
        </p:nvPicPr>
        <p:blipFill rotWithShape="1">
          <a:blip r:embed="rId11"/>
          <a:srcRect l="-1" t="1493" r="2131" b="736"/>
          <a:stretch/>
        </p:blipFill>
        <p:spPr bwMode="auto">
          <a:xfrm>
            <a:off x="8804275" y="4097384"/>
            <a:ext cx="1204971" cy="125002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60318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TotalTime>
  <Words>185</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XCCW Joined 4a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Leggett</dc:creator>
  <cp:lastModifiedBy>Helen Shaw</cp:lastModifiedBy>
  <cp:revision>45</cp:revision>
  <dcterms:created xsi:type="dcterms:W3CDTF">2020-06-22T08:07:00Z</dcterms:created>
  <dcterms:modified xsi:type="dcterms:W3CDTF">2020-06-30T11:56:49Z</dcterms:modified>
</cp:coreProperties>
</file>