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5"/>
  </p:sldMasterIdLst>
  <p:handoutMasterIdLst>
    <p:handoutMasterId r:id="rId16"/>
  </p:handoutMasterIdLst>
  <p:sldIdLst>
    <p:sldId id="256" r:id="rId6"/>
    <p:sldId id="257" r:id="rId7"/>
    <p:sldId id="274" r:id="rId8"/>
    <p:sldId id="259" r:id="rId9"/>
    <p:sldId id="263" r:id="rId10"/>
    <p:sldId id="266" r:id="rId11"/>
    <p:sldId id="269" r:id="rId12"/>
    <p:sldId id="271" r:id="rId13"/>
    <p:sldId id="258" r:id="rId14"/>
    <p:sldId id="275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Dunderdale" userId="f9a59f5a-ed25-4095-a9bb-5dc60555fcfa" providerId="ADAL" clId="{2F873158-2B60-4E46-9BDA-4EA880FE511C}"/>
    <pc:docChg chg="undo redo custSel addSld modSld sldOrd">
      <pc:chgData name="Michael Dunderdale" userId="f9a59f5a-ed25-4095-a9bb-5dc60555fcfa" providerId="ADAL" clId="{2F873158-2B60-4E46-9BDA-4EA880FE511C}" dt="2022-04-05T12:26:16.048" v="2160" actId="20577"/>
      <pc:docMkLst>
        <pc:docMk/>
      </pc:docMkLst>
      <pc:sldChg chg="modSp">
        <pc:chgData name="Michael Dunderdale" userId="f9a59f5a-ed25-4095-a9bb-5dc60555fcfa" providerId="ADAL" clId="{2F873158-2B60-4E46-9BDA-4EA880FE511C}" dt="2022-03-30T11:32:52.930" v="86" actId="207"/>
        <pc:sldMkLst>
          <pc:docMk/>
          <pc:sldMk cId="709866426" sldId="256"/>
        </pc:sldMkLst>
        <pc:spChg chg="mod">
          <ac:chgData name="Michael Dunderdale" userId="f9a59f5a-ed25-4095-a9bb-5dc60555fcfa" providerId="ADAL" clId="{2F873158-2B60-4E46-9BDA-4EA880FE511C}" dt="2022-03-30T11:32:52.930" v="86" actId="207"/>
          <ac:spMkLst>
            <pc:docMk/>
            <pc:sldMk cId="709866426" sldId="256"/>
            <ac:spMk id="2" creationId="{00000000-0000-0000-0000-000000000000}"/>
          </ac:spMkLst>
        </pc:spChg>
        <pc:spChg chg="mod">
          <ac:chgData name="Michael Dunderdale" userId="f9a59f5a-ed25-4095-a9bb-5dc60555fcfa" providerId="ADAL" clId="{2F873158-2B60-4E46-9BDA-4EA880FE511C}" dt="2022-03-30T11:32:46.602" v="85" actId="20577"/>
          <ac:spMkLst>
            <pc:docMk/>
            <pc:sldMk cId="709866426" sldId="256"/>
            <ac:spMk id="3" creationId="{00000000-0000-0000-0000-000000000000}"/>
          </ac:spMkLst>
        </pc:spChg>
      </pc:sldChg>
      <pc:sldChg chg="modSp">
        <pc:chgData name="Michael Dunderdale" userId="f9a59f5a-ed25-4095-a9bb-5dc60555fcfa" providerId="ADAL" clId="{2F873158-2B60-4E46-9BDA-4EA880FE511C}" dt="2022-04-05T12:24:03.598" v="2126" actId="6549"/>
        <pc:sldMkLst>
          <pc:docMk/>
          <pc:sldMk cId="1515120768" sldId="257"/>
        </pc:sldMkLst>
        <pc:spChg chg="mod">
          <ac:chgData name="Michael Dunderdale" userId="f9a59f5a-ed25-4095-a9bb-5dc60555fcfa" providerId="ADAL" clId="{2F873158-2B60-4E46-9BDA-4EA880FE511C}" dt="2022-03-30T12:15:36.017" v="902" actId="1076"/>
          <ac:spMkLst>
            <pc:docMk/>
            <pc:sldMk cId="1515120768" sldId="257"/>
            <ac:spMk id="2" creationId="{00000000-0000-0000-0000-000000000000}"/>
          </ac:spMkLst>
        </pc:spChg>
        <pc:spChg chg="mod">
          <ac:chgData name="Michael Dunderdale" userId="f9a59f5a-ed25-4095-a9bb-5dc60555fcfa" providerId="ADAL" clId="{2F873158-2B60-4E46-9BDA-4EA880FE511C}" dt="2022-04-05T12:24:03.598" v="2126" actId="6549"/>
          <ac:spMkLst>
            <pc:docMk/>
            <pc:sldMk cId="1515120768" sldId="257"/>
            <ac:spMk id="3" creationId="{00000000-0000-0000-0000-000000000000}"/>
          </ac:spMkLst>
        </pc:spChg>
      </pc:sldChg>
      <pc:sldChg chg="modSp">
        <pc:chgData name="Michael Dunderdale" userId="f9a59f5a-ed25-4095-a9bb-5dc60555fcfa" providerId="ADAL" clId="{2F873158-2B60-4E46-9BDA-4EA880FE511C}" dt="2022-03-30T13:21:00.636" v="1916" actId="20577"/>
        <pc:sldMkLst>
          <pc:docMk/>
          <pc:sldMk cId="360439013" sldId="258"/>
        </pc:sldMkLst>
        <pc:spChg chg="mod">
          <ac:chgData name="Michael Dunderdale" userId="f9a59f5a-ed25-4095-a9bb-5dc60555fcfa" providerId="ADAL" clId="{2F873158-2B60-4E46-9BDA-4EA880FE511C}" dt="2022-03-30T12:37:03.433" v="1659" actId="20577"/>
          <ac:spMkLst>
            <pc:docMk/>
            <pc:sldMk cId="360439013" sldId="258"/>
            <ac:spMk id="2" creationId="{00000000-0000-0000-0000-000000000000}"/>
          </ac:spMkLst>
        </pc:spChg>
        <pc:spChg chg="mod">
          <ac:chgData name="Michael Dunderdale" userId="f9a59f5a-ed25-4095-a9bb-5dc60555fcfa" providerId="ADAL" clId="{2F873158-2B60-4E46-9BDA-4EA880FE511C}" dt="2022-03-30T13:21:00.636" v="1916" actId="20577"/>
          <ac:spMkLst>
            <pc:docMk/>
            <pc:sldMk cId="360439013" sldId="258"/>
            <ac:spMk id="3" creationId="{00000000-0000-0000-0000-000000000000}"/>
          </ac:spMkLst>
        </pc:spChg>
      </pc:sldChg>
      <pc:sldChg chg="modSp ord">
        <pc:chgData name="Michael Dunderdale" userId="f9a59f5a-ed25-4095-a9bb-5dc60555fcfa" providerId="ADAL" clId="{2F873158-2B60-4E46-9BDA-4EA880FE511C}" dt="2022-03-30T12:34:13.448" v="1658" actId="20577"/>
        <pc:sldMkLst>
          <pc:docMk/>
          <pc:sldMk cId="3876375420" sldId="259"/>
        </pc:sldMkLst>
        <pc:spChg chg="mod">
          <ac:chgData name="Michael Dunderdale" userId="f9a59f5a-ed25-4095-a9bb-5dc60555fcfa" providerId="ADAL" clId="{2F873158-2B60-4E46-9BDA-4EA880FE511C}" dt="2022-03-30T11:33:13.976" v="90" actId="207"/>
          <ac:spMkLst>
            <pc:docMk/>
            <pc:sldMk cId="3876375420" sldId="259"/>
            <ac:spMk id="2" creationId="{00000000-0000-0000-0000-000000000000}"/>
          </ac:spMkLst>
        </pc:spChg>
        <pc:spChg chg="mod">
          <ac:chgData name="Michael Dunderdale" userId="f9a59f5a-ed25-4095-a9bb-5dc60555fcfa" providerId="ADAL" clId="{2F873158-2B60-4E46-9BDA-4EA880FE511C}" dt="2022-03-30T12:34:13.448" v="1658" actId="20577"/>
          <ac:spMkLst>
            <pc:docMk/>
            <pc:sldMk cId="3876375420" sldId="259"/>
            <ac:spMk id="3" creationId="{00000000-0000-0000-0000-000000000000}"/>
          </ac:spMkLst>
        </pc:spChg>
      </pc:sldChg>
      <pc:sldChg chg="add">
        <pc:chgData name="Michael Dunderdale" userId="f9a59f5a-ed25-4095-a9bb-5dc60555fcfa" providerId="ADAL" clId="{2F873158-2B60-4E46-9BDA-4EA880FE511C}" dt="2022-03-30T12:44:22.834" v="1904"/>
        <pc:sldMkLst>
          <pc:docMk/>
          <pc:sldMk cId="4138966289" sldId="263"/>
        </pc:sldMkLst>
      </pc:sldChg>
      <pc:sldChg chg="add">
        <pc:chgData name="Michael Dunderdale" userId="f9a59f5a-ed25-4095-a9bb-5dc60555fcfa" providerId="ADAL" clId="{2F873158-2B60-4E46-9BDA-4EA880FE511C}" dt="2022-03-30T12:44:22.834" v="1904"/>
        <pc:sldMkLst>
          <pc:docMk/>
          <pc:sldMk cId="607209461" sldId="266"/>
        </pc:sldMkLst>
      </pc:sldChg>
      <pc:sldChg chg="add">
        <pc:chgData name="Michael Dunderdale" userId="f9a59f5a-ed25-4095-a9bb-5dc60555fcfa" providerId="ADAL" clId="{2F873158-2B60-4E46-9BDA-4EA880FE511C}" dt="2022-03-30T12:59:52.280" v="1905"/>
        <pc:sldMkLst>
          <pc:docMk/>
          <pc:sldMk cId="1833817972" sldId="269"/>
        </pc:sldMkLst>
      </pc:sldChg>
      <pc:sldChg chg="add">
        <pc:chgData name="Michael Dunderdale" userId="f9a59f5a-ed25-4095-a9bb-5dc60555fcfa" providerId="ADAL" clId="{2F873158-2B60-4E46-9BDA-4EA880FE511C}" dt="2022-03-30T13:00:05.816" v="1906"/>
        <pc:sldMkLst>
          <pc:docMk/>
          <pc:sldMk cId="4174298699" sldId="271"/>
        </pc:sldMkLst>
      </pc:sldChg>
      <pc:sldChg chg="modSp">
        <pc:chgData name="Michael Dunderdale" userId="f9a59f5a-ed25-4095-a9bb-5dc60555fcfa" providerId="ADAL" clId="{2F873158-2B60-4E46-9BDA-4EA880FE511C}" dt="2022-04-05T12:26:16.048" v="2160" actId="20577"/>
        <pc:sldMkLst>
          <pc:docMk/>
          <pc:sldMk cId="1472693244" sldId="274"/>
        </pc:sldMkLst>
        <pc:spChg chg="mod">
          <ac:chgData name="Michael Dunderdale" userId="f9a59f5a-ed25-4095-a9bb-5dc60555fcfa" providerId="ADAL" clId="{2F873158-2B60-4E46-9BDA-4EA880FE511C}" dt="2022-03-30T12:27:16.475" v="1077" actId="14100"/>
          <ac:spMkLst>
            <pc:docMk/>
            <pc:sldMk cId="1472693244" sldId="274"/>
            <ac:spMk id="2" creationId="{00000000-0000-0000-0000-000000000000}"/>
          </ac:spMkLst>
        </pc:spChg>
        <pc:spChg chg="mod">
          <ac:chgData name="Michael Dunderdale" userId="f9a59f5a-ed25-4095-a9bb-5dc60555fcfa" providerId="ADAL" clId="{2F873158-2B60-4E46-9BDA-4EA880FE511C}" dt="2022-04-05T12:26:16.048" v="2160" actId="20577"/>
          <ac:spMkLst>
            <pc:docMk/>
            <pc:sldMk cId="1472693244" sldId="274"/>
            <ac:spMk id="3" creationId="{00000000-0000-0000-0000-000000000000}"/>
          </ac:spMkLst>
        </pc:spChg>
      </pc:sldChg>
      <pc:sldChg chg="modSp">
        <pc:chgData name="Michael Dunderdale" userId="f9a59f5a-ed25-4095-a9bb-5dc60555fcfa" providerId="ADAL" clId="{2F873158-2B60-4E46-9BDA-4EA880FE511C}" dt="2022-03-30T13:28:36.182" v="2125" actId="20577"/>
        <pc:sldMkLst>
          <pc:docMk/>
          <pc:sldMk cId="1676039863" sldId="275"/>
        </pc:sldMkLst>
        <pc:spChg chg="mod">
          <ac:chgData name="Michael Dunderdale" userId="f9a59f5a-ed25-4095-a9bb-5dc60555fcfa" providerId="ADAL" clId="{2F873158-2B60-4E46-9BDA-4EA880FE511C}" dt="2022-03-30T11:33:20.598" v="91" actId="207"/>
          <ac:spMkLst>
            <pc:docMk/>
            <pc:sldMk cId="1676039863" sldId="275"/>
            <ac:spMk id="2" creationId="{00000000-0000-0000-0000-000000000000}"/>
          </ac:spMkLst>
        </pc:spChg>
        <pc:spChg chg="mod">
          <ac:chgData name="Michael Dunderdale" userId="f9a59f5a-ed25-4095-a9bb-5dc60555fcfa" providerId="ADAL" clId="{2F873158-2B60-4E46-9BDA-4EA880FE511C}" dt="2022-03-30T13:28:36.182" v="2125" actId="20577"/>
          <ac:spMkLst>
            <pc:docMk/>
            <pc:sldMk cId="1676039863" sldId="27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6C455-4BD3-43FC-B0AF-24030EC7CFE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03CDD-3219-414F-AB85-875A601EE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6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5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9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02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98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79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8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09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40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3847" r="3068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185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79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7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8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1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9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0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7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7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5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11" y="1326361"/>
            <a:ext cx="9430603" cy="1646302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Key Stage 1 SATS 2022</a:t>
            </a:r>
            <a:br>
              <a:rPr lang="en-GB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206" y="4050833"/>
            <a:ext cx="9662615" cy="109689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Parent Information Workshop</a:t>
            </a:r>
          </a:p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Tuesday 5</a:t>
            </a:r>
            <a:r>
              <a:rPr lang="en-GB" sz="44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 April</a:t>
            </a:r>
          </a:p>
        </p:txBody>
      </p:sp>
    </p:spTree>
    <p:extLst>
      <p:ext uri="{BB962C8B-B14F-4D97-AF65-F5344CB8AC3E}">
        <p14:creationId xmlns:p14="http://schemas.microsoft.com/office/powerpoint/2010/main" val="70986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18" y="235044"/>
            <a:ext cx="9913329" cy="73394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What can you do to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968990"/>
            <a:ext cx="10105959" cy="5889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Help your child at home, like you have done all year.</a:t>
            </a:r>
          </a:p>
          <a:p>
            <a:r>
              <a:rPr lang="en-GB" dirty="0">
                <a:solidFill>
                  <a:schemeClr val="tx1"/>
                </a:solidFill>
              </a:rPr>
              <a:t>Continue to read with your child, particularly focussing on your child's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     understanding of the text – remember that reading is so much more fun than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     words on a page. Try to bring out a ‘love of reading’.</a:t>
            </a:r>
          </a:p>
          <a:p>
            <a:r>
              <a:rPr lang="en-GB" dirty="0">
                <a:solidFill>
                  <a:schemeClr val="tx1"/>
                </a:solidFill>
              </a:rPr>
              <a:t>Look for opportunities to discuss numbers in the environment, simple addition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    problems while you are at the supermarket, weighing and measuring things around the 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home, etc.</a:t>
            </a:r>
          </a:p>
          <a:p>
            <a:r>
              <a:rPr lang="en-GB" dirty="0">
                <a:solidFill>
                  <a:schemeClr val="tx1"/>
                </a:solidFill>
              </a:rPr>
              <a:t>Play simple spelling games like hangman, eye-spy, complete word searches, writing shopping lists, etc.</a:t>
            </a:r>
          </a:p>
          <a:p>
            <a:r>
              <a:rPr lang="en-GB" dirty="0">
                <a:solidFill>
                  <a:schemeClr val="tx1"/>
                </a:solidFill>
              </a:rPr>
              <a:t>Reinforce skills learnt at school by completing homework, Mathletics, TTRS, etc.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Try not to discuss SATs while your child is in earshot.</a:t>
            </a:r>
          </a:p>
          <a:p>
            <a:r>
              <a:rPr lang="en-GB" dirty="0">
                <a:solidFill>
                  <a:schemeClr val="tx1"/>
                </a:solidFill>
              </a:rPr>
              <a:t>Make sure your child is ready to learn and not tired when they come to school.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CGP BOOKS are available to order online.</a:t>
            </a:r>
          </a:p>
          <a:p>
            <a:r>
              <a:rPr lang="en-GB" dirty="0">
                <a:solidFill>
                  <a:schemeClr val="tx1"/>
                </a:solidFill>
              </a:rPr>
              <a:t>KS1 SAT Buster available for Maths (Arithmetic and Reasoning) and English (Reading and GPS)</a:t>
            </a:r>
          </a:p>
        </p:txBody>
      </p:sp>
    </p:spTree>
    <p:extLst>
      <p:ext uri="{BB962C8B-B14F-4D97-AF65-F5344CB8AC3E}">
        <p14:creationId xmlns:p14="http://schemas.microsoft.com/office/powerpoint/2010/main" val="167603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06" y="220976"/>
            <a:ext cx="9817794" cy="73394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Assessment at Key Stage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90" y="1228300"/>
            <a:ext cx="9771797" cy="5629700"/>
          </a:xfrm>
        </p:spPr>
        <p:txBody>
          <a:bodyPr>
            <a:noAutofit/>
          </a:bodyPr>
          <a:lstStyle/>
          <a:p>
            <a:r>
              <a:rPr lang="en-GB" sz="2200" dirty="0">
                <a:solidFill>
                  <a:schemeClr val="tx1"/>
                </a:solidFill>
              </a:rPr>
              <a:t>All statutory KS1 assessments resume in 2021/22 including end of KS1 assessments. </a:t>
            </a:r>
          </a:p>
          <a:p>
            <a:r>
              <a:rPr lang="en-GB" sz="2200" dirty="0">
                <a:solidFill>
                  <a:schemeClr val="tx1"/>
                </a:solidFill>
              </a:rPr>
              <a:t>Teacher assessment is the main focus for Key Stage 1 assessment and reporting. There are 3 main forms of assessment in schools: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Day-to-day formative assessment: to inform teaching on an ongoing basis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In-school summative assessment: to understand pupil performance at the end of a period of teaching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Statutory summative assessment: to understand pupil performance in relation to national expectations and comparisons</a:t>
            </a:r>
          </a:p>
          <a:p>
            <a:r>
              <a:rPr lang="en-GB" sz="2200" dirty="0">
                <a:solidFill>
                  <a:schemeClr val="tx1"/>
                </a:solidFill>
              </a:rPr>
              <a:t>Teachers will administer the SATs Tests to help make a secure judgement for their final teacher assessment at the end of KS1.</a:t>
            </a:r>
          </a:p>
          <a:p>
            <a:r>
              <a:rPr lang="en-GB" sz="2200" dirty="0">
                <a:solidFill>
                  <a:schemeClr val="tx1"/>
                </a:solidFill>
              </a:rPr>
              <a:t>The tests are set externally but marked internally by the class teacher. 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200" dirty="0">
                <a:solidFill>
                  <a:schemeClr val="tx1"/>
                </a:solidFill>
              </a:rPr>
              <a:t>Testing takes place during May and it is not possible to take them at any other time</a:t>
            </a:r>
          </a:p>
        </p:txBody>
      </p:sp>
    </p:spTree>
    <p:extLst>
      <p:ext uri="{BB962C8B-B14F-4D97-AF65-F5344CB8AC3E}">
        <p14:creationId xmlns:p14="http://schemas.microsoft.com/office/powerpoint/2010/main" val="151512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986" y="235044"/>
            <a:ext cx="5524208" cy="73394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Key Stage 1 SATS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228299"/>
            <a:ext cx="9771797" cy="56297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They are designed to assess pupils’ knowledge and understanding of the KS1 programmes of study (content from both the Year 1 and Year 2 National Curriculum).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raw score (how many marks your child gets) is translated into a scaled score but this is not reported to parents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There will be a new National standard </a:t>
            </a:r>
          </a:p>
          <a:p>
            <a:r>
              <a:rPr lang="en-GB" sz="2400" dirty="0">
                <a:solidFill>
                  <a:schemeClr val="tx1"/>
                </a:solidFill>
              </a:rPr>
              <a:t>Teacher assessments will also be used to build up a picture of your child’s learning and achievements</a:t>
            </a:r>
          </a:p>
          <a:p>
            <a:r>
              <a:rPr lang="en-GB" sz="2400" dirty="0">
                <a:solidFill>
                  <a:schemeClr val="tx1"/>
                </a:solidFill>
              </a:rPr>
              <a:t>Your child will receive an overall result saying whether they achieved the required standard or not</a:t>
            </a:r>
          </a:p>
        </p:txBody>
      </p:sp>
    </p:spTree>
    <p:extLst>
      <p:ext uri="{BB962C8B-B14F-4D97-AF65-F5344CB8AC3E}">
        <p14:creationId xmlns:p14="http://schemas.microsoft.com/office/powerpoint/2010/main" val="147269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18" y="235044"/>
            <a:ext cx="9913329" cy="73394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Which tests will the children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968990"/>
            <a:ext cx="10105959" cy="5889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</a:rPr>
              <a:t>Reading</a:t>
            </a:r>
          </a:p>
          <a:p>
            <a:r>
              <a:rPr lang="en-GB" sz="1600" dirty="0">
                <a:solidFill>
                  <a:schemeClr val="tx1"/>
                </a:solidFill>
              </a:rPr>
              <a:t>Paper 1 – a combined reading prompt and answer booklet with texts of around 400 – 700 words. </a:t>
            </a:r>
          </a:p>
          <a:p>
            <a:r>
              <a:rPr lang="en-GB" sz="1600" dirty="0">
                <a:solidFill>
                  <a:schemeClr val="tx1"/>
                </a:solidFill>
              </a:rPr>
              <a:t>Paper 2 – a reading booklet of a selection of passages totalling 800 – 1100 words and a separate answer booklet. It contains more challenging texts than Paper 1. </a:t>
            </a:r>
          </a:p>
          <a:p>
            <a:r>
              <a:rPr lang="en-GB" sz="1600" dirty="0">
                <a:solidFill>
                  <a:schemeClr val="tx1"/>
                </a:solidFill>
              </a:rPr>
              <a:t>Each test should take about 30-40 minutes but the tests are not strictly timed</a:t>
            </a:r>
          </a:p>
          <a:p>
            <a:pPr lvl="2"/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</a:rPr>
              <a:t>Grammar, Punctuation and Spelling (non statutory)</a:t>
            </a:r>
          </a:p>
          <a:p>
            <a:r>
              <a:rPr lang="en-GB" sz="1600" dirty="0">
                <a:solidFill>
                  <a:schemeClr val="tx1"/>
                </a:solidFill>
              </a:rPr>
              <a:t>Paper 1 – a 20 word spelling test lasting approximately 15 minutes</a:t>
            </a:r>
          </a:p>
          <a:p>
            <a:r>
              <a:rPr lang="en-GB" sz="1600" dirty="0">
                <a:solidFill>
                  <a:schemeClr val="tx1"/>
                </a:solidFill>
              </a:rPr>
              <a:t>Paper 2 – a grammar, punctuation and vocabulary test in two sections which will take about 20 minutes</a:t>
            </a:r>
          </a:p>
          <a:p>
            <a:pPr marL="914400" lvl="2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</a:rPr>
              <a:t>Mathematics</a:t>
            </a:r>
          </a:p>
          <a:p>
            <a:r>
              <a:rPr lang="en-GB" sz="1600" dirty="0">
                <a:solidFill>
                  <a:schemeClr val="tx1"/>
                </a:solidFill>
              </a:rPr>
              <a:t>Paper 1 – Arithmetic – this takes about 20 minutes to complete</a:t>
            </a:r>
          </a:p>
          <a:p>
            <a:r>
              <a:rPr lang="en-GB" sz="1600" dirty="0">
                <a:solidFill>
                  <a:schemeClr val="tx1"/>
                </a:solidFill>
              </a:rPr>
              <a:t>Paper 2 – Reasoning: a range of mathematical fluency, reasoning and problem solving questions. This takes about 35 minutes</a:t>
            </a:r>
          </a:p>
          <a:p>
            <a:r>
              <a:rPr lang="en-GB" sz="1600" dirty="0">
                <a:solidFill>
                  <a:schemeClr val="tx1"/>
                </a:solidFill>
              </a:rPr>
              <a:t>Children cannot use any apparatus such as number lines, hundred squares, etc.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7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797" y="1995549"/>
            <a:ext cx="4706004" cy="111912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English – Reading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Paper 1 Example Page</a:t>
            </a:r>
            <a:endParaRPr lang="ru-RU" sz="32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5</a:t>
            </a:fld>
            <a:endParaRPr lang="ru-RU" dirty="0"/>
          </a:p>
        </p:txBody>
      </p:sp>
      <p:pic>
        <p:nvPicPr>
          <p:cNvPr id="7" name="Picture 6" descr="year-2-reading-sample-materials-1.pdf - Google Chrome">
            <a:extLst>
              <a:ext uri="{FF2B5EF4-FFF2-40B4-BE49-F238E27FC236}">
                <a16:creationId xmlns:a16="http://schemas.microsoft.com/office/drawing/2014/main" id="{734A41B6-2F50-4623-8F24-93F1928F8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20"/>
          <a:stretch/>
        </p:blipFill>
        <p:spPr>
          <a:xfrm>
            <a:off x="1152858" y="181926"/>
            <a:ext cx="6171213" cy="6530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DFD385-9453-4DEE-AA66-A92E500425EA}"/>
              </a:ext>
            </a:extLst>
          </p:cNvPr>
          <p:cNvSpPr txBox="1"/>
          <p:nvPr/>
        </p:nvSpPr>
        <p:spPr>
          <a:xfrm>
            <a:off x="349813" y="6611778"/>
            <a:ext cx="1872208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Comic Sans MS" panose="030F0702030302020204" pitchFamily="66" charset="0"/>
              </a:rPr>
              <a:t>apple</a:t>
            </a:r>
            <a:r>
              <a:rPr lang="en-GB" sz="1000" dirty="0">
                <a:solidFill>
                  <a:schemeClr val="accent4"/>
                </a:solidFill>
                <a:latin typeface="Comic Sans MS" panose="030F0702030302020204" pitchFamily="66" charset="0"/>
              </a:rPr>
              <a:t>forthe</a:t>
            </a:r>
            <a:r>
              <a:rPr lang="en-GB" sz="1000" dirty="0">
                <a:solidFill>
                  <a:srgbClr val="00B050"/>
                </a:solidFill>
                <a:latin typeface="Comic Sans MS" panose="030F0702030302020204" pitchFamily="66" charset="0"/>
              </a:rPr>
              <a:t>teacher.co.uk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E7210A-D55E-4BF5-AC82-7F3B8CFA6A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783"/>
            <a:ext cx="353085" cy="332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DC5DB-070B-4E3C-84C0-769B294B5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480" y="6585523"/>
            <a:ext cx="2688569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09" y="136815"/>
            <a:ext cx="5099536" cy="111912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English – Reading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Paper 2 Example Pages</a:t>
            </a:r>
            <a:endParaRPr lang="ru-RU" sz="32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Picture 4" descr="2017 key stage 1 English reading Paper 2: reading booklet - Google Chrome">
            <a:extLst>
              <a:ext uri="{FF2B5EF4-FFF2-40B4-BE49-F238E27FC236}">
                <a16:creationId xmlns:a16="http://schemas.microsoft.com/office/drawing/2014/main" id="{7622A2B6-692A-4173-8F1A-176A581B2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1562">
            <a:off x="1604936" y="1427117"/>
            <a:ext cx="3673819" cy="4773277"/>
          </a:xfrm>
          <a:prstGeom prst="rect">
            <a:avLst/>
          </a:prstGeom>
        </p:spPr>
      </p:pic>
      <p:pic>
        <p:nvPicPr>
          <p:cNvPr id="8" name="Picture 7" descr="2017 key stage 1 English reading Paper 2: reading booklet - Google Chrome">
            <a:extLst>
              <a:ext uri="{FF2B5EF4-FFF2-40B4-BE49-F238E27FC236}">
                <a16:creationId xmlns:a16="http://schemas.microsoft.com/office/drawing/2014/main" id="{6D52830B-8CEE-45ED-8D2D-34905B0C4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00" y="1564967"/>
            <a:ext cx="4219587" cy="4998725"/>
          </a:xfrm>
          <a:prstGeom prst="rect">
            <a:avLst/>
          </a:prstGeom>
        </p:spPr>
      </p:pic>
      <p:pic>
        <p:nvPicPr>
          <p:cNvPr id="13" name="Picture 12" descr="2017 key stage 1 English reading Paper 2: reading answer booklet - Google Chrome">
            <a:extLst>
              <a:ext uri="{FF2B5EF4-FFF2-40B4-BE49-F238E27FC236}">
                <a16:creationId xmlns:a16="http://schemas.microsoft.com/office/drawing/2014/main" id="{4E007F6F-1742-4AB2-A964-C9C94BE0A0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195" y="1270661"/>
            <a:ext cx="4896558" cy="55873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66B705-F9D5-437C-B6FE-3DFD8207DCA9}"/>
              </a:ext>
            </a:extLst>
          </p:cNvPr>
          <p:cNvSpPr txBox="1"/>
          <p:nvPr/>
        </p:nvSpPr>
        <p:spPr>
          <a:xfrm>
            <a:off x="349813" y="6611778"/>
            <a:ext cx="1872208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Comic Sans MS" panose="030F0702030302020204" pitchFamily="66" charset="0"/>
              </a:rPr>
              <a:t>apple</a:t>
            </a:r>
            <a:r>
              <a:rPr lang="en-GB" sz="1000" dirty="0">
                <a:solidFill>
                  <a:schemeClr val="accent4"/>
                </a:solidFill>
                <a:latin typeface="Comic Sans MS" panose="030F0702030302020204" pitchFamily="66" charset="0"/>
              </a:rPr>
              <a:t>forthe</a:t>
            </a:r>
            <a:r>
              <a:rPr lang="en-GB" sz="1000" dirty="0">
                <a:solidFill>
                  <a:srgbClr val="00B050"/>
                </a:solidFill>
                <a:latin typeface="Comic Sans MS" panose="030F0702030302020204" pitchFamily="66" charset="0"/>
              </a:rPr>
              <a:t>teacher.co.uk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1B8E11-11FC-4AFF-9AD3-3397F0A538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783"/>
            <a:ext cx="353085" cy="332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C45530-41B7-4B8A-9BE0-8A7D7D192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0480" y="6585523"/>
            <a:ext cx="2688569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09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7</a:t>
            </a:fld>
            <a:endParaRPr lang="ru-RU" dirty="0"/>
          </a:p>
        </p:txBody>
      </p:sp>
      <p:pic>
        <p:nvPicPr>
          <p:cNvPr id="6" name="Picture 5" descr="2018_ks1_English_GPS_Paper1_spelling.pdf - Google Drive - Google Chrome">
            <a:extLst>
              <a:ext uri="{FF2B5EF4-FFF2-40B4-BE49-F238E27FC236}">
                <a16:creationId xmlns:a16="http://schemas.microsoft.com/office/drawing/2014/main" id="{4BF51D28-FD83-4793-ADBC-605168D28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224" y="916791"/>
            <a:ext cx="4163664" cy="60569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AD5DFC-56D6-48FB-B3E1-1A0C417D5CE4}"/>
              </a:ext>
            </a:extLst>
          </p:cNvPr>
          <p:cNvSpPr txBox="1"/>
          <p:nvPr/>
        </p:nvSpPr>
        <p:spPr>
          <a:xfrm>
            <a:off x="349813" y="6611778"/>
            <a:ext cx="1872208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Comic Sans MS" panose="030F0702030302020204" pitchFamily="66" charset="0"/>
              </a:rPr>
              <a:t>apple</a:t>
            </a:r>
            <a:r>
              <a:rPr lang="en-GB" sz="1000" dirty="0">
                <a:solidFill>
                  <a:schemeClr val="accent4"/>
                </a:solidFill>
                <a:latin typeface="Comic Sans MS" panose="030F0702030302020204" pitchFamily="66" charset="0"/>
              </a:rPr>
              <a:t>forthe</a:t>
            </a:r>
            <a:r>
              <a:rPr lang="en-GB" sz="1000" dirty="0">
                <a:solidFill>
                  <a:srgbClr val="00B050"/>
                </a:solidFill>
                <a:latin typeface="Comic Sans MS" panose="030F0702030302020204" pitchFamily="66" charset="0"/>
              </a:rPr>
              <a:t>teacher.co.uk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1D1443-2D1B-4069-8224-8DDDB498AA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783"/>
            <a:ext cx="353085" cy="332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33" y="35885"/>
            <a:ext cx="4864867" cy="67420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English – Spelling Example Page</a:t>
            </a:r>
            <a:endParaRPr lang="ru-RU" sz="2200" dirty="0"/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FC65D146-9F08-4C8C-836A-827621F921A8}"/>
              </a:ext>
            </a:extLst>
          </p:cNvPr>
          <p:cNvSpPr/>
          <p:nvPr/>
        </p:nvSpPr>
        <p:spPr>
          <a:xfrm>
            <a:off x="5430735" y="-514350"/>
            <a:ext cx="592186" cy="8134350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2018_ks1_English_GPS_Paper2_questions.pdf - Google Drive - Google Chrome">
            <a:extLst>
              <a:ext uri="{FF2B5EF4-FFF2-40B4-BE49-F238E27FC236}">
                <a16:creationId xmlns:a16="http://schemas.microsoft.com/office/drawing/2014/main" id="{FF924B1E-9C8B-483F-9D70-F4E5F4FBE5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19" t="6781" r="29375" b="11041"/>
          <a:stretch/>
        </p:blipFill>
        <p:spPr>
          <a:xfrm>
            <a:off x="6402330" y="288673"/>
            <a:ext cx="5223803" cy="63231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DA3D75-A06B-457F-B246-005A100245BA}"/>
              </a:ext>
            </a:extLst>
          </p:cNvPr>
          <p:cNvSpPr txBox="1">
            <a:spLocks/>
          </p:cNvSpPr>
          <p:nvPr/>
        </p:nvSpPr>
        <p:spPr>
          <a:xfrm>
            <a:off x="6761266" y="0"/>
            <a:ext cx="4864867" cy="67420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+mj-lt"/>
              </a:rPr>
              <a:t>English – Grammar Example Page</a:t>
            </a:r>
            <a:endParaRPr lang="ru-RU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641CFC-C4DC-49EF-AE74-B1A2B0567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480" y="6585523"/>
            <a:ext cx="2688569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1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8</a:t>
            </a:fld>
            <a:endParaRPr lang="ru-RU" dirty="0"/>
          </a:p>
        </p:txBody>
      </p:sp>
      <p:pic>
        <p:nvPicPr>
          <p:cNvPr id="6" name="Picture 5" descr="2018_ks1_mathematics_Paper1_arithmetic.pdf - Google Drive - Google Chrome">
            <a:extLst>
              <a:ext uri="{FF2B5EF4-FFF2-40B4-BE49-F238E27FC236}">
                <a16:creationId xmlns:a16="http://schemas.microsoft.com/office/drawing/2014/main" id="{21264FA5-9B2D-408F-A063-D0E4E9FE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80449">
            <a:off x="168168" y="1031666"/>
            <a:ext cx="3595696" cy="5076329"/>
          </a:xfrm>
          <a:prstGeom prst="rect">
            <a:avLst/>
          </a:prstGeom>
        </p:spPr>
      </p:pic>
      <p:pic>
        <p:nvPicPr>
          <p:cNvPr id="9" name="Picture 8" descr="2018_ks1_mathematics_Paper1_arithmetic.pdf - Google Drive - Google Chrome">
            <a:extLst>
              <a:ext uri="{FF2B5EF4-FFF2-40B4-BE49-F238E27FC236}">
                <a16:creationId xmlns:a16="http://schemas.microsoft.com/office/drawing/2014/main" id="{247A47C1-0DD7-41C9-8F03-6C32496B1C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8698">
            <a:off x="1893606" y="1175728"/>
            <a:ext cx="3397666" cy="4689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4BE417-469C-466B-B919-48818A4CF087}"/>
              </a:ext>
            </a:extLst>
          </p:cNvPr>
          <p:cNvSpPr txBox="1"/>
          <p:nvPr/>
        </p:nvSpPr>
        <p:spPr>
          <a:xfrm>
            <a:off x="349813" y="6611778"/>
            <a:ext cx="1872208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Comic Sans MS" panose="030F0702030302020204" pitchFamily="66" charset="0"/>
              </a:rPr>
              <a:t>apple</a:t>
            </a:r>
            <a:r>
              <a:rPr lang="en-GB" sz="1000" dirty="0">
                <a:solidFill>
                  <a:schemeClr val="accent4"/>
                </a:solidFill>
                <a:latin typeface="Comic Sans MS" panose="030F0702030302020204" pitchFamily="66" charset="0"/>
              </a:rPr>
              <a:t>forthe</a:t>
            </a:r>
            <a:r>
              <a:rPr lang="en-GB" sz="1000" dirty="0">
                <a:solidFill>
                  <a:srgbClr val="00B050"/>
                </a:solidFill>
                <a:latin typeface="Comic Sans MS" panose="030F0702030302020204" pitchFamily="66" charset="0"/>
              </a:rPr>
              <a:t>teacher.co.uk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711597-185C-4D93-93CB-A113FD43EB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783"/>
            <a:ext cx="353085" cy="332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13" y="145230"/>
            <a:ext cx="4364106" cy="629493"/>
          </a:xfrm>
        </p:spPr>
        <p:txBody>
          <a:bodyPr>
            <a:noAutofit/>
          </a:bodyPr>
          <a:lstStyle/>
          <a:p>
            <a:r>
              <a:rPr lang="en-US" sz="2500" dirty="0" err="1">
                <a:latin typeface="+mj-lt"/>
              </a:rPr>
              <a:t>Maths</a:t>
            </a:r>
            <a:r>
              <a:rPr lang="en-US" sz="2500" dirty="0">
                <a:latin typeface="+mj-lt"/>
              </a:rPr>
              <a:t> Paper 1 Example Pages (Arithmetic)</a:t>
            </a:r>
            <a:endParaRPr lang="ru-RU" sz="2500" dirty="0">
              <a:latin typeface="+mj-lt"/>
            </a:endParaRPr>
          </a:p>
        </p:txBody>
      </p:sp>
      <p:pic>
        <p:nvPicPr>
          <p:cNvPr id="13" name="Picture 12" descr="2018_ks1_mathematics_Paper2_reasoning.pdf - Google Drive - Google Chrome">
            <a:extLst>
              <a:ext uri="{FF2B5EF4-FFF2-40B4-BE49-F238E27FC236}">
                <a16:creationId xmlns:a16="http://schemas.microsoft.com/office/drawing/2014/main" id="{39D2C5E0-6342-4DBF-BD77-6E5CE28DE5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7081">
            <a:off x="6302689" y="1001399"/>
            <a:ext cx="3373747" cy="4390968"/>
          </a:xfrm>
          <a:prstGeom prst="rect">
            <a:avLst/>
          </a:prstGeom>
        </p:spPr>
      </p:pic>
      <p:pic>
        <p:nvPicPr>
          <p:cNvPr id="15" name="Picture 14" descr="2018_ks1_mathematics_Paper2_reasoning.pdf - Google Drive - Google Chrome">
            <a:extLst>
              <a:ext uri="{FF2B5EF4-FFF2-40B4-BE49-F238E27FC236}">
                <a16:creationId xmlns:a16="http://schemas.microsoft.com/office/drawing/2014/main" id="{73CE6BAE-AF97-4360-9F05-9ABD82E671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17551">
            <a:off x="7672149" y="1706528"/>
            <a:ext cx="4081543" cy="47055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26C6953-382A-411B-9721-62AB35340365}"/>
              </a:ext>
            </a:extLst>
          </p:cNvPr>
          <p:cNvSpPr txBox="1">
            <a:spLocks/>
          </p:cNvSpPr>
          <p:nvPr/>
        </p:nvSpPr>
        <p:spPr>
          <a:xfrm>
            <a:off x="7722163" y="145230"/>
            <a:ext cx="4364106" cy="62949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 dirty="0" err="1">
                <a:latin typeface="+mj-lt"/>
              </a:rPr>
              <a:t>Maths</a:t>
            </a:r>
            <a:r>
              <a:rPr lang="en-US" sz="2500" dirty="0">
                <a:latin typeface="+mj-lt"/>
              </a:rPr>
              <a:t> Paper 2 Example Pages (Reasoning)</a:t>
            </a:r>
            <a:endParaRPr lang="ru-RU" sz="2500" dirty="0">
              <a:latin typeface="+mj-lt"/>
            </a:endParaRP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DD53039C-1BC6-412C-A48D-B5FA85D0E3C7}"/>
              </a:ext>
            </a:extLst>
          </p:cNvPr>
          <p:cNvSpPr/>
          <p:nvPr/>
        </p:nvSpPr>
        <p:spPr>
          <a:xfrm>
            <a:off x="5593194" y="64676"/>
            <a:ext cx="198355" cy="6911439"/>
          </a:xfrm>
          <a:prstGeom prst="flowChartDecision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6D195C-2161-49CE-B0FD-2A959842B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0480" y="6585523"/>
            <a:ext cx="2688569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98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77" y="494351"/>
            <a:ext cx="9913329" cy="73394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Key Stage 1 teacher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583140"/>
            <a:ext cx="9771797" cy="5274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tx1"/>
                </a:solidFill>
              </a:rPr>
              <a:t>There is an interim teacher assessment framework </a:t>
            </a:r>
          </a:p>
          <a:p>
            <a:pPr marL="0" indent="0">
              <a:buNone/>
            </a:pPr>
            <a:r>
              <a:rPr lang="en-GB" sz="2200" i="1" dirty="0">
                <a:solidFill>
                  <a:schemeClr val="tx1"/>
                </a:solidFill>
              </a:rPr>
              <a:t>Key Stage 1 teacher assessment framework standards for Reading, Writing and Maths:</a:t>
            </a:r>
          </a:p>
          <a:p>
            <a:r>
              <a:rPr lang="en-GB" sz="2200" dirty="0">
                <a:solidFill>
                  <a:schemeClr val="tx1"/>
                </a:solidFill>
              </a:rPr>
              <a:t>Working at greater depth within the expected standard</a:t>
            </a:r>
          </a:p>
          <a:p>
            <a:r>
              <a:rPr lang="en-GB" sz="2200" dirty="0">
                <a:solidFill>
                  <a:schemeClr val="tx1"/>
                </a:solidFill>
              </a:rPr>
              <a:t>Working at the expected standard </a:t>
            </a:r>
          </a:p>
          <a:p>
            <a:r>
              <a:rPr lang="en-GB" sz="2200" dirty="0">
                <a:solidFill>
                  <a:schemeClr val="tx1"/>
                </a:solidFill>
              </a:rPr>
              <a:t>Working towards the expected standard </a:t>
            </a:r>
          </a:p>
          <a:p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200" i="1" dirty="0">
                <a:solidFill>
                  <a:schemeClr val="tx1"/>
                </a:solidFill>
              </a:rPr>
              <a:t>Science</a:t>
            </a:r>
          </a:p>
          <a:p>
            <a:r>
              <a:rPr lang="en-GB" sz="2200" dirty="0">
                <a:solidFill>
                  <a:schemeClr val="tx1"/>
                </a:solidFill>
              </a:rPr>
              <a:t>Working at the expected standard OR does not meet the expected standard</a:t>
            </a:r>
          </a:p>
        </p:txBody>
      </p:sp>
    </p:spTree>
    <p:extLst>
      <p:ext uri="{BB962C8B-B14F-4D97-AF65-F5344CB8AC3E}">
        <p14:creationId xmlns:p14="http://schemas.microsoft.com/office/powerpoint/2010/main" val="3604390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a54ca88-4bd9-4e91-b032-863369ce78b4">5PVA5SVVUTDX-1818035932-3104812</_dlc_DocId>
    <_dlc_DocIdUrl xmlns="fa54ca88-4bd9-4e91-b032-863369ce78b4">
      <Url>https://wibsey.sharepoint.com/sites/TeachersArea/_layouts/15/DocIdRedir.aspx?ID=5PVA5SVVUTDX-1818035932-3104812</Url>
      <Description>5PVA5SVVUTDX-1818035932-3104812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EE7019B079C4E8A5C27982D1D9AC8" ma:contentTypeVersion="13" ma:contentTypeDescription="Create a new document." ma:contentTypeScope="" ma:versionID="106764e8ada69671dc1f77abb6c9c4d1">
  <xsd:schema xmlns:xsd="http://www.w3.org/2001/XMLSchema" xmlns:xs="http://www.w3.org/2001/XMLSchema" xmlns:p="http://schemas.microsoft.com/office/2006/metadata/properties" xmlns:ns2="fa54ca88-4bd9-4e91-b032-863369ce78b4" xmlns:ns3="44626631-e19c-4833-bb8e-8ec6edb3d3e7" targetNamespace="http://schemas.microsoft.com/office/2006/metadata/properties" ma:root="true" ma:fieldsID="b12ac9277900270cbdd186d7a211476c" ns2:_="" ns3:_="">
    <xsd:import namespace="fa54ca88-4bd9-4e91-b032-863369ce78b4"/>
    <xsd:import namespace="44626631-e19c-4833-bb8e-8ec6edb3d3e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CR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4ca88-4bd9-4e91-b032-863369ce78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26631-e19c-4833-bb8e-8ec6edb3d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6B1D8E-7B2D-4069-89BF-92FDC0BB473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AA15DE4-3407-44D6-AE29-0D234B1E6D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FB2638-93CB-4B7D-BEBF-DD59D96AE863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4626631-e19c-4833-bb8e-8ec6edb3d3e7"/>
    <ds:schemaRef ds:uri="fa54ca88-4bd9-4e91-b032-863369ce78b4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0C1F3317-9E5C-48DB-AF47-BFE2D4C90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4ca88-4bd9-4e91-b032-863369ce78b4"/>
    <ds:schemaRef ds:uri="44626631-e19c-4833-bb8e-8ec6edb3d3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13156</TotalTime>
  <Words>716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Trebuchet MS</vt:lpstr>
      <vt:lpstr>Wingdings 3</vt:lpstr>
      <vt:lpstr>Facet</vt:lpstr>
      <vt:lpstr>Key Stage 1 SATS 2022 </vt:lpstr>
      <vt:lpstr>Assessment at Key Stage 1</vt:lpstr>
      <vt:lpstr>Key Stage 1 SATS tests</vt:lpstr>
      <vt:lpstr>Which tests will the children take?</vt:lpstr>
      <vt:lpstr>English – Reading Paper 1 Example Page</vt:lpstr>
      <vt:lpstr>English – Reading Paper 2 Example Pages</vt:lpstr>
      <vt:lpstr>English – Spelling Example Page</vt:lpstr>
      <vt:lpstr>Maths Paper 1 Example Pages (Arithmetic)</vt:lpstr>
      <vt:lpstr>Key Stage 1 teacher assessment</vt:lpstr>
      <vt:lpstr>What can you do to help?</vt:lpstr>
    </vt:vector>
  </TitlesOfParts>
  <Company>Wibsey Priamry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Accountability in 2016</dc:title>
  <dc:creator>Karen Yates</dc:creator>
  <cp:lastModifiedBy>Michael Dunderdale</cp:lastModifiedBy>
  <cp:revision>47</cp:revision>
  <cp:lastPrinted>2017-03-20T17:14:58Z</cp:lastPrinted>
  <dcterms:created xsi:type="dcterms:W3CDTF">2016-02-17T14:48:31Z</dcterms:created>
  <dcterms:modified xsi:type="dcterms:W3CDTF">2022-04-05T13:00:42Z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0x0101004BBEE7019B079C4E8A5C27982D1D9AC8</vt:lpwstr>
  </property>
  <property fmtid="{D5CDD505-2E9C-101B-9397-08002B2CF9AE}" pid="3" name="Order">
    <vt:r8>33462700</vt:r8>
  </property>
  <property fmtid="{D5CDD505-2E9C-101B-9397-08002B2CF9AE}" pid="4" name="_dlc_DocIdItemGuid">
    <vt:lpwstr>ee7294fe-c7d0-44cc-8eb6-1c0d3c40a231</vt:lpwstr>
  </property>
</Properties>
</file>