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3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5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5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7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60588-F4EA-4565-A9B1-2A00610B16E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0AF5-FF9C-4A3D-BD44-0CDA4F40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tmp"/><Relationship Id="rId12" Type="http://schemas.openxmlformats.org/officeDocument/2006/relationships/image" Target="../media/image11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tmp"/><Relationship Id="rId5" Type="http://schemas.openxmlformats.org/officeDocument/2006/relationships/image" Target="../media/image4.png"/><Relationship Id="rId10" Type="http://schemas.openxmlformats.org/officeDocument/2006/relationships/image" Target="../media/image9.tmp"/><Relationship Id="rId4" Type="http://schemas.openxmlformats.org/officeDocument/2006/relationships/image" Target="../media/image3.png"/><Relationship Id="rId9" Type="http://schemas.openxmlformats.org/officeDocument/2006/relationships/image" Target="../media/image8.tmp"/><Relationship Id="rId1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35" y="3184201"/>
            <a:ext cx="952633" cy="1197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9"/>
          <a:stretch/>
        </p:blipFill>
        <p:spPr>
          <a:xfrm>
            <a:off x="0" y="0"/>
            <a:ext cx="1133160" cy="989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0853" y="47550"/>
            <a:ext cx="1068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The philosophy behind Art &amp; Design at WPS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6351703" y="1318326"/>
            <a:ext cx="5244197" cy="553237"/>
          </a:xfrm>
          <a:prstGeom prst="wedgeRectCallout">
            <a:avLst>
              <a:gd name="adj1" fmla="val -57750"/>
              <a:gd name="adj2" fmla="val -39969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XCCW Joined 4a" panose="03050602040000000000" pitchFamily="66" charset="0"/>
              </a:rPr>
              <a:t> </a:t>
            </a:r>
            <a:endParaRPr lang="en-US" sz="1400" b="1" dirty="0">
              <a:solidFill>
                <a:schemeClr val="tx1"/>
              </a:solidFill>
              <a:latin typeface="XCCW Joined 4a" panose="03050602040000000000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48674" y="624779"/>
            <a:ext cx="6033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latin typeface="XCCW Joined 4a" panose="03050602040000000000" pitchFamily="66" charset="0"/>
              </a:rPr>
              <a:t>Art &amp; Design at Wibsey Primary School…</a:t>
            </a:r>
            <a:endParaRPr lang="en-US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3842565"/>
            <a:ext cx="4481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4411949" y="4311847"/>
            <a:ext cx="74305" cy="139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93" y="5119412"/>
            <a:ext cx="1039395" cy="89458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865">
            <a:off x="5934768" y="5353969"/>
            <a:ext cx="1253735" cy="940872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17" y="5422066"/>
            <a:ext cx="1111431" cy="1094142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674">
            <a:off x="10889699" y="4974794"/>
            <a:ext cx="949333" cy="1742397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3" y="3205131"/>
            <a:ext cx="19053" cy="44773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086473" y="940281"/>
            <a:ext cx="288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XCCW Joined 4a" panose="03050602040000000000" pitchFamily="66" charset="0"/>
              </a:rPr>
              <a:t>develops creativity </a:t>
            </a:r>
            <a:endParaRPr lang="en-US" b="1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52563" y="1975637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400" dirty="0">
                <a:solidFill>
                  <a:srgbClr val="7030A0"/>
                </a:solidFill>
                <a:latin typeface="XCCW Joined 4a" panose="03050602040000000000" pitchFamily="66" charset="0"/>
              </a:rPr>
              <a:t>Art allows children to explore, build on and record their own creative and imaginative ideas. Making pictures allows children to express their feelings and ideas, both as a means of self-expression and to communicate to others. </a:t>
            </a:r>
            <a:endParaRPr lang="en-US" sz="1400" dirty="0">
              <a:solidFill>
                <a:srgbClr val="7030A0"/>
              </a:solidFill>
              <a:latin typeface="XCCW Joined 4a" panose="03050602040000000000" pitchFamily="66" charset="0"/>
            </a:endParaRP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054" y="5122089"/>
            <a:ext cx="1863690" cy="10649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52563" y="329288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400" dirty="0">
                <a:solidFill>
                  <a:srgbClr val="7030A0"/>
                </a:solidFill>
                <a:latin typeface="XCCW Joined 4a" panose="03050602040000000000" pitchFamily="66" charset="0"/>
              </a:rPr>
              <a:t>Children will look at the works of at least three artists in each year group. By year 6 they will have knowledge of a range of local, national and international artists. They will evaluate and analyse creative works using the language of art, craft and design. We believe learning about a range of artists will motivate and inspire children in their own work </a:t>
            </a:r>
            <a:r>
              <a:rPr lang="en-GB" sz="1400">
                <a:solidFill>
                  <a:srgbClr val="7030A0"/>
                </a:solidFill>
                <a:latin typeface="XCCW Joined 4a" panose="03050602040000000000" pitchFamily="66" charset="0"/>
              </a:rPr>
              <a:t>and help </a:t>
            </a:r>
            <a:r>
              <a:rPr lang="en-GB" sz="1400" dirty="0">
                <a:solidFill>
                  <a:srgbClr val="7030A0"/>
                </a:solidFill>
                <a:latin typeface="XCCW Joined 4a" panose="03050602040000000000" pitchFamily="66" charset="0"/>
              </a:rPr>
              <a:t>them appreciate art’s role in society.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078400-0E68-460D-9DD0-032260597F54}"/>
              </a:ext>
            </a:extLst>
          </p:cNvPr>
          <p:cNvSpPr txBox="1"/>
          <p:nvPr/>
        </p:nvSpPr>
        <p:spPr>
          <a:xfrm>
            <a:off x="126679" y="1275840"/>
            <a:ext cx="5359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solidFill>
                  <a:srgbClr val="9C5BCD"/>
                </a:solidFill>
                <a:latin typeface="XCCW Joined 4a" panose="03050602040000000000" pitchFamily="66" charset="0"/>
              </a:rPr>
              <a:t>At Wibsey the intent is for pupils to have opportunities to produce creative work, explore their ideas, record </a:t>
            </a:r>
            <a:r>
              <a:rPr lang="en-GB" sz="1400" dirty="0">
                <a:solidFill>
                  <a:srgbClr val="7030A0"/>
                </a:solidFill>
                <a:latin typeface="XCCW Joined 4a" panose="03050602040000000000" pitchFamily="66" charset="0"/>
              </a:rPr>
              <a:t>their</a:t>
            </a:r>
            <a:r>
              <a:rPr lang="en-GB" sz="1400" dirty="0">
                <a:solidFill>
                  <a:srgbClr val="9C5BCD"/>
                </a:solidFill>
                <a:latin typeface="XCCW Joined 4a" panose="03050602040000000000" pitchFamily="66" charset="0"/>
              </a:rPr>
              <a:t> experiences and become proficient in </a:t>
            </a:r>
            <a:r>
              <a:rPr lang="en-GB" sz="1400" b="1" dirty="0">
                <a:solidFill>
                  <a:srgbClr val="9C5BCD"/>
                </a:solidFill>
                <a:latin typeface="XCCW Joined 4a" panose="03050602040000000000" pitchFamily="66" charset="0"/>
              </a:rPr>
              <a:t>drawing</a:t>
            </a:r>
            <a:r>
              <a:rPr lang="en-GB" sz="1400" dirty="0">
                <a:solidFill>
                  <a:srgbClr val="9C5BCD"/>
                </a:solidFill>
                <a:latin typeface="XCCW Joined 4a" panose="03050602040000000000" pitchFamily="66" charset="0"/>
              </a:rPr>
              <a:t>, </a:t>
            </a:r>
            <a:r>
              <a:rPr lang="en-GB" sz="1400" b="1" dirty="0">
                <a:solidFill>
                  <a:srgbClr val="9C5BCD"/>
                </a:solidFill>
                <a:latin typeface="XCCW Joined 4a" panose="03050602040000000000" pitchFamily="66" charset="0"/>
              </a:rPr>
              <a:t>painting</a:t>
            </a:r>
            <a:r>
              <a:rPr lang="en-GB" sz="1400" dirty="0">
                <a:solidFill>
                  <a:srgbClr val="9C5BCD"/>
                </a:solidFill>
                <a:latin typeface="XCCW Joined 4a" panose="03050602040000000000" pitchFamily="66" charset="0"/>
              </a:rPr>
              <a:t>, </a:t>
            </a:r>
            <a:r>
              <a:rPr lang="en-GB" sz="1400" b="1" dirty="0">
                <a:solidFill>
                  <a:srgbClr val="9C5BCD"/>
                </a:solidFill>
                <a:latin typeface="XCCW Joined 4a" panose="03050602040000000000" pitchFamily="66" charset="0"/>
              </a:rPr>
              <a:t>sculpture</a:t>
            </a:r>
            <a:r>
              <a:rPr lang="en-GB" sz="1400" dirty="0">
                <a:solidFill>
                  <a:srgbClr val="9C5BCD"/>
                </a:solidFill>
                <a:latin typeface="XCCW Joined 4a" panose="03050602040000000000" pitchFamily="66" charset="0"/>
              </a:rPr>
              <a:t>, </a:t>
            </a:r>
            <a:r>
              <a:rPr lang="en-GB" sz="1400" b="1" dirty="0">
                <a:solidFill>
                  <a:srgbClr val="9C5BCD"/>
                </a:solidFill>
                <a:latin typeface="XCCW Joined 4a" panose="03050602040000000000" pitchFamily="66" charset="0"/>
              </a:rPr>
              <a:t>printing</a:t>
            </a:r>
            <a:r>
              <a:rPr lang="en-GB" sz="1400" dirty="0">
                <a:solidFill>
                  <a:srgbClr val="9C5BCD"/>
                </a:solidFill>
                <a:latin typeface="XCCW Joined 4a" panose="03050602040000000000" pitchFamily="66" charset="0"/>
              </a:rPr>
              <a:t> and </a:t>
            </a:r>
            <a:r>
              <a:rPr lang="en-GB" sz="1400" b="1" dirty="0">
                <a:solidFill>
                  <a:srgbClr val="9C5BCD"/>
                </a:solidFill>
                <a:latin typeface="XCCW Joined 4a" panose="03050602040000000000" pitchFamily="66" charset="0"/>
              </a:rPr>
              <a:t>collage</a:t>
            </a:r>
            <a:r>
              <a:rPr lang="en-GB" sz="1400" dirty="0">
                <a:solidFill>
                  <a:srgbClr val="9C5BCD"/>
                </a:solidFill>
                <a:latin typeface="XCCW Joined 4a" panose="03050602040000000000" pitchFamily="66" charset="0"/>
              </a:rPr>
              <a:t> techniques. They will use a wide range of media and materials, learning how to use these with increasing control and technique as </a:t>
            </a:r>
            <a:r>
              <a:rPr lang="en-GB" sz="1400">
                <a:solidFill>
                  <a:srgbClr val="9C5BCD"/>
                </a:solidFill>
                <a:latin typeface="XCCW Joined 4a" panose="03050602040000000000" pitchFamily="66" charset="0"/>
              </a:rPr>
              <a:t>they progress </a:t>
            </a:r>
            <a:r>
              <a:rPr lang="en-GB" sz="1400" dirty="0">
                <a:solidFill>
                  <a:srgbClr val="9C5BCD"/>
                </a:solidFill>
                <a:latin typeface="XCCW Joined 4a" panose="03050602040000000000" pitchFamily="66" charset="0"/>
              </a:rPr>
              <a:t>through school. 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363">
            <a:off x="238488" y="3423661"/>
            <a:ext cx="1192382" cy="121171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97" y="3190020"/>
            <a:ext cx="1059965" cy="11708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467">
            <a:off x="3882796" y="3331292"/>
            <a:ext cx="1077119" cy="1247663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76" y="5437922"/>
            <a:ext cx="943842" cy="121883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20516" y="1409684"/>
            <a:ext cx="510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“Creativity is intelligence having fun”- Albert Einstein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4756" y="4930388"/>
            <a:ext cx="262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XCCW Joined 4a" panose="03050602040000000000" pitchFamily="66" charset="0"/>
              </a:rPr>
              <a:t>Sketchbooks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391" y="5388102"/>
            <a:ext cx="51785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solidFill>
                  <a:srgbClr val="7030A0"/>
                </a:solidFill>
                <a:latin typeface="XCCW Joined 4a" panose="03050602040000000000" pitchFamily="66" charset="0"/>
              </a:rPr>
              <a:t>In KS2 children will be taught how to use sketchbooks to record their observations and use them to review and revisit ideas to improve their mastery of art and design techniques.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39" y="87305"/>
            <a:ext cx="2336230" cy="12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1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EE7019B079C4E8A5C27982D1D9AC8" ma:contentTypeVersion="16" ma:contentTypeDescription="Create a new document." ma:contentTypeScope="" ma:versionID="9c412e4f779c4237c80e85452efd28bc">
  <xsd:schema xmlns:xsd="http://www.w3.org/2001/XMLSchema" xmlns:xs="http://www.w3.org/2001/XMLSchema" xmlns:p="http://schemas.microsoft.com/office/2006/metadata/properties" xmlns:ns2="fa54ca88-4bd9-4e91-b032-863369ce78b4" xmlns:ns3="44626631-e19c-4833-bb8e-8ec6edb3d3e7" targetNamespace="http://schemas.microsoft.com/office/2006/metadata/properties" ma:root="true" ma:fieldsID="cfc1668cf581baa277ede7047eb1c2e0" ns2:_="" ns3:_="">
    <xsd:import namespace="fa54ca88-4bd9-4e91-b032-863369ce78b4"/>
    <xsd:import namespace="44626631-e19c-4833-bb8e-8ec6edb3d3e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CR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4ca88-4bd9-4e91-b032-863369ce78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7ef9bb9-26e5-4030-8945-930d11b4fda4}" ma:internalName="TaxCatchAll" ma:showField="CatchAllData" ma:web="fa54ca88-4bd9-4e91-b032-863369ce78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26631-e19c-4833-bb8e-8ec6edb3d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a93036d-815b-4a8f-b8cc-9c0f0232ab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54ca88-4bd9-4e91-b032-863369ce78b4" xsi:nil="true"/>
    <lcf76f155ced4ddcb4097134ff3c332f xmlns="44626631-e19c-4833-bb8e-8ec6edb3d3e7">
      <Terms xmlns="http://schemas.microsoft.com/office/infopath/2007/PartnerControls"/>
    </lcf76f155ced4ddcb4097134ff3c332f>
    <_dlc_DocId xmlns="fa54ca88-4bd9-4e91-b032-863369ce78b4">5PVA5SVVUTDX-1818035932-3133549</_dlc_DocId>
    <_dlc_DocIdUrl xmlns="fa54ca88-4bd9-4e91-b032-863369ce78b4">
      <Url>https://wibsey.sharepoint.com/sites/TeachersArea/_layouts/15/DocIdRedir.aspx?ID=5PVA5SVVUTDX-1818035932-3133549</Url>
      <Description>5PVA5SVVUTDX-1818035932-3133549</Description>
    </_dlc_DocIdUrl>
  </documentManagement>
</p:properties>
</file>

<file path=customXml/itemProps1.xml><?xml version="1.0" encoding="utf-8"?>
<ds:datastoreItem xmlns:ds="http://schemas.openxmlformats.org/officeDocument/2006/customXml" ds:itemID="{3E6F3C91-4751-4878-B2DC-626F0B7086E8}"/>
</file>

<file path=customXml/itemProps2.xml><?xml version="1.0" encoding="utf-8"?>
<ds:datastoreItem xmlns:ds="http://schemas.openxmlformats.org/officeDocument/2006/customXml" ds:itemID="{93F1D1C5-F15A-4224-96C4-EE43B512900B}"/>
</file>

<file path=customXml/itemProps3.xml><?xml version="1.0" encoding="utf-8"?>
<ds:datastoreItem xmlns:ds="http://schemas.openxmlformats.org/officeDocument/2006/customXml" ds:itemID="{32D20DD3-3C5D-42D9-B718-E3FC849B6CB2}"/>
</file>

<file path=customXml/itemProps4.xml><?xml version="1.0" encoding="utf-8"?>
<ds:datastoreItem xmlns:ds="http://schemas.openxmlformats.org/officeDocument/2006/customXml" ds:itemID="{90CC5A5D-B79C-4FF5-96A3-1E7D74451B89}"/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242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XCCW Joined 4a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Leggett</dc:creator>
  <cp:lastModifiedBy>Sally Kershaw</cp:lastModifiedBy>
  <cp:revision>58</cp:revision>
  <dcterms:created xsi:type="dcterms:W3CDTF">2020-06-22T08:07:00Z</dcterms:created>
  <dcterms:modified xsi:type="dcterms:W3CDTF">2020-06-30T11:24:24Z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0x0101004BBEE7019B079C4E8A5C27982D1D9AC8</vt:lpwstr>
  </property>
  <property fmtid="{D5CDD505-2E9C-101B-9397-08002B2CF9AE}" pid="3" name="Order">
    <vt:r8>3588200</vt:r8>
  </property>
  <property fmtid="{D5CDD505-2E9C-101B-9397-08002B2CF9AE}" pid="4" name="MediaServiceImageTags">
    <vt:lpwstr/>
  </property>
  <property fmtid="{D5CDD505-2E9C-101B-9397-08002B2CF9AE}" pid="5" name="_dlc_DocIdItemGuid">
    <vt:lpwstr>5f5e22cc-1af0-448c-9349-f67e847423f9</vt:lpwstr>
  </property>
</Properties>
</file>