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48" y="6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8649-06D3-497F-ABC1-71F0718B2E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985A7F-55F9-4B9C-AA14-DD4060728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2460C0-660B-41CB-99AF-0DE9D16EDE2D}"/>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2673042D-0B2B-4348-96EA-3AF11B52A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3936D-C92B-4E57-ACBF-004DA00EEBD8}"/>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3602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25A5-1756-4FD5-8CB3-998624292A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F27E63-A12F-4291-8EF4-75BA0DEA25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8619D4-18B2-4688-96BC-746A55C18050}"/>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808317DD-5CB0-4D56-B993-CEC9322EF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80EE0-1089-4696-9C5D-0BE4C9E6949B}"/>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398939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41DCB-90C5-4930-B002-0E903EF0F9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495FFE-2050-47F4-8867-70F03039CC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B61C58-7037-477E-85DF-C0A803FD3030}"/>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3C196E07-EE4B-4BEA-99E2-855ABD97B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EA448-8C38-42B2-83F3-4F7A4ED63920}"/>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330929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1F65-1477-4FD3-A2E1-58E950DCA3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33652-5B0F-4F19-BF95-580549E928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EAF71-FBB8-494A-ABC1-54DCDF293DF9}"/>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E84C5895-DA16-481B-AFE4-D767D913D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5C5E9-A43A-4062-8970-38B5CD616D6B}"/>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151168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107-F31A-46EE-80DA-6041EF9E2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36B356-F04C-45B4-B9A2-FAF7CEB2B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E238D9-54E9-475A-BA6A-D95D3983CCC8}"/>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9CDB32C7-1DE5-4D63-B693-E8B53AE6F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80704-8E65-4D9D-BF66-D59A85F22D62}"/>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13508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B889-4366-48FD-A134-E3A08FEF02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53A75E-613E-41F0-93E5-45E575289C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A14B60-17A6-4851-9A7B-52FEDAADC7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4A78DF-86F3-4C59-8FD0-6DEC0EC6F6D0}"/>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6" name="Footer Placeholder 5">
            <a:extLst>
              <a:ext uri="{FF2B5EF4-FFF2-40B4-BE49-F238E27FC236}">
                <a16:creationId xmlns:a16="http://schemas.microsoft.com/office/drawing/2014/main" id="{C4A4307D-8558-4D2A-AFB6-0BF5DBAFF9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94C1E2-B7C5-4073-AC32-57A396998D32}"/>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172895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BC26-7701-42D8-8459-136B90F0CF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F22283-BAC1-49E4-AE08-DF9D47613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B3C8D9-6367-4DE4-BBE1-97632E77CA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449992-1923-4F55-ABEA-7968AE8CA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6DE547-115A-4D65-905C-460C7C3DE0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1E888E-FB34-4EA1-831A-A1FFF004151C}"/>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8" name="Footer Placeholder 7">
            <a:extLst>
              <a:ext uri="{FF2B5EF4-FFF2-40B4-BE49-F238E27FC236}">
                <a16:creationId xmlns:a16="http://schemas.microsoft.com/office/drawing/2014/main" id="{43A360BC-8EDB-4651-B59B-570C0BDB5D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BD6D7E-039B-4F30-91FC-8804A5A40D5D}"/>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149642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AB1-4FE3-4DD0-9DFF-E6F49894C0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F6970A-C524-44E4-BFBA-59F6ACC5F973}"/>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4" name="Footer Placeholder 3">
            <a:extLst>
              <a:ext uri="{FF2B5EF4-FFF2-40B4-BE49-F238E27FC236}">
                <a16:creationId xmlns:a16="http://schemas.microsoft.com/office/drawing/2014/main" id="{3E458742-1486-4D75-AE40-A01F2B3003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D8A3CC-2849-43B0-A900-76A23A0FEEDA}"/>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285281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0FC50-61DE-4DBA-92F1-AF0B99232B1A}"/>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3" name="Footer Placeholder 2">
            <a:extLst>
              <a:ext uri="{FF2B5EF4-FFF2-40B4-BE49-F238E27FC236}">
                <a16:creationId xmlns:a16="http://schemas.microsoft.com/office/drawing/2014/main" id="{32CFE8ED-E22D-47D1-9373-E0077D9CEE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F2BF7D-4866-4867-9CF1-DDFFC1717C61}"/>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390701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1BA5-4FBF-49CD-A4CC-EFE7B871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1B1B09-FC1C-445D-AA1A-6583A3032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3C5072-2430-4477-8B2E-ED4026FD1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D66D7A-64F7-42E5-89AD-1FAAE477B026}"/>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6" name="Footer Placeholder 5">
            <a:extLst>
              <a:ext uri="{FF2B5EF4-FFF2-40B4-BE49-F238E27FC236}">
                <a16:creationId xmlns:a16="http://schemas.microsoft.com/office/drawing/2014/main" id="{1D88A6AD-0F89-44BB-AFBF-C2818A410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943263-A647-4083-8EC6-15D3D43C7DD9}"/>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74344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BEEA-D9D3-438F-AFA1-8C5EEDFB3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0F46B8-5F2B-4421-B83A-E2F735178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4C69D-4181-4866-A7DD-EC5C872CE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325F1-A884-4895-8262-23D3DECFCD4D}"/>
              </a:ext>
            </a:extLst>
          </p:cNvPr>
          <p:cNvSpPr>
            <a:spLocks noGrp="1"/>
          </p:cNvSpPr>
          <p:nvPr>
            <p:ph type="dt" sz="half" idx="10"/>
          </p:nvPr>
        </p:nvSpPr>
        <p:spPr/>
        <p:txBody>
          <a:bodyPr/>
          <a:lstStyle/>
          <a:p>
            <a:fld id="{665D2696-3662-4F7F-B6F6-54DD12E91EDA}" type="datetimeFigureOut">
              <a:rPr lang="en-GB" smtClean="0"/>
              <a:t>29/06/2020</a:t>
            </a:fld>
            <a:endParaRPr lang="en-GB"/>
          </a:p>
        </p:txBody>
      </p:sp>
      <p:sp>
        <p:nvSpPr>
          <p:cNvPr id="6" name="Footer Placeholder 5">
            <a:extLst>
              <a:ext uri="{FF2B5EF4-FFF2-40B4-BE49-F238E27FC236}">
                <a16:creationId xmlns:a16="http://schemas.microsoft.com/office/drawing/2014/main" id="{FB1CC502-838C-4917-A844-632F35B24D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893AED-3584-4534-9174-18CCFA57F1F9}"/>
              </a:ext>
            </a:extLst>
          </p:cNvPr>
          <p:cNvSpPr>
            <a:spLocks noGrp="1"/>
          </p:cNvSpPr>
          <p:nvPr>
            <p:ph type="sldNum" sz="quarter" idx="12"/>
          </p:nvPr>
        </p:nvSpPr>
        <p:spPr/>
        <p:txBody>
          <a:bodyPr/>
          <a:lstStyle/>
          <a:p>
            <a:fld id="{461BCE4B-59F8-43B6-9DCC-E1D0C6FF0A23}" type="slidenum">
              <a:rPr lang="en-GB" smtClean="0"/>
              <a:t>‹#›</a:t>
            </a:fld>
            <a:endParaRPr lang="en-GB"/>
          </a:p>
        </p:txBody>
      </p:sp>
    </p:spTree>
    <p:extLst>
      <p:ext uri="{BB962C8B-B14F-4D97-AF65-F5344CB8AC3E}">
        <p14:creationId xmlns:p14="http://schemas.microsoft.com/office/powerpoint/2010/main" val="223584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377C9-1B49-446C-9542-81B5B5EB9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8FACE6-42F7-4666-9B38-5943E8C1D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D619A-623B-4000-9C1D-EC8F4E536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D2696-3662-4F7F-B6F6-54DD12E91EDA}" type="datetimeFigureOut">
              <a:rPr lang="en-GB" smtClean="0"/>
              <a:t>29/06/2020</a:t>
            </a:fld>
            <a:endParaRPr lang="en-GB"/>
          </a:p>
        </p:txBody>
      </p:sp>
      <p:sp>
        <p:nvSpPr>
          <p:cNvPr id="5" name="Footer Placeholder 4">
            <a:extLst>
              <a:ext uri="{FF2B5EF4-FFF2-40B4-BE49-F238E27FC236}">
                <a16:creationId xmlns:a16="http://schemas.microsoft.com/office/drawing/2014/main" id="{8F213C1A-A28E-49CE-9E5A-E669A701D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C16855-8947-4106-BE69-B85A39502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CE4B-59F8-43B6-9DCC-E1D0C6FF0A23}" type="slidenum">
              <a:rPr lang="en-GB" smtClean="0"/>
              <a:t>‹#›</a:t>
            </a:fld>
            <a:endParaRPr lang="en-GB"/>
          </a:p>
        </p:txBody>
      </p:sp>
    </p:spTree>
    <p:extLst>
      <p:ext uri="{BB962C8B-B14F-4D97-AF65-F5344CB8AC3E}">
        <p14:creationId xmlns:p14="http://schemas.microsoft.com/office/powerpoint/2010/main" val="6805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B7A6C-A16B-4996-A3DE-87271E839BFF}"/>
              </a:ext>
            </a:extLst>
          </p:cNvPr>
          <p:cNvPicPr>
            <a:picLocks noChangeAspect="1"/>
          </p:cNvPicPr>
          <p:nvPr/>
        </p:nvPicPr>
        <p:blipFill rotWithShape="1">
          <a:blip r:embed="rId2">
            <a:extLst>
              <a:ext uri="{28A0092B-C50C-407E-A947-70E740481C1C}">
                <a14:useLocalDpi xmlns:a14="http://schemas.microsoft.com/office/drawing/2010/main" val="0"/>
              </a:ext>
            </a:extLst>
          </a:blip>
          <a:srcRect b="37789"/>
          <a:stretch/>
        </p:blipFill>
        <p:spPr>
          <a:xfrm>
            <a:off x="0" y="0"/>
            <a:ext cx="1133160" cy="989648"/>
          </a:xfrm>
          <a:prstGeom prst="rect">
            <a:avLst/>
          </a:prstGeom>
        </p:spPr>
      </p:pic>
      <p:sp>
        <p:nvSpPr>
          <p:cNvPr id="5" name="Rectangle 4">
            <a:extLst>
              <a:ext uri="{FF2B5EF4-FFF2-40B4-BE49-F238E27FC236}">
                <a16:creationId xmlns:a16="http://schemas.microsoft.com/office/drawing/2014/main" id="{4908B3C5-1184-4D59-A536-357255C5325D}"/>
              </a:ext>
            </a:extLst>
          </p:cNvPr>
          <p:cNvSpPr/>
          <p:nvPr/>
        </p:nvSpPr>
        <p:spPr>
          <a:xfrm>
            <a:off x="1132494" y="109582"/>
            <a:ext cx="5942652" cy="369332"/>
          </a:xfrm>
          <a:prstGeom prst="rect">
            <a:avLst/>
          </a:prstGeom>
        </p:spPr>
        <p:txBody>
          <a:bodyPr wrap="none">
            <a:spAutoFit/>
          </a:bodyPr>
          <a:lstStyle/>
          <a:p>
            <a:r>
              <a:rPr lang="en-GB" dirty="0">
                <a:latin typeface="XCCW Joined 4a" panose="03050602040000000000" pitchFamily="66" charset="0"/>
              </a:rPr>
              <a:t>The philosophy behind Computing at WPS</a:t>
            </a:r>
          </a:p>
        </p:txBody>
      </p:sp>
      <p:sp>
        <p:nvSpPr>
          <p:cNvPr id="7" name="Rectangle 6">
            <a:extLst>
              <a:ext uri="{FF2B5EF4-FFF2-40B4-BE49-F238E27FC236}">
                <a16:creationId xmlns:a16="http://schemas.microsoft.com/office/drawing/2014/main" id="{CCB21E83-D439-426E-B417-BF6B4758484D}"/>
              </a:ext>
            </a:extLst>
          </p:cNvPr>
          <p:cNvSpPr/>
          <p:nvPr/>
        </p:nvSpPr>
        <p:spPr>
          <a:xfrm>
            <a:off x="3932264" y="449037"/>
            <a:ext cx="5823327" cy="369332"/>
          </a:xfrm>
          <a:prstGeom prst="rect">
            <a:avLst/>
          </a:prstGeom>
        </p:spPr>
        <p:txBody>
          <a:bodyPr wrap="square">
            <a:spAutoFit/>
          </a:bodyPr>
          <a:lstStyle/>
          <a:p>
            <a:pPr algn="ctr"/>
            <a:r>
              <a:rPr lang="en-GB" dirty="0">
                <a:solidFill>
                  <a:srgbClr val="7030A0"/>
                </a:solidFill>
                <a:latin typeface="XCCW Joined 4a" panose="03050602040000000000" pitchFamily="66" charset="0"/>
              </a:rPr>
              <a:t>Computing at Wibsey Primary School…</a:t>
            </a:r>
            <a:endParaRPr lang="en-US" dirty="0">
              <a:solidFill>
                <a:srgbClr val="7030A0"/>
              </a:solidFill>
              <a:latin typeface="XCCW Joined 4a" panose="03050602040000000000" pitchFamily="66" charset="0"/>
            </a:endParaRPr>
          </a:p>
        </p:txBody>
      </p:sp>
      <p:pic>
        <p:nvPicPr>
          <p:cNvPr id="8" name="Picture 7">
            <a:extLst>
              <a:ext uri="{FF2B5EF4-FFF2-40B4-BE49-F238E27FC236}">
                <a16:creationId xmlns:a16="http://schemas.microsoft.com/office/drawing/2014/main" id="{23FD7C92-F055-4162-8B7A-7B89658019A2}"/>
              </a:ext>
            </a:extLst>
          </p:cNvPr>
          <p:cNvPicPr>
            <a:picLocks noChangeAspect="1"/>
          </p:cNvPicPr>
          <p:nvPr/>
        </p:nvPicPr>
        <p:blipFill rotWithShape="1">
          <a:blip r:embed="rId3"/>
          <a:srcRect l="47861" t="21718" r="14324" b="10790"/>
          <a:stretch/>
        </p:blipFill>
        <p:spPr>
          <a:xfrm>
            <a:off x="10396287" y="-4778"/>
            <a:ext cx="1736383" cy="1743213"/>
          </a:xfrm>
          <a:prstGeom prst="rect">
            <a:avLst/>
          </a:prstGeom>
        </p:spPr>
      </p:pic>
      <p:pic>
        <p:nvPicPr>
          <p:cNvPr id="14" name="Picture 13">
            <a:extLst>
              <a:ext uri="{FF2B5EF4-FFF2-40B4-BE49-F238E27FC236}">
                <a16:creationId xmlns:a16="http://schemas.microsoft.com/office/drawing/2014/main" id="{23C9928C-D645-44E3-89CF-34DC5D7EA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5242">
            <a:off x="115669" y="2016644"/>
            <a:ext cx="2578226" cy="1289113"/>
          </a:xfrm>
          <a:prstGeom prst="rect">
            <a:avLst/>
          </a:prstGeom>
        </p:spPr>
      </p:pic>
      <p:pic>
        <p:nvPicPr>
          <p:cNvPr id="12" name="Picture 11">
            <a:extLst>
              <a:ext uri="{FF2B5EF4-FFF2-40B4-BE49-F238E27FC236}">
                <a16:creationId xmlns:a16="http://schemas.microsoft.com/office/drawing/2014/main" id="{2E590BA6-7152-4554-8DFC-AA0611E4D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194" y="1401910"/>
            <a:ext cx="1914935" cy="1434181"/>
          </a:xfrm>
          <a:prstGeom prst="rect">
            <a:avLst/>
          </a:prstGeom>
        </p:spPr>
      </p:pic>
      <p:pic>
        <p:nvPicPr>
          <p:cNvPr id="10" name="Picture 9">
            <a:extLst>
              <a:ext uri="{FF2B5EF4-FFF2-40B4-BE49-F238E27FC236}">
                <a16:creationId xmlns:a16="http://schemas.microsoft.com/office/drawing/2014/main" id="{AF9C7F54-06D8-477D-B619-66CA929DB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08549">
            <a:off x="348295" y="728322"/>
            <a:ext cx="1807049" cy="1200887"/>
          </a:xfrm>
          <a:prstGeom prst="rect">
            <a:avLst/>
          </a:prstGeom>
        </p:spPr>
      </p:pic>
      <p:pic>
        <p:nvPicPr>
          <p:cNvPr id="16" name="Picture 15">
            <a:extLst>
              <a:ext uri="{FF2B5EF4-FFF2-40B4-BE49-F238E27FC236}">
                <a16:creationId xmlns:a16="http://schemas.microsoft.com/office/drawing/2014/main" id="{9649F295-DB70-474C-971A-5199C0A766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98672">
            <a:off x="2756238" y="665326"/>
            <a:ext cx="1881311" cy="1309079"/>
          </a:xfrm>
          <a:prstGeom prst="rect">
            <a:avLst/>
          </a:prstGeom>
        </p:spPr>
      </p:pic>
      <p:sp>
        <p:nvSpPr>
          <p:cNvPr id="17" name="Rectangular Callout 35">
            <a:extLst>
              <a:ext uri="{FF2B5EF4-FFF2-40B4-BE49-F238E27FC236}">
                <a16:creationId xmlns:a16="http://schemas.microsoft.com/office/drawing/2014/main" id="{E295CCFD-4266-45D4-BB7D-795F634EBE24}"/>
              </a:ext>
            </a:extLst>
          </p:cNvPr>
          <p:cNvSpPr/>
          <p:nvPr/>
        </p:nvSpPr>
        <p:spPr>
          <a:xfrm>
            <a:off x="2868916" y="2663030"/>
            <a:ext cx="5361122" cy="965114"/>
          </a:xfrm>
          <a:prstGeom prst="wedgeRectCallout">
            <a:avLst>
              <a:gd name="adj1" fmla="val -38108"/>
              <a:gd name="adj2" fmla="val -116639"/>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latin typeface="XCCW Joined 4a" panose="03050602040000000000" pitchFamily="66" charset="0"/>
              </a:rPr>
              <a:t>'When you learn computing, you're thinking about thinking</a:t>
            </a:r>
            <a:r>
              <a:rPr lang="en-GB" dirty="0">
                <a:solidFill>
                  <a:srgbClr val="7030A0"/>
                </a:solidFill>
              </a:rPr>
              <a:t>'  </a:t>
            </a:r>
            <a:r>
              <a:rPr lang="en-GB" b="1" dirty="0">
                <a:solidFill>
                  <a:srgbClr val="7030A0"/>
                </a:solidFill>
                <a:latin typeface="XCCW Joined 4a" panose="03050602040000000000" pitchFamily="66" charset="0"/>
              </a:rPr>
              <a:t>Bill Mitchell</a:t>
            </a:r>
            <a:endParaRPr lang="en-US" sz="1600" b="1" dirty="0">
              <a:solidFill>
                <a:srgbClr val="7030A0"/>
              </a:solidFill>
              <a:latin typeface="XCCW Joined 4a" panose="03050602040000000000" pitchFamily="66" charset="0"/>
            </a:endParaRPr>
          </a:p>
        </p:txBody>
      </p:sp>
      <p:sp>
        <p:nvSpPr>
          <p:cNvPr id="19" name="Rectangle 18">
            <a:extLst>
              <a:ext uri="{FF2B5EF4-FFF2-40B4-BE49-F238E27FC236}">
                <a16:creationId xmlns:a16="http://schemas.microsoft.com/office/drawing/2014/main" id="{3F148FC7-285B-4B68-9B31-CA0BE9009E3F}"/>
              </a:ext>
            </a:extLst>
          </p:cNvPr>
          <p:cNvSpPr/>
          <p:nvPr/>
        </p:nvSpPr>
        <p:spPr>
          <a:xfrm>
            <a:off x="4657943" y="841799"/>
            <a:ext cx="6746614" cy="1754326"/>
          </a:xfrm>
          <a:prstGeom prst="rect">
            <a:avLst/>
          </a:prstGeom>
        </p:spPr>
        <p:txBody>
          <a:bodyPr wrap="square">
            <a:spAutoFit/>
          </a:bodyPr>
          <a:lstStyle/>
          <a:p>
            <a:pPr algn="ctr"/>
            <a:r>
              <a:rPr lang="en-GB" dirty="0">
                <a:solidFill>
                  <a:srgbClr val="7030A0"/>
                </a:solidFill>
                <a:latin typeface="XCCW Joined 4a" panose="03050602040000000000" pitchFamily="66" charset="0"/>
              </a:rPr>
              <a:t>develops computational thinkers.</a:t>
            </a:r>
          </a:p>
          <a:p>
            <a:pPr algn="just"/>
            <a:r>
              <a:rPr lang="en-GB" dirty="0">
                <a:solidFill>
                  <a:srgbClr val="7030A0"/>
                </a:solidFill>
                <a:latin typeface="XCCW Joined 4a" panose="03050602040000000000" pitchFamily="66" charset="0"/>
              </a:rPr>
              <a:t>A computational thinker finds ways of solving problems and designing systems that draws on concepts fundamental to computer science. Computing equips children with the skills they need, ensuring they become digital citizens. </a:t>
            </a:r>
            <a:endParaRPr lang="en-US" dirty="0">
              <a:solidFill>
                <a:srgbClr val="7030A0"/>
              </a:solidFill>
              <a:latin typeface="XCCW Joined 4a" panose="03050602040000000000" pitchFamily="66" charset="0"/>
            </a:endParaRPr>
          </a:p>
        </p:txBody>
      </p:sp>
      <p:sp>
        <p:nvSpPr>
          <p:cNvPr id="20" name="TextBox 19">
            <a:extLst>
              <a:ext uri="{FF2B5EF4-FFF2-40B4-BE49-F238E27FC236}">
                <a16:creationId xmlns:a16="http://schemas.microsoft.com/office/drawing/2014/main" id="{EF0C4699-AB48-4EAA-9F91-5FAAA96D7DFB}"/>
              </a:ext>
            </a:extLst>
          </p:cNvPr>
          <p:cNvSpPr txBox="1"/>
          <p:nvPr/>
        </p:nvSpPr>
        <p:spPr>
          <a:xfrm>
            <a:off x="191005" y="3624306"/>
            <a:ext cx="6728269" cy="3354765"/>
          </a:xfrm>
          <a:prstGeom prst="rect">
            <a:avLst/>
          </a:prstGeom>
          <a:noFill/>
        </p:spPr>
        <p:txBody>
          <a:bodyPr wrap="square" rtlCol="0">
            <a:spAutoFit/>
          </a:bodyPr>
          <a:lstStyle/>
          <a:p>
            <a:r>
              <a:rPr lang="en-GB" sz="2000" dirty="0">
                <a:solidFill>
                  <a:srgbClr val="7030A0"/>
                </a:solidFill>
                <a:latin typeface="CCW Cursive Writing 4" panose="03050602040000000000" pitchFamily="66" charset="0"/>
              </a:rPr>
              <a:t>3 main areas of Computing</a:t>
            </a:r>
          </a:p>
          <a:p>
            <a:endParaRPr lang="en-GB" dirty="0">
              <a:solidFill>
                <a:srgbClr val="7030A0"/>
              </a:solidFill>
            </a:endParaRPr>
          </a:p>
          <a:p>
            <a:r>
              <a:rPr lang="en-GB" sz="1600" b="1" dirty="0">
                <a:solidFill>
                  <a:srgbClr val="7030A0"/>
                </a:solidFill>
                <a:latin typeface="CCW Cursive Writing 4" panose="03050602040000000000" pitchFamily="66" charset="0"/>
              </a:rPr>
              <a:t>Digital Literacy</a:t>
            </a:r>
          </a:p>
          <a:p>
            <a:pPr marL="285750" indent="-285750">
              <a:buFont typeface="Arial" panose="020B0604020202020204" pitchFamily="34" charset="0"/>
              <a:buChar char="•"/>
            </a:pPr>
            <a:r>
              <a:rPr lang="en-GB" sz="1400" dirty="0">
                <a:solidFill>
                  <a:srgbClr val="7030A0"/>
                </a:solidFill>
                <a:latin typeface="CCW Cursive Writing 4" panose="03050602040000000000" pitchFamily="66" charset="0"/>
              </a:rPr>
              <a:t>Using devices, software and hardware safely.</a:t>
            </a:r>
          </a:p>
          <a:p>
            <a:pPr marL="285750" indent="-285750">
              <a:buFont typeface="Arial" panose="020B0604020202020204" pitchFamily="34" charset="0"/>
              <a:buChar char="•"/>
            </a:pPr>
            <a:r>
              <a:rPr lang="en-GB" sz="1400" dirty="0">
                <a:solidFill>
                  <a:srgbClr val="7030A0"/>
                </a:solidFill>
                <a:latin typeface="CCW Cursive Writing 4" panose="03050602040000000000" pitchFamily="66" charset="0"/>
              </a:rPr>
              <a:t>Understanding the uses of technology at home and in school.</a:t>
            </a:r>
          </a:p>
          <a:p>
            <a:r>
              <a:rPr lang="en-GB" sz="1600" b="1" dirty="0">
                <a:solidFill>
                  <a:srgbClr val="7030A0"/>
                </a:solidFill>
                <a:latin typeface="CCW Cursive Writing 4" panose="03050602040000000000" pitchFamily="66" charset="0"/>
              </a:rPr>
              <a:t>Information Technology</a:t>
            </a:r>
          </a:p>
          <a:p>
            <a:pPr marL="285750" indent="-285750">
              <a:buFont typeface="Arial" panose="020B0604020202020204" pitchFamily="34" charset="0"/>
              <a:buChar char="•"/>
            </a:pPr>
            <a:r>
              <a:rPr lang="en-GB" sz="1400" dirty="0">
                <a:solidFill>
                  <a:srgbClr val="7030A0"/>
                </a:solidFill>
                <a:latin typeface="CCW Cursive Writing 4" panose="03050602040000000000" pitchFamily="66" charset="0"/>
              </a:rPr>
              <a:t>Collaboration through online and networks</a:t>
            </a:r>
          </a:p>
          <a:p>
            <a:pPr marL="285750" indent="-285750">
              <a:buFont typeface="Arial" panose="020B0604020202020204" pitchFamily="34" charset="0"/>
              <a:buChar char="•"/>
            </a:pPr>
            <a:r>
              <a:rPr lang="en-GB" sz="1400" dirty="0">
                <a:solidFill>
                  <a:srgbClr val="7030A0"/>
                </a:solidFill>
                <a:latin typeface="CCW Cursive Writing 4" panose="03050602040000000000" pitchFamily="66" charset="0"/>
              </a:rPr>
              <a:t>Manipulation of digital content</a:t>
            </a:r>
          </a:p>
          <a:p>
            <a:r>
              <a:rPr lang="en-GB" sz="1600" b="1" dirty="0">
                <a:solidFill>
                  <a:srgbClr val="7030A0"/>
                </a:solidFill>
                <a:latin typeface="CCW Cursive Writing 4" panose="03050602040000000000" pitchFamily="66" charset="0"/>
              </a:rPr>
              <a:t>Computer Science </a:t>
            </a:r>
          </a:p>
          <a:p>
            <a:pPr marL="285750" indent="-285750">
              <a:buFont typeface="Arial" panose="020B0604020202020204" pitchFamily="34" charset="0"/>
              <a:buChar char="•"/>
            </a:pPr>
            <a:r>
              <a:rPr lang="en-GB" sz="1400" dirty="0">
                <a:solidFill>
                  <a:srgbClr val="7030A0"/>
                </a:solidFill>
                <a:latin typeface="CCW Cursive Writing 4" panose="03050602040000000000" pitchFamily="66" charset="0"/>
              </a:rPr>
              <a:t>Creating, testing and debugging algorithms to create games, Apps and programs.</a:t>
            </a:r>
          </a:p>
          <a:p>
            <a:endParaRPr lang="en-GB" sz="1400" dirty="0">
              <a:solidFill>
                <a:srgbClr val="7030A0"/>
              </a:solidFill>
              <a:latin typeface="CCW Cursive Writing 4" panose="03050602040000000000" pitchFamily="66" charset="0"/>
            </a:endParaRPr>
          </a:p>
        </p:txBody>
      </p:sp>
      <p:sp>
        <p:nvSpPr>
          <p:cNvPr id="22" name="TextBox 21">
            <a:extLst>
              <a:ext uri="{FF2B5EF4-FFF2-40B4-BE49-F238E27FC236}">
                <a16:creationId xmlns:a16="http://schemas.microsoft.com/office/drawing/2014/main" id="{E50F6650-24B1-4C6C-AB06-97FA9B719833}"/>
              </a:ext>
            </a:extLst>
          </p:cNvPr>
          <p:cNvSpPr txBox="1"/>
          <p:nvPr/>
        </p:nvSpPr>
        <p:spPr>
          <a:xfrm rot="16200000">
            <a:off x="5990677" y="4885951"/>
            <a:ext cx="2168166" cy="461665"/>
          </a:xfrm>
          <a:prstGeom prst="rect">
            <a:avLst/>
          </a:prstGeom>
          <a:noFill/>
        </p:spPr>
        <p:txBody>
          <a:bodyPr wrap="square" rtlCol="0">
            <a:spAutoFit/>
          </a:bodyPr>
          <a:lstStyle/>
          <a:p>
            <a:r>
              <a:rPr lang="en-GB" sz="2400" dirty="0">
                <a:solidFill>
                  <a:srgbClr val="7030A0"/>
                </a:solidFill>
                <a:latin typeface="CCW Cursive Writing 4" panose="03050602040000000000" pitchFamily="66" charset="0"/>
              </a:rPr>
              <a:t>E-Safety</a:t>
            </a:r>
          </a:p>
        </p:txBody>
      </p:sp>
      <p:cxnSp>
        <p:nvCxnSpPr>
          <p:cNvPr id="24" name="Straight Arrow Connector 23">
            <a:extLst>
              <a:ext uri="{FF2B5EF4-FFF2-40B4-BE49-F238E27FC236}">
                <a16:creationId xmlns:a16="http://schemas.microsoft.com/office/drawing/2014/main" id="{A2C99BC3-EC53-40BC-9F8B-D1213A21CBCB}"/>
              </a:ext>
            </a:extLst>
          </p:cNvPr>
          <p:cNvCxnSpPr/>
          <p:nvPr/>
        </p:nvCxnSpPr>
        <p:spPr>
          <a:xfrm flipV="1">
            <a:off x="7074760" y="3733014"/>
            <a:ext cx="0" cy="46191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72D980-960B-4195-98BC-3300E2AEBBA6}"/>
              </a:ext>
            </a:extLst>
          </p:cNvPr>
          <p:cNvCxnSpPr>
            <a:cxnSpLocks/>
          </p:cNvCxnSpPr>
          <p:nvPr/>
        </p:nvCxnSpPr>
        <p:spPr>
          <a:xfrm>
            <a:off x="7062135" y="6128995"/>
            <a:ext cx="0" cy="52632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17B560C-5491-4D4C-81C3-CF961C8AEF46}"/>
              </a:ext>
            </a:extLst>
          </p:cNvPr>
          <p:cNvSpPr/>
          <p:nvPr/>
        </p:nvSpPr>
        <p:spPr>
          <a:xfrm>
            <a:off x="7777115" y="2969443"/>
            <a:ext cx="4100649" cy="379900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4DCB711-961D-4059-AEAA-0ABB9E9D7856}"/>
              </a:ext>
            </a:extLst>
          </p:cNvPr>
          <p:cNvSpPr/>
          <p:nvPr/>
        </p:nvSpPr>
        <p:spPr>
          <a:xfrm>
            <a:off x="8106625" y="3326288"/>
            <a:ext cx="3297932" cy="30853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0BEFBC0-2473-4CE9-8480-6AAAC481F532}"/>
              </a:ext>
            </a:extLst>
          </p:cNvPr>
          <p:cNvSpPr/>
          <p:nvPr/>
        </p:nvSpPr>
        <p:spPr>
          <a:xfrm>
            <a:off x="8521831" y="3624306"/>
            <a:ext cx="2630079" cy="25046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4E049DB-001A-499E-B49F-BF7F64094CB1}"/>
              </a:ext>
            </a:extLst>
          </p:cNvPr>
          <p:cNvSpPr/>
          <p:nvPr/>
        </p:nvSpPr>
        <p:spPr>
          <a:xfrm>
            <a:off x="8880049" y="3959258"/>
            <a:ext cx="1913643" cy="189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3BB2CD6-5001-4940-9B9E-BC1621726E15}"/>
              </a:ext>
            </a:extLst>
          </p:cNvPr>
          <p:cNvSpPr/>
          <p:nvPr/>
        </p:nvSpPr>
        <p:spPr>
          <a:xfrm>
            <a:off x="9021452" y="4639095"/>
            <a:ext cx="1621410" cy="488541"/>
          </a:xfrm>
          <a:prstGeom prst="ellips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C99FF"/>
              </a:solidFill>
            </a:endParaRPr>
          </a:p>
        </p:txBody>
      </p:sp>
      <p:sp>
        <p:nvSpPr>
          <p:cNvPr id="34" name="TextBox 33">
            <a:extLst>
              <a:ext uri="{FF2B5EF4-FFF2-40B4-BE49-F238E27FC236}">
                <a16:creationId xmlns:a16="http://schemas.microsoft.com/office/drawing/2014/main" id="{B8595291-9F1E-4A19-98D7-F615CEEA66D6}"/>
              </a:ext>
            </a:extLst>
          </p:cNvPr>
          <p:cNvSpPr txBox="1"/>
          <p:nvPr/>
        </p:nvSpPr>
        <p:spPr>
          <a:xfrm>
            <a:off x="9021452" y="4715055"/>
            <a:ext cx="1772240" cy="307777"/>
          </a:xfrm>
          <a:prstGeom prst="rect">
            <a:avLst/>
          </a:prstGeom>
          <a:noFill/>
        </p:spPr>
        <p:txBody>
          <a:bodyPr wrap="square" rtlCol="0">
            <a:spAutoFit/>
          </a:bodyPr>
          <a:lstStyle/>
          <a:p>
            <a:r>
              <a:rPr lang="en-GB" sz="1400" b="1" dirty="0">
                <a:latin typeface="CCW Cursive Writing 4" panose="03050602040000000000" pitchFamily="66" charset="0"/>
              </a:rPr>
              <a:t>Computing</a:t>
            </a:r>
          </a:p>
        </p:txBody>
      </p:sp>
      <p:sp>
        <p:nvSpPr>
          <p:cNvPr id="39" name="Rectangular Callout 63">
            <a:extLst>
              <a:ext uri="{FF2B5EF4-FFF2-40B4-BE49-F238E27FC236}">
                <a16:creationId xmlns:a16="http://schemas.microsoft.com/office/drawing/2014/main" id="{9084AB41-DA49-4171-BEF2-295AD7555A01}"/>
              </a:ext>
            </a:extLst>
          </p:cNvPr>
          <p:cNvSpPr/>
          <p:nvPr/>
        </p:nvSpPr>
        <p:spPr>
          <a:xfrm>
            <a:off x="7294316" y="5534961"/>
            <a:ext cx="880395" cy="631401"/>
          </a:xfrm>
          <a:prstGeom prst="wedgeRectCallout">
            <a:avLst>
              <a:gd name="adj1" fmla="val 147270"/>
              <a:gd name="adj2" fmla="val -103098"/>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XCCW Joined 4a" panose="03050602040000000000" pitchFamily="66" charset="0"/>
              </a:rPr>
              <a:t>I notice…</a:t>
            </a:r>
            <a:endParaRPr lang="en-US" sz="1000" dirty="0">
              <a:solidFill>
                <a:schemeClr val="tx1"/>
              </a:solidFill>
              <a:latin typeface="XCCW Joined 4a" panose="03050602040000000000" pitchFamily="66" charset="0"/>
            </a:endParaRPr>
          </a:p>
        </p:txBody>
      </p:sp>
      <p:sp>
        <p:nvSpPr>
          <p:cNvPr id="40" name="Rectangular Callout 67">
            <a:extLst>
              <a:ext uri="{FF2B5EF4-FFF2-40B4-BE49-F238E27FC236}">
                <a16:creationId xmlns:a16="http://schemas.microsoft.com/office/drawing/2014/main" id="{6AC724E2-F10B-47D2-B83D-F079270B6245}"/>
              </a:ext>
            </a:extLst>
          </p:cNvPr>
          <p:cNvSpPr/>
          <p:nvPr/>
        </p:nvSpPr>
        <p:spPr>
          <a:xfrm>
            <a:off x="10451303" y="5969105"/>
            <a:ext cx="855335" cy="808868"/>
          </a:xfrm>
          <a:prstGeom prst="wedgeRectCallout">
            <a:avLst>
              <a:gd name="adj1" fmla="val -106046"/>
              <a:gd name="adj2" fmla="val -2174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XCCW Joined 4a" panose="03050602040000000000" pitchFamily="66" charset="0"/>
              </a:rPr>
              <a:t>I think… because I know…</a:t>
            </a:r>
            <a:endParaRPr lang="en-US" sz="1000" dirty="0">
              <a:solidFill>
                <a:schemeClr val="tx1"/>
              </a:solidFill>
              <a:latin typeface="XCCW Joined 4a" panose="03050602040000000000" pitchFamily="66" charset="0"/>
            </a:endParaRPr>
          </a:p>
        </p:txBody>
      </p:sp>
      <p:sp>
        <p:nvSpPr>
          <p:cNvPr id="41" name="Rectangular Callout 62">
            <a:extLst>
              <a:ext uri="{FF2B5EF4-FFF2-40B4-BE49-F238E27FC236}">
                <a16:creationId xmlns:a16="http://schemas.microsoft.com/office/drawing/2014/main" id="{7E46BBEB-45CC-43C1-892E-F9FAED2C8A17}"/>
              </a:ext>
            </a:extLst>
          </p:cNvPr>
          <p:cNvSpPr/>
          <p:nvPr/>
        </p:nvSpPr>
        <p:spPr>
          <a:xfrm>
            <a:off x="8459944" y="6128995"/>
            <a:ext cx="1026624" cy="613259"/>
          </a:xfrm>
          <a:prstGeom prst="wedgeRectCallout">
            <a:avLst>
              <a:gd name="adj1" fmla="val 419"/>
              <a:gd name="adj2" fmla="val -153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XCCW Joined 4a" panose="03050602040000000000" pitchFamily="66" charset="0"/>
              </a:rPr>
              <a:t>I know… so…</a:t>
            </a:r>
            <a:endParaRPr lang="en-US" sz="1000" dirty="0">
              <a:solidFill>
                <a:schemeClr val="tx1"/>
              </a:solidFill>
              <a:latin typeface="XCCW Joined 4a" panose="03050602040000000000" pitchFamily="66" charset="0"/>
            </a:endParaRPr>
          </a:p>
        </p:txBody>
      </p:sp>
      <p:sp>
        <p:nvSpPr>
          <p:cNvPr id="42" name="Rectangular Callout 66">
            <a:extLst>
              <a:ext uri="{FF2B5EF4-FFF2-40B4-BE49-F238E27FC236}">
                <a16:creationId xmlns:a16="http://schemas.microsoft.com/office/drawing/2014/main" id="{DC6933D1-14BD-4C14-BAB0-83D6747C524A}"/>
              </a:ext>
            </a:extLst>
          </p:cNvPr>
          <p:cNvSpPr/>
          <p:nvPr/>
        </p:nvSpPr>
        <p:spPr>
          <a:xfrm>
            <a:off x="10985601" y="4991338"/>
            <a:ext cx="1147069" cy="808868"/>
          </a:xfrm>
          <a:prstGeom prst="wedgeRectCallout">
            <a:avLst>
              <a:gd name="adj1" fmla="val 4181"/>
              <a:gd name="adj2" fmla="val -7976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XCCW Joined 4a" panose="03050602040000000000" pitchFamily="66" charset="0"/>
              </a:rPr>
              <a:t>I wonder what happens when/if…</a:t>
            </a:r>
            <a:endParaRPr lang="en-US" sz="1000" dirty="0">
              <a:solidFill>
                <a:schemeClr val="tx1"/>
              </a:solidFill>
              <a:latin typeface="XCCW Joined 4a" panose="03050602040000000000" pitchFamily="66" charset="0"/>
            </a:endParaRPr>
          </a:p>
        </p:txBody>
      </p:sp>
      <p:sp>
        <p:nvSpPr>
          <p:cNvPr id="26" name="TextBox 25">
            <a:extLst>
              <a:ext uri="{FF2B5EF4-FFF2-40B4-BE49-F238E27FC236}">
                <a16:creationId xmlns:a16="http://schemas.microsoft.com/office/drawing/2014/main" id="{55A486FA-5797-4C73-AA7D-DCE9AA9F01DF}"/>
              </a:ext>
            </a:extLst>
          </p:cNvPr>
          <p:cNvSpPr txBox="1"/>
          <p:nvPr/>
        </p:nvSpPr>
        <p:spPr>
          <a:xfrm>
            <a:off x="8693870" y="4171810"/>
            <a:ext cx="2286000" cy="369332"/>
          </a:xfrm>
          <a:prstGeom prst="rect">
            <a:avLst/>
          </a:prstGeom>
          <a:noFill/>
        </p:spPr>
        <p:txBody>
          <a:bodyPr wrap="square" rtlCol="0">
            <a:spAutoFit/>
          </a:bodyPr>
          <a:lstStyle/>
          <a:p>
            <a:pPr algn="ctr"/>
            <a:r>
              <a:rPr lang="en-GB" dirty="0">
                <a:latin typeface="XCCW Joined 4a" panose="03050602040000000000" pitchFamily="66" charset="0"/>
              </a:rPr>
              <a:t>Noticing</a:t>
            </a:r>
            <a:endParaRPr lang="en-US" dirty="0">
              <a:latin typeface="XCCW Joined 4a" panose="03050602040000000000" pitchFamily="66" charset="0"/>
            </a:endParaRPr>
          </a:p>
        </p:txBody>
      </p:sp>
      <p:pic>
        <p:nvPicPr>
          <p:cNvPr id="27" name="Picture 26">
            <a:extLst>
              <a:ext uri="{FF2B5EF4-FFF2-40B4-BE49-F238E27FC236}">
                <a16:creationId xmlns:a16="http://schemas.microsoft.com/office/drawing/2014/main" id="{1F7C86F2-2F02-46EC-82A2-F5CA40393DB4}"/>
              </a:ext>
            </a:extLst>
          </p:cNvPr>
          <p:cNvPicPr>
            <a:picLocks noChangeAspect="1"/>
          </p:cNvPicPr>
          <p:nvPr/>
        </p:nvPicPr>
        <p:blipFill>
          <a:blip r:embed="rId8" cstate="print"/>
          <a:stretch>
            <a:fillRect/>
          </a:stretch>
        </p:blipFill>
        <p:spPr>
          <a:xfrm>
            <a:off x="8982682" y="4175294"/>
            <a:ext cx="312309" cy="328140"/>
          </a:xfrm>
          <a:prstGeom prst="rect">
            <a:avLst/>
          </a:prstGeom>
        </p:spPr>
      </p:pic>
      <p:sp>
        <p:nvSpPr>
          <p:cNvPr id="28" name="TextBox 27">
            <a:extLst>
              <a:ext uri="{FF2B5EF4-FFF2-40B4-BE49-F238E27FC236}">
                <a16:creationId xmlns:a16="http://schemas.microsoft.com/office/drawing/2014/main" id="{6121B750-D2E6-4509-8C52-FE321D2BA1FB}"/>
              </a:ext>
            </a:extLst>
          </p:cNvPr>
          <p:cNvSpPr txBox="1"/>
          <p:nvPr/>
        </p:nvSpPr>
        <p:spPr>
          <a:xfrm>
            <a:off x="8607724" y="3316174"/>
            <a:ext cx="2286000" cy="369332"/>
          </a:xfrm>
          <a:prstGeom prst="rect">
            <a:avLst/>
          </a:prstGeom>
          <a:noFill/>
        </p:spPr>
        <p:txBody>
          <a:bodyPr wrap="square" rtlCol="0">
            <a:spAutoFit/>
          </a:bodyPr>
          <a:lstStyle/>
          <a:p>
            <a:pPr algn="ctr"/>
            <a:r>
              <a:rPr lang="en-GB" dirty="0">
                <a:latin typeface="XCCW Joined 4a" panose="03050602040000000000" pitchFamily="66" charset="0"/>
              </a:rPr>
              <a:t>Debug</a:t>
            </a:r>
            <a:endParaRPr lang="en-US" dirty="0">
              <a:latin typeface="XCCW Joined 4a" panose="03050602040000000000" pitchFamily="66" charset="0"/>
            </a:endParaRPr>
          </a:p>
        </p:txBody>
      </p:sp>
      <p:sp>
        <p:nvSpPr>
          <p:cNvPr id="33" name="TextBox 32">
            <a:extLst>
              <a:ext uri="{FF2B5EF4-FFF2-40B4-BE49-F238E27FC236}">
                <a16:creationId xmlns:a16="http://schemas.microsoft.com/office/drawing/2014/main" id="{832DAD4A-5514-4985-A90A-20351A19510D}"/>
              </a:ext>
            </a:extLst>
          </p:cNvPr>
          <p:cNvSpPr txBox="1"/>
          <p:nvPr/>
        </p:nvSpPr>
        <p:spPr>
          <a:xfrm>
            <a:off x="8669611" y="3662905"/>
            <a:ext cx="2286000" cy="369332"/>
          </a:xfrm>
          <a:prstGeom prst="rect">
            <a:avLst/>
          </a:prstGeom>
          <a:noFill/>
        </p:spPr>
        <p:txBody>
          <a:bodyPr wrap="square" rtlCol="0">
            <a:spAutoFit/>
          </a:bodyPr>
          <a:lstStyle/>
          <a:p>
            <a:pPr algn="ctr"/>
            <a:r>
              <a:rPr lang="en-GB" dirty="0">
                <a:latin typeface="XCCW Joined 4a" panose="03050602040000000000" pitchFamily="66" charset="0"/>
              </a:rPr>
              <a:t>Create</a:t>
            </a:r>
            <a:endParaRPr lang="en-US" dirty="0">
              <a:latin typeface="XCCW Joined 4a" panose="03050602040000000000" pitchFamily="66" charset="0"/>
            </a:endParaRPr>
          </a:p>
        </p:txBody>
      </p:sp>
      <p:sp>
        <p:nvSpPr>
          <p:cNvPr id="36" name="TextBox 35">
            <a:extLst>
              <a:ext uri="{FF2B5EF4-FFF2-40B4-BE49-F238E27FC236}">
                <a16:creationId xmlns:a16="http://schemas.microsoft.com/office/drawing/2014/main" id="{8E91944E-8D3A-4B26-99BC-BB0642129151}"/>
              </a:ext>
            </a:extLst>
          </p:cNvPr>
          <p:cNvSpPr txBox="1"/>
          <p:nvPr/>
        </p:nvSpPr>
        <p:spPr>
          <a:xfrm>
            <a:off x="8592970" y="3001897"/>
            <a:ext cx="2286000" cy="369332"/>
          </a:xfrm>
          <a:prstGeom prst="rect">
            <a:avLst/>
          </a:prstGeom>
          <a:noFill/>
        </p:spPr>
        <p:txBody>
          <a:bodyPr wrap="square" rtlCol="0">
            <a:spAutoFit/>
          </a:bodyPr>
          <a:lstStyle/>
          <a:p>
            <a:pPr algn="ctr"/>
            <a:r>
              <a:rPr lang="en-GB" dirty="0">
                <a:latin typeface="XCCW Joined 4a" panose="03050602040000000000" pitchFamily="66" charset="0"/>
              </a:rPr>
              <a:t>Test</a:t>
            </a:r>
            <a:endParaRPr lang="en-US" dirty="0">
              <a:latin typeface="XCCW Joined 4a" panose="03050602040000000000" pitchFamily="66" charset="0"/>
            </a:endParaRPr>
          </a:p>
        </p:txBody>
      </p:sp>
    </p:spTree>
    <p:extLst>
      <p:ext uri="{BB962C8B-B14F-4D97-AF65-F5344CB8AC3E}">
        <p14:creationId xmlns:p14="http://schemas.microsoft.com/office/powerpoint/2010/main" val="3060090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5PVA5SVVUTDX-1818035932-3137453</_dlc_DocId>
    <_dlc_DocIdUrl xmlns="fa54ca88-4bd9-4e91-b032-863369ce78b4">
      <Url>https://wibsey.sharepoint.com/sites/TeachersArea/_layouts/15/DocIdRedir.aspx?ID=5PVA5SVVUTDX-1818035932-3137453</Url>
      <Description>5PVA5SVVUTDX-1818035932-3137453</Description>
    </_dlc_DocIdUrl>
    <TaxCatchAll xmlns="fa54ca88-4bd9-4e91-b032-863369ce78b4" xsi:nil="true"/>
    <lcf76f155ced4ddcb4097134ff3c332f xmlns="44626631-e19c-4833-bb8e-8ec6edb3d3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38934F-691E-4E91-8197-104929BFF1BF}"/>
</file>

<file path=customXml/itemProps2.xml><?xml version="1.0" encoding="utf-8"?>
<ds:datastoreItem xmlns:ds="http://schemas.openxmlformats.org/officeDocument/2006/customXml" ds:itemID="{0F1B5651-D28F-4BCD-BBB3-44DA7AE23D58}"/>
</file>

<file path=customXml/itemProps3.xml><?xml version="1.0" encoding="utf-8"?>
<ds:datastoreItem xmlns:ds="http://schemas.openxmlformats.org/officeDocument/2006/customXml" ds:itemID="{05326EB6-16A1-4AC4-A7D3-9AC7E9556C3B}"/>
</file>

<file path=customXml/itemProps4.xml><?xml version="1.0" encoding="utf-8"?>
<ds:datastoreItem xmlns:ds="http://schemas.openxmlformats.org/officeDocument/2006/customXml" ds:itemID="{766C510D-CB99-4063-8FAA-ACC7DB08377B}"/>
</file>

<file path=docProps/app.xml><?xml version="1.0" encoding="utf-8"?>
<Properties xmlns="http://schemas.openxmlformats.org/officeDocument/2006/extended-properties" xmlns:vt="http://schemas.openxmlformats.org/officeDocument/2006/docPropsVTypes">
  <TotalTime>1500</TotalTime>
  <Words>145</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Cursive Writing 4</vt:lpstr>
      <vt:lpstr>XCCW Joined 4a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Dixon</dc:creator>
  <cp:lastModifiedBy>Michaela Dixon</cp:lastModifiedBy>
  <cp:revision>15</cp:revision>
  <dcterms:created xsi:type="dcterms:W3CDTF">2020-06-25T10:24:09Z</dcterms:created>
  <dcterms:modified xsi:type="dcterms:W3CDTF">2020-06-29T14:27:51Z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Order">
    <vt:r8>3304000</vt:r8>
  </property>
  <property fmtid="{D5CDD505-2E9C-101B-9397-08002B2CF9AE}" pid="4" name="_dlc_DocIdItemGuid">
    <vt:lpwstr>e6fc29aa-78bd-4fe2-8edf-b91cbaba24c1</vt:lpwstr>
  </property>
</Properties>
</file>