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5BCD"/>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F960588-F4EA-4565-A9B1-2A00610B16E4}" type="datetimeFigureOut">
              <a:rPr lang="en-US" smtClean="0"/>
              <a:t>7/15/2021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1800840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960588-F4EA-4565-A9B1-2A00610B16E4}" type="datetimeFigureOut">
              <a:rPr lang="en-US" smtClean="0"/>
              <a:t>7/15/2021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4066639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960588-F4EA-4565-A9B1-2A00610B16E4}" type="datetimeFigureOut">
              <a:rPr lang="en-US" smtClean="0"/>
              <a:t>7/15/2021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2403738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960588-F4EA-4565-A9B1-2A00610B16E4}" type="datetimeFigureOut">
              <a:rPr lang="en-US" smtClean="0"/>
              <a:t>7/15/2021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3343951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960588-F4EA-4565-A9B1-2A00610B16E4}" type="datetimeFigureOut">
              <a:rPr lang="en-US" smtClean="0"/>
              <a:t>7/15/2021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424663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960588-F4EA-4565-A9B1-2A00610B16E4}" type="datetimeFigureOut">
              <a:rPr lang="en-US" smtClean="0"/>
              <a:t>7/15/2021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3248537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960588-F4EA-4565-A9B1-2A00610B16E4}" type="datetimeFigureOut">
              <a:rPr lang="en-US" smtClean="0"/>
              <a:t>7/15/2021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2763354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960588-F4EA-4565-A9B1-2A00610B16E4}" type="datetimeFigureOut">
              <a:rPr lang="en-US" smtClean="0"/>
              <a:t>7/15/2021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4213854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60588-F4EA-4565-A9B1-2A00610B16E4}" type="datetimeFigureOut">
              <a:rPr lang="en-US" smtClean="0"/>
              <a:t>7/15/2021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950216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960588-F4EA-4565-A9B1-2A00610B16E4}" type="datetimeFigureOut">
              <a:rPr lang="en-US" smtClean="0"/>
              <a:t>7/15/2021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180967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960588-F4EA-4565-A9B1-2A00610B16E4}" type="datetimeFigureOut">
              <a:rPr lang="en-US" smtClean="0"/>
              <a:t>7/15/2021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2471691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60588-F4EA-4565-A9B1-2A00610B16E4}" type="datetimeFigureOut">
              <a:rPr lang="en-US" smtClean="0"/>
              <a:t>7/15/2021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0AF5-FF9C-4A3D-BD44-0CDA4F40D077}" type="slidenum">
              <a:rPr lang="en-US" smtClean="0"/>
              <a:t>‹#›</a:t>
            </a:fld>
            <a:endParaRPr lang="en-US"/>
          </a:p>
        </p:txBody>
      </p:sp>
    </p:spTree>
    <p:extLst>
      <p:ext uri="{BB962C8B-B14F-4D97-AF65-F5344CB8AC3E}">
        <p14:creationId xmlns:p14="http://schemas.microsoft.com/office/powerpoint/2010/main" val="2713527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emf"/><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37789"/>
          <a:stretch/>
        </p:blipFill>
        <p:spPr>
          <a:xfrm>
            <a:off x="0" y="0"/>
            <a:ext cx="1133160" cy="989648"/>
          </a:xfrm>
          <a:prstGeom prst="rect">
            <a:avLst/>
          </a:prstGeom>
        </p:spPr>
      </p:pic>
      <p:sp>
        <p:nvSpPr>
          <p:cNvPr id="5" name="TextBox 4"/>
          <p:cNvSpPr txBox="1"/>
          <p:nvPr/>
        </p:nvSpPr>
        <p:spPr>
          <a:xfrm>
            <a:off x="1330853" y="47550"/>
            <a:ext cx="10685416" cy="461665"/>
          </a:xfrm>
          <a:prstGeom prst="rect">
            <a:avLst/>
          </a:prstGeom>
          <a:noFill/>
        </p:spPr>
        <p:txBody>
          <a:bodyPr wrap="square" rtlCol="0">
            <a:spAutoFit/>
          </a:bodyPr>
          <a:lstStyle/>
          <a:p>
            <a:r>
              <a:rPr lang="en-GB" sz="2400" dirty="0">
                <a:latin typeface="XCCW Joined 4a" panose="03050602040000000000" pitchFamily="66" charset="0"/>
              </a:rPr>
              <a:t>The philosophy behind DT at WPS</a:t>
            </a:r>
          </a:p>
        </p:txBody>
      </p:sp>
      <p:sp>
        <p:nvSpPr>
          <p:cNvPr id="25" name="Oval 24"/>
          <p:cNvSpPr/>
          <p:nvPr/>
        </p:nvSpPr>
        <p:spPr>
          <a:xfrm>
            <a:off x="6673561" y="2452745"/>
            <a:ext cx="5426242" cy="440525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7359361" y="3056022"/>
            <a:ext cx="4054642" cy="3308684"/>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876719" y="3543300"/>
            <a:ext cx="3104148" cy="2358190"/>
          </a:xfrm>
          <a:prstGeom prst="ellipse">
            <a:avLst/>
          </a:prstGeom>
          <a:solidFill>
            <a:schemeClr val="accent1">
              <a:lumMod val="75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8333919" y="3886200"/>
            <a:ext cx="2286000" cy="1672390"/>
            <a:chOff x="5450305" y="2658978"/>
            <a:chExt cx="2286000" cy="1672390"/>
          </a:xfrm>
          <a:solidFill>
            <a:schemeClr val="bg2">
              <a:lumMod val="90000"/>
            </a:schemeClr>
          </a:solidFill>
        </p:grpSpPr>
        <p:sp>
          <p:nvSpPr>
            <p:cNvPr id="2" name="Oval 1"/>
            <p:cNvSpPr/>
            <p:nvPr/>
          </p:nvSpPr>
          <p:spPr>
            <a:xfrm>
              <a:off x="5462337" y="2658978"/>
              <a:ext cx="2165684" cy="1672390"/>
            </a:xfrm>
            <a:prstGeom prst="ellipse">
              <a:avLst/>
            </a:prstGeom>
            <a:grp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450305" y="3298476"/>
              <a:ext cx="2286000" cy="369332"/>
            </a:xfrm>
            <a:prstGeom prst="rect">
              <a:avLst/>
            </a:prstGeom>
            <a:noFill/>
            <a:ln>
              <a:noFill/>
            </a:ln>
          </p:spPr>
          <p:txBody>
            <a:bodyPr wrap="square" rtlCol="0">
              <a:spAutoFit/>
            </a:bodyPr>
            <a:lstStyle/>
            <a:p>
              <a:pPr algn="ctr"/>
              <a:r>
                <a:rPr lang="en-GB" b="1" dirty="0">
                  <a:solidFill>
                    <a:schemeClr val="bg1"/>
                  </a:solidFill>
                  <a:latin typeface="XCCW Joined 4a" panose="03050602040000000000" pitchFamily="66" charset="0"/>
                </a:rPr>
                <a:t>Designer</a:t>
              </a:r>
              <a:endParaRPr lang="en-US" b="1" dirty="0">
                <a:solidFill>
                  <a:schemeClr val="bg1"/>
                </a:solidFill>
                <a:latin typeface="XCCW Joined 4a" panose="03050602040000000000" pitchFamily="66" charset="0"/>
              </a:endParaRPr>
            </a:p>
          </p:txBody>
        </p:sp>
      </p:grpSp>
      <p:sp>
        <p:nvSpPr>
          <p:cNvPr id="21" name="TextBox 20"/>
          <p:cNvSpPr txBox="1"/>
          <p:nvPr/>
        </p:nvSpPr>
        <p:spPr>
          <a:xfrm>
            <a:off x="7915821" y="3170872"/>
            <a:ext cx="3025943" cy="369332"/>
          </a:xfrm>
          <a:prstGeom prst="rect">
            <a:avLst/>
          </a:prstGeom>
          <a:noFill/>
        </p:spPr>
        <p:txBody>
          <a:bodyPr wrap="square" rtlCol="0">
            <a:spAutoFit/>
          </a:bodyPr>
          <a:lstStyle/>
          <a:p>
            <a:pPr algn="ctr"/>
            <a:r>
              <a:rPr lang="en-GB" dirty="0">
                <a:latin typeface="XCCW Joined 4a" panose="03050602040000000000" pitchFamily="66" charset="0"/>
              </a:rPr>
              <a:t>Make</a:t>
            </a:r>
            <a:endParaRPr lang="en-US" dirty="0">
              <a:latin typeface="XCCW Joined 4a" panose="03050602040000000000" pitchFamily="66" charset="0"/>
            </a:endParaRPr>
          </a:p>
        </p:txBody>
      </p:sp>
      <p:sp>
        <p:nvSpPr>
          <p:cNvPr id="24" name="TextBox 23"/>
          <p:cNvSpPr txBox="1"/>
          <p:nvPr/>
        </p:nvSpPr>
        <p:spPr>
          <a:xfrm>
            <a:off x="8271802" y="3596174"/>
            <a:ext cx="2286000" cy="369332"/>
          </a:xfrm>
          <a:prstGeom prst="rect">
            <a:avLst/>
          </a:prstGeom>
          <a:noFill/>
        </p:spPr>
        <p:txBody>
          <a:bodyPr wrap="square" rtlCol="0">
            <a:spAutoFit/>
          </a:bodyPr>
          <a:lstStyle/>
          <a:p>
            <a:pPr algn="ctr"/>
            <a:r>
              <a:rPr lang="en-GB" dirty="0">
                <a:latin typeface="XCCW Joined 4a" panose="03050602040000000000" pitchFamily="66" charset="0"/>
              </a:rPr>
              <a:t>Design</a:t>
            </a:r>
            <a:endParaRPr lang="en-US" dirty="0">
              <a:latin typeface="XCCW Joined 4a" panose="03050602040000000000" pitchFamily="66" charset="0"/>
            </a:endParaRPr>
          </a:p>
        </p:txBody>
      </p:sp>
      <p:sp>
        <p:nvSpPr>
          <p:cNvPr id="26" name="TextBox 25"/>
          <p:cNvSpPr txBox="1"/>
          <p:nvPr/>
        </p:nvSpPr>
        <p:spPr>
          <a:xfrm>
            <a:off x="7915820" y="2669297"/>
            <a:ext cx="3025943" cy="369332"/>
          </a:xfrm>
          <a:prstGeom prst="rect">
            <a:avLst/>
          </a:prstGeom>
          <a:noFill/>
        </p:spPr>
        <p:txBody>
          <a:bodyPr wrap="square" rtlCol="0">
            <a:spAutoFit/>
          </a:bodyPr>
          <a:lstStyle/>
          <a:p>
            <a:pPr algn="ctr"/>
            <a:r>
              <a:rPr lang="en-GB" dirty="0">
                <a:latin typeface="XCCW Joined 4a" panose="03050602040000000000" pitchFamily="66" charset="0"/>
              </a:rPr>
              <a:t>Evaluate</a:t>
            </a:r>
            <a:endParaRPr lang="en-US" dirty="0">
              <a:latin typeface="XCCW Joined 4a" panose="03050602040000000000" pitchFamily="66" charset="0"/>
            </a:endParaRPr>
          </a:p>
        </p:txBody>
      </p:sp>
      <p:pic>
        <p:nvPicPr>
          <p:cNvPr id="34" name="Picture 33"/>
          <p:cNvPicPr>
            <a:picLocks noChangeAspect="1"/>
          </p:cNvPicPr>
          <p:nvPr/>
        </p:nvPicPr>
        <p:blipFill>
          <a:blip r:embed="rId3" cstate="print"/>
          <a:stretch>
            <a:fillRect/>
          </a:stretch>
        </p:blipFill>
        <p:spPr>
          <a:xfrm>
            <a:off x="8258283" y="2653202"/>
            <a:ext cx="576855" cy="459059"/>
          </a:xfrm>
          <a:prstGeom prst="rect">
            <a:avLst/>
          </a:prstGeom>
        </p:spPr>
      </p:pic>
      <p:pic>
        <p:nvPicPr>
          <p:cNvPr id="32" name="Picture 31"/>
          <p:cNvPicPr>
            <a:picLocks noChangeAspect="1"/>
          </p:cNvPicPr>
          <p:nvPr/>
        </p:nvPicPr>
        <p:blipFill>
          <a:blip r:embed="rId4" cstate="print"/>
          <a:stretch>
            <a:fillRect/>
          </a:stretch>
        </p:blipFill>
        <p:spPr>
          <a:xfrm>
            <a:off x="8292601" y="2589714"/>
            <a:ext cx="511808" cy="615299"/>
          </a:xfrm>
          <a:prstGeom prst="rect">
            <a:avLst/>
          </a:prstGeom>
        </p:spPr>
      </p:pic>
      <p:sp>
        <p:nvSpPr>
          <p:cNvPr id="36" name="Rectangular Callout 35"/>
          <p:cNvSpPr/>
          <p:nvPr/>
        </p:nvSpPr>
        <p:spPr>
          <a:xfrm>
            <a:off x="-57157" y="2792845"/>
            <a:ext cx="5419663" cy="854434"/>
          </a:xfrm>
          <a:prstGeom prst="wedgeRectCallout">
            <a:avLst>
              <a:gd name="adj1" fmla="val -38108"/>
              <a:gd name="adj2" fmla="val -116639"/>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XCCW Joined 4a" panose="03050602040000000000" pitchFamily="66" charset="0"/>
              </a:rPr>
              <a:t>“Design is intelligence made visible.” – </a:t>
            </a:r>
            <a:r>
              <a:rPr lang="en-GB" sz="1400" b="1" dirty="0">
                <a:solidFill>
                  <a:schemeClr val="tx1"/>
                </a:solidFill>
                <a:latin typeface="XCCW Joined 4a" panose="03050602040000000000" pitchFamily="66" charset="0"/>
              </a:rPr>
              <a:t>Alina Wheeler</a:t>
            </a:r>
            <a:endParaRPr lang="en-US" sz="1400" b="1" dirty="0">
              <a:solidFill>
                <a:schemeClr val="tx1"/>
              </a:solidFill>
              <a:latin typeface="XCCW Joined 4a" panose="03050602040000000000" pitchFamily="66" charset="0"/>
            </a:endParaRPr>
          </a:p>
        </p:txBody>
      </p:sp>
      <p:sp>
        <p:nvSpPr>
          <p:cNvPr id="37" name="TextBox 36"/>
          <p:cNvSpPr txBox="1"/>
          <p:nvPr/>
        </p:nvSpPr>
        <p:spPr>
          <a:xfrm>
            <a:off x="5551286" y="1070898"/>
            <a:ext cx="5854105" cy="1169551"/>
          </a:xfrm>
          <a:prstGeom prst="rect">
            <a:avLst/>
          </a:prstGeom>
          <a:noFill/>
        </p:spPr>
        <p:txBody>
          <a:bodyPr wrap="square" rtlCol="0">
            <a:spAutoFit/>
          </a:bodyPr>
          <a:lstStyle/>
          <a:p>
            <a:pPr algn="ctr"/>
            <a:r>
              <a:rPr lang="en-GB" sz="1400" dirty="0">
                <a:solidFill>
                  <a:srgbClr val="9C5BCD"/>
                </a:solidFill>
                <a:latin typeface="XCCW Joined 4a" panose="03050602040000000000" pitchFamily="66" charset="0"/>
              </a:rPr>
              <a:t>A designer is someone who can execute designs that create structures and patterns for works of art. A designer can imagine how something can be made and creates an innovative and original product.</a:t>
            </a:r>
            <a:endParaRPr lang="en-US" sz="1400" dirty="0">
              <a:solidFill>
                <a:srgbClr val="9C5BCD"/>
              </a:solidFill>
              <a:latin typeface="XCCW Joined 4a" panose="03050602040000000000" pitchFamily="66" charset="0"/>
            </a:endParaRPr>
          </a:p>
        </p:txBody>
      </p:sp>
      <p:sp>
        <p:nvSpPr>
          <p:cNvPr id="47" name="Rectangle 46"/>
          <p:cNvSpPr/>
          <p:nvPr/>
        </p:nvSpPr>
        <p:spPr>
          <a:xfrm>
            <a:off x="4622294" y="403436"/>
            <a:ext cx="5823327" cy="369332"/>
          </a:xfrm>
          <a:prstGeom prst="rect">
            <a:avLst/>
          </a:prstGeom>
        </p:spPr>
        <p:txBody>
          <a:bodyPr wrap="square">
            <a:spAutoFit/>
          </a:bodyPr>
          <a:lstStyle/>
          <a:p>
            <a:pPr algn="ctr"/>
            <a:r>
              <a:rPr lang="en-GB">
                <a:solidFill>
                  <a:srgbClr val="7030A0"/>
                </a:solidFill>
                <a:latin typeface="XCCW Joined 4a" panose="03050602040000000000" pitchFamily="66" charset="0"/>
              </a:rPr>
              <a:t>DT </a:t>
            </a:r>
            <a:r>
              <a:rPr lang="en-GB" dirty="0">
                <a:solidFill>
                  <a:srgbClr val="7030A0"/>
                </a:solidFill>
                <a:latin typeface="XCCW Joined 4a" panose="03050602040000000000" pitchFamily="66" charset="0"/>
              </a:rPr>
              <a:t>at Wibsey Primary School…</a:t>
            </a:r>
            <a:endParaRPr lang="en-US" dirty="0">
              <a:solidFill>
                <a:srgbClr val="7030A0"/>
              </a:solidFill>
              <a:latin typeface="XCCW Joined 4a" panose="03050602040000000000" pitchFamily="66" charset="0"/>
            </a:endParaRPr>
          </a:p>
        </p:txBody>
      </p:sp>
      <p:sp>
        <p:nvSpPr>
          <p:cNvPr id="50" name="Rectangle 49"/>
          <p:cNvSpPr/>
          <p:nvPr/>
        </p:nvSpPr>
        <p:spPr>
          <a:xfrm>
            <a:off x="6776825" y="721915"/>
            <a:ext cx="2757486" cy="369332"/>
          </a:xfrm>
          <a:prstGeom prst="rect">
            <a:avLst/>
          </a:prstGeom>
        </p:spPr>
        <p:txBody>
          <a:bodyPr wrap="none">
            <a:spAutoFit/>
          </a:bodyPr>
          <a:lstStyle/>
          <a:p>
            <a:pPr algn="ctr"/>
            <a:r>
              <a:rPr lang="en-GB" b="1" dirty="0">
                <a:solidFill>
                  <a:srgbClr val="7030A0"/>
                </a:solidFill>
                <a:latin typeface="XCCW Joined 4a" panose="03050602040000000000" pitchFamily="66" charset="0"/>
              </a:rPr>
              <a:t>develops designers</a:t>
            </a:r>
            <a:endParaRPr lang="en-US" b="1" dirty="0">
              <a:solidFill>
                <a:srgbClr val="7030A0"/>
              </a:solidFill>
              <a:latin typeface="XCCW Joined 4a" panose="03050602040000000000" pitchFamily="66" charset="0"/>
            </a:endParaRPr>
          </a:p>
        </p:txBody>
      </p:sp>
      <p:sp>
        <p:nvSpPr>
          <p:cNvPr id="52" name="Rectangle 51"/>
          <p:cNvSpPr/>
          <p:nvPr/>
        </p:nvSpPr>
        <p:spPr>
          <a:xfrm>
            <a:off x="0" y="3842565"/>
            <a:ext cx="4481405" cy="276999"/>
          </a:xfrm>
          <a:prstGeom prst="rect">
            <a:avLst/>
          </a:prstGeom>
        </p:spPr>
        <p:txBody>
          <a:bodyPr wrap="square">
            <a:spAutoFit/>
          </a:bodyPr>
          <a:lstStyle/>
          <a:p>
            <a:endParaRPr lang="en-GB" sz="1200" dirty="0">
              <a:solidFill>
                <a:srgbClr val="7030A0"/>
              </a:solidFill>
              <a:latin typeface="XCCW Joined 4a" panose="03050602040000000000" pitchFamily="66" charset="0"/>
            </a:endParaRPr>
          </a:p>
        </p:txBody>
      </p:sp>
      <p:cxnSp>
        <p:nvCxnSpPr>
          <p:cNvPr id="59" name="Straight Connector 58"/>
          <p:cNvCxnSpPr/>
          <p:nvPr/>
        </p:nvCxnSpPr>
        <p:spPr>
          <a:xfrm flipH="1">
            <a:off x="4411949" y="4311847"/>
            <a:ext cx="74305" cy="139627"/>
          </a:xfrm>
          <a:prstGeom prst="line">
            <a:avLst/>
          </a:prstGeom>
        </p:spPr>
        <p:style>
          <a:lnRef idx="1">
            <a:schemeClr val="accent1"/>
          </a:lnRef>
          <a:fillRef idx="0">
            <a:schemeClr val="accent1"/>
          </a:fillRef>
          <a:effectRef idx="0">
            <a:schemeClr val="accent1"/>
          </a:effectRef>
          <a:fontRef idx="minor">
            <a:schemeClr val="tx1"/>
          </a:fontRef>
        </p:style>
      </p:cxnSp>
      <p:sp>
        <p:nvSpPr>
          <p:cNvPr id="63" name="Rectangular Callout 62"/>
          <p:cNvSpPr/>
          <p:nvPr/>
        </p:nvSpPr>
        <p:spPr>
          <a:xfrm>
            <a:off x="11405391" y="3948820"/>
            <a:ext cx="855335" cy="478771"/>
          </a:xfrm>
          <a:prstGeom prst="wedgeRectCallout">
            <a:avLst>
              <a:gd name="adj1" fmla="val -152813"/>
              <a:gd name="adj2" fmla="val -121531"/>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I know… so…</a:t>
            </a:r>
            <a:endParaRPr lang="en-US" sz="900" dirty="0">
              <a:solidFill>
                <a:schemeClr val="tx1"/>
              </a:solidFill>
              <a:latin typeface="XCCW Joined 4a" panose="03050602040000000000" pitchFamily="66" charset="0"/>
            </a:endParaRPr>
          </a:p>
        </p:txBody>
      </p:sp>
      <p:sp>
        <p:nvSpPr>
          <p:cNvPr id="64" name="Rectangular Callout 63"/>
          <p:cNvSpPr/>
          <p:nvPr/>
        </p:nvSpPr>
        <p:spPr>
          <a:xfrm>
            <a:off x="6604765" y="2453053"/>
            <a:ext cx="805218" cy="509759"/>
          </a:xfrm>
          <a:prstGeom prst="wedgeRectCallout">
            <a:avLst>
              <a:gd name="adj1" fmla="val 150424"/>
              <a:gd name="adj2" fmla="val 76281"/>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I notice…</a:t>
            </a:r>
            <a:endParaRPr lang="en-US" sz="900" dirty="0">
              <a:solidFill>
                <a:schemeClr val="tx1"/>
              </a:solidFill>
              <a:latin typeface="XCCW Joined 4a" panose="03050602040000000000" pitchFamily="66" charset="0"/>
            </a:endParaRPr>
          </a:p>
        </p:txBody>
      </p:sp>
      <p:sp>
        <p:nvSpPr>
          <p:cNvPr id="67" name="Rectangular Callout 66"/>
          <p:cNvSpPr/>
          <p:nvPr/>
        </p:nvSpPr>
        <p:spPr>
          <a:xfrm>
            <a:off x="6743154" y="3438131"/>
            <a:ext cx="855335" cy="808868"/>
          </a:xfrm>
          <a:prstGeom prst="wedgeRectCallout">
            <a:avLst>
              <a:gd name="adj1" fmla="val 162344"/>
              <a:gd name="adj2" fmla="val -42972"/>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I wonder what happens when/if…</a:t>
            </a:r>
            <a:endParaRPr lang="en-US" sz="900" dirty="0">
              <a:solidFill>
                <a:schemeClr val="tx1"/>
              </a:solidFill>
              <a:latin typeface="XCCW Joined 4a" panose="03050602040000000000" pitchFamily="66" charset="0"/>
            </a:endParaRPr>
          </a:p>
        </p:txBody>
      </p:sp>
      <p:sp>
        <p:nvSpPr>
          <p:cNvPr id="68" name="Rectangular Callout 67"/>
          <p:cNvSpPr/>
          <p:nvPr/>
        </p:nvSpPr>
        <p:spPr>
          <a:xfrm>
            <a:off x="6709720" y="5032822"/>
            <a:ext cx="855335" cy="808868"/>
          </a:xfrm>
          <a:prstGeom prst="wedgeRectCallout">
            <a:avLst>
              <a:gd name="adj1" fmla="val 124395"/>
              <a:gd name="adj2" fmla="val 2122"/>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I think… because I know…</a:t>
            </a:r>
            <a:endParaRPr lang="en-US" sz="900" dirty="0">
              <a:solidFill>
                <a:schemeClr val="tx1"/>
              </a:solidFill>
              <a:latin typeface="XCCW Joined 4a" panose="03050602040000000000" pitchFamily="66" charset="0"/>
            </a:endParaRPr>
          </a:p>
        </p:txBody>
      </p:sp>
      <p:pic>
        <p:nvPicPr>
          <p:cNvPr id="58" name="Picture 57"/>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8392494">
            <a:off x="10122723" y="2658965"/>
            <a:ext cx="645795" cy="607695"/>
          </a:xfrm>
          <a:prstGeom prst="rect">
            <a:avLst/>
          </a:prstGeom>
          <a:noFill/>
          <a:ln>
            <a:noFill/>
          </a:ln>
        </p:spPr>
      </p:pic>
      <p:pic>
        <p:nvPicPr>
          <p:cNvPr id="13" name="Picture 12"/>
          <p:cNvPicPr>
            <a:picLocks noChangeAspect="1"/>
          </p:cNvPicPr>
          <p:nvPr/>
        </p:nvPicPr>
        <p:blipFill>
          <a:blip r:embed="rId6"/>
          <a:stretch>
            <a:fillRect/>
          </a:stretch>
        </p:blipFill>
        <p:spPr>
          <a:xfrm>
            <a:off x="10085445" y="40968"/>
            <a:ext cx="2101559" cy="1079070"/>
          </a:xfrm>
          <a:prstGeom prst="rect">
            <a:avLst/>
          </a:prstGeom>
        </p:spPr>
      </p:pic>
      <p:sp>
        <p:nvSpPr>
          <p:cNvPr id="14" name="TextBox 13"/>
          <p:cNvSpPr txBox="1"/>
          <p:nvPr/>
        </p:nvSpPr>
        <p:spPr>
          <a:xfrm>
            <a:off x="189908" y="3759347"/>
            <a:ext cx="5816600" cy="3108543"/>
          </a:xfrm>
          <a:prstGeom prst="rect">
            <a:avLst/>
          </a:prstGeom>
          <a:noFill/>
        </p:spPr>
        <p:txBody>
          <a:bodyPr wrap="square" rtlCol="0">
            <a:spAutoFit/>
          </a:bodyPr>
          <a:lstStyle/>
          <a:p>
            <a:r>
              <a:rPr lang="en-GB" sz="1400" dirty="0">
                <a:solidFill>
                  <a:srgbClr val="9C5BCD"/>
                </a:solidFill>
                <a:latin typeface="XCCW Joined 4a" panose="03050602040000000000" pitchFamily="66" charset="0"/>
              </a:rPr>
              <a:t>As pupils progress through Wibsey Primary School, they will be able to use their creativity and imagination to design and make products within a variety of contexts. They will learn how to take risks, become resourceful and innovative as well as evaluate past and present designs. With high-quality design and technology education, children will be able to contribute through creativity. </a:t>
            </a:r>
          </a:p>
          <a:p>
            <a:endParaRPr lang="en-GB" sz="1400" dirty="0">
              <a:solidFill>
                <a:srgbClr val="9C5BCD"/>
              </a:solidFill>
              <a:latin typeface="XCCW Joined 4a" panose="03050602040000000000" pitchFamily="66" charset="0"/>
            </a:endParaRPr>
          </a:p>
          <a:p>
            <a:r>
              <a:rPr lang="en-GB" sz="1400" dirty="0">
                <a:solidFill>
                  <a:srgbClr val="9C5BCD"/>
                </a:solidFill>
                <a:latin typeface="XCCW Joined 4a" panose="03050602040000000000" pitchFamily="66" charset="0"/>
              </a:rPr>
              <a:t>Children will be exposed key Design and Technology vocabulary to stretch their reading ability and be able to use these words when evaluating and reflecting on their own designs and learning journey.</a:t>
            </a:r>
          </a:p>
        </p:txBody>
      </p:sp>
      <p:pic>
        <p:nvPicPr>
          <p:cNvPr id="7" name="Picture 6"/>
          <p:cNvPicPr>
            <a:picLocks noChangeAspect="1"/>
          </p:cNvPicPr>
          <p:nvPr/>
        </p:nvPicPr>
        <p:blipFill>
          <a:blip r:embed="rId7"/>
          <a:stretch>
            <a:fillRect/>
          </a:stretch>
        </p:blipFill>
        <p:spPr>
          <a:xfrm rot="934018">
            <a:off x="3268061" y="895608"/>
            <a:ext cx="2095500" cy="1743075"/>
          </a:xfrm>
          <a:prstGeom prst="rect">
            <a:avLst/>
          </a:prstGeom>
        </p:spPr>
      </p:pic>
      <p:pic>
        <p:nvPicPr>
          <p:cNvPr id="15" name="Picture 14"/>
          <p:cNvPicPr>
            <a:picLocks noChangeAspect="1"/>
          </p:cNvPicPr>
          <p:nvPr/>
        </p:nvPicPr>
        <p:blipFill>
          <a:blip r:embed="rId8"/>
          <a:stretch>
            <a:fillRect/>
          </a:stretch>
        </p:blipFill>
        <p:spPr>
          <a:xfrm>
            <a:off x="2049707" y="579217"/>
            <a:ext cx="1114425" cy="1743075"/>
          </a:xfrm>
          <a:prstGeom prst="rect">
            <a:avLst/>
          </a:prstGeom>
        </p:spPr>
      </p:pic>
      <p:pic>
        <p:nvPicPr>
          <p:cNvPr id="16" name="Picture 15"/>
          <p:cNvPicPr>
            <a:picLocks noChangeAspect="1"/>
          </p:cNvPicPr>
          <p:nvPr/>
        </p:nvPicPr>
        <p:blipFill>
          <a:blip r:embed="rId9"/>
          <a:stretch>
            <a:fillRect/>
          </a:stretch>
        </p:blipFill>
        <p:spPr>
          <a:xfrm rot="265167">
            <a:off x="5306731" y="1986744"/>
            <a:ext cx="1288414" cy="1442375"/>
          </a:xfrm>
          <a:prstGeom prst="rect">
            <a:avLst/>
          </a:prstGeom>
        </p:spPr>
      </p:pic>
      <p:pic>
        <p:nvPicPr>
          <p:cNvPr id="17" name="Picture 16"/>
          <p:cNvPicPr>
            <a:picLocks noChangeAspect="1"/>
          </p:cNvPicPr>
          <p:nvPr/>
        </p:nvPicPr>
        <p:blipFill>
          <a:blip r:embed="rId10"/>
          <a:stretch>
            <a:fillRect/>
          </a:stretch>
        </p:blipFill>
        <p:spPr>
          <a:xfrm rot="20672402">
            <a:off x="737726" y="851231"/>
            <a:ext cx="1312942" cy="1562234"/>
          </a:xfrm>
          <a:prstGeom prst="rect">
            <a:avLst/>
          </a:prstGeom>
        </p:spPr>
      </p:pic>
      <p:cxnSp>
        <p:nvCxnSpPr>
          <p:cNvPr id="33" name="Straight Arrow Connector 32"/>
          <p:cNvCxnSpPr/>
          <p:nvPr/>
        </p:nvCxnSpPr>
        <p:spPr>
          <a:xfrm flipH="1">
            <a:off x="6024587" y="2958606"/>
            <a:ext cx="30738" cy="3428747"/>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flipV="1">
            <a:off x="6168541" y="6540219"/>
            <a:ext cx="5930072" cy="12473"/>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rot="5400000">
            <a:off x="4963258" y="4510016"/>
            <a:ext cx="2771684" cy="461665"/>
          </a:xfrm>
          <a:prstGeom prst="rect">
            <a:avLst/>
          </a:prstGeom>
          <a:noFill/>
        </p:spPr>
        <p:txBody>
          <a:bodyPr wrap="square" rtlCol="0">
            <a:spAutoFit/>
          </a:bodyPr>
          <a:lstStyle/>
          <a:p>
            <a:pPr algn="ctr"/>
            <a:r>
              <a:rPr lang="en-GB" sz="2400" dirty="0">
                <a:latin typeface="XCCW Joined 4a" panose="03050602040000000000" pitchFamily="66" charset="0"/>
              </a:rPr>
              <a:t>Vocabulary</a:t>
            </a:r>
            <a:endParaRPr lang="en-US" sz="1100" dirty="0">
              <a:latin typeface="XCCW Joined 4a" panose="03050602040000000000" pitchFamily="66" charset="0"/>
            </a:endParaRPr>
          </a:p>
        </p:txBody>
      </p:sp>
      <p:sp>
        <p:nvSpPr>
          <p:cNvPr id="39" name="TextBox 38"/>
          <p:cNvSpPr txBox="1"/>
          <p:nvPr/>
        </p:nvSpPr>
        <p:spPr>
          <a:xfrm>
            <a:off x="7359361" y="5998769"/>
            <a:ext cx="4291955" cy="584775"/>
          </a:xfrm>
          <a:prstGeom prst="rect">
            <a:avLst/>
          </a:prstGeom>
          <a:noFill/>
        </p:spPr>
        <p:txBody>
          <a:bodyPr wrap="square" rtlCol="0">
            <a:spAutoFit/>
          </a:bodyPr>
          <a:lstStyle/>
          <a:p>
            <a:pPr algn="ctr"/>
            <a:r>
              <a:rPr lang="en-GB" sz="1600" dirty="0">
                <a:latin typeface="XCCW Joined 4a" panose="03050602040000000000" pitchFamily="66" charset="0"/>
              </a:rPr>
              <a:t>Structures, Mechanisms, Textiles, Electrical Systems, Food </a:t>
            </a:r>
            <a:endParaRPr lang="en-US" sz="900" dirty="0">
              <a:latin typeface="XCCW Joined 4a" panose="03050602040000000000" pitchFamily="66" charset="0"/>
            </a:endParaRPr>
          </a:p>
        </p:txBody>
      </p:sp>
    </p:spTree>
    <p:extLst>
      <p:ext uri="{BB962C8B-B14F-4D97-AF65-F5344CB8AC3E}">
        <p14:creationId xmlns:p14="http://schemas.microsoft.com/office/powerpoint/2010/main" val="3960318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BBEE7019B079C4E8A5C27982D1D9AC8" ma:contentTypeVersion="16" ma:contentTypeDescription="Create a new document." ma:contentTypeScope="" ma:versionID="9c412e4f779c4237c80e85452efd28bc">
  <xsd:schema xmlns:xsd="http://www.w3.org/2001/XMLSchema" xmlns:xs="http://www.w3.org/2001/XMLSchema" xmlns:p="http://schemas.microsoft.com/office/2006/metadata/properties" xmlns:ns2="fa54ca88-4bd9-4e91-b032-863369ce78b4" xmlns:ns3="44626631-e19c-4833-bb8e-8ec6edb3d3e7" targetNamespace="http://schemas.microsoft.com/office/2006/metadata/properties" ma:root="true" ma:fieldsID="cfc1668cf581baa277ede7047eb1c2e0" ns2:_="" ns3:_="">
    <xsd:import namespace="fa54ca88-4bd9-4e91-b032-863369ce78b4"/>
    <xsd:import namespace="44626631-e19c-4833-bb8e-8ec6edb3d3e7"/>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MediaLengthInSeconds" minOccurs="0"/>
                <xsd:element ref="ns3:MediaServiceOCR" minOccurs="0"/>
                <xsd:element ref="ns2:SharedWithUsers" minOccurs="0"/>
                <xsd:element ref="ns2:SharedWithDetail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54ca88-4bd9-4e91-b032-863369ce78b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57ef9bb9-26e5-4030-8945-930d11b4fda4}" ma:internalName="TaxCatchAll" ma:showField="CatchAllData" ma:web="fa54ca88-4bd9-4e91-b032-863369ce78b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4626631-e19c-4833-bb8e-8ec6edb3d3e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ca93036d-815b-4a8f-b8cc-9c0f0232ab08"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fa54ca88-4bd9-4e91-b032-863369ce78b4" xsi:nil="true"/>
    <lcf76f155ced4ddcb4097134ff3c332f xmlns="44626631-e19c-4833-bb8e-8ec6edb3d3e7">
      <Terms xmlns="http://schemas.microsoft.com/office/infopath/2007/PartnerControls"/>
    </lcf76f155ced4ddcb4097134ff3c332f>
    <_dlc_DocId xmlns="fa54ca88-4bd9-4e91-b032-863369ce78b4">5PVA5SVVUTDX-1818035932-3133679</_dlc_DocId>
    <_dlc_DocIdUrl xmlns="fa54ca88-4bd9-4e91-b032-863369ce78b4">
      <Url>https://wibsey.sharepoint.com/sites/TeachersArea/_layouts/15/DocIdRedir.aspx?ID=5PVA5SVVUTDX-1818035932-3133679</Url>
      <Description>5PVA5SVVUTDX-1818035932-3133679</Description>
    </_dlc_DocIdUrl>
  </documentManagement>
</p:properties>
</file>

<file path=customXml/itemProps1.xml><?xml version="1.0" encoding="utf-8"?>
<ds:datastoreItem xmlns:ds="http://schemas.openxmlformats.org/officeDocument/2006/customXml" ds:itemID="{A1DFB2D7-4BD3-4884-A881-7588DB8A8B51}"/>
</file>

<file path=customXml/itemProps2.xml><?xml version="1.0" encoding="utf-8"?>
<ds:datastoreItem xmlns:ds="http://schemas.openxmlformats.org/officeDocument/2006/customXml" ds:itemID="{2543F6FD-24AC-4204-808C-60C62B9E88F1}"/>
</file>

<file path=customXml/itemProps3.xml><?xml version="1.0" encoding="utf-8"?>
<ds:datastoreItem xmlns:ds="http://schemas.openxmlformats.org/officeDocument/2006/customXml" ds:itemID="{80A4BD8C-2C34-4628-8FBF-74398510EE50}"/>
</file>

<file path=customXml/itemProps4.xml><?xml version="1.0" encoding="utf-8"?>
<ds:datastoreItem xmlns:ds="http://schemas.openxmlformats.org/officeDocument/2006/customXml" ds:itemID="{1B494654-128B-4E76-9051-C3E0DB7B1E92}"/>
</file>

<file path=docProps/app.xml><?xml version="1.0" encoding="utf-8"?>
<Properties xmlns="http://schemas.openxmlformats.org/officeDocument/2006/extended-properties" xmlns:vt="http://schemas.openxmlformats.org/officeDocument/2006/docPropsVTypes">
  <TotalTime>484</TotalTime>
  <Words>196</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XCCW Joined 4a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Leggett</dc:creator>
  <cp:lastModifiedBy>Sarah Patterson</cp:lastModifiedBy>
  <cp:revision>40</cp:revision>
  <dcterms:created xsi:type="dcterms:W3CDTF">2020-06-22T08:07:00Z</dcterms:created>
  <dcterms:modified xsi:type="dcterms:W3CDTF">2021-07-15T08:39:54Z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0x0101004BBEE7019B079C4E8A5C27982D1D9AC8</vt:lpwstr>
  </property>
  <property fmtid="{D5CDD505-2E9C-101B-9397-08002B2CF9AE}" pid="3" name="Order">
    <vt:r8>3612000</vt:r8>
  </property>
  <property fmtid="{D5CDD505-2E9C-101B-9397-08002B2CF9AE}" pid="4" name="_dlc_DocIdItemGuid">
    <vt:lpwstr>b29c9f75-e16c-4564-9caf-0ae5c986d1ab</vt:lpwstr>
  </property>
  <property fmtid="{D5CDD505-2E9C-101B-9397-08002B2CF9AE}" pid="5" name="MediaServiceImageTags">
    <vt:lpwstr/>
  </property>
</Properties>
</file>