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5" Type="http://schemas.openxmlformats.org/officeDocument/2006/relationships/slideMaster" Target="slideMasters/slideMaster1.xml"/><Relationship Id="rId1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F960588-F4EA-4565-A9B1-2A00610B16E4}"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0840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066639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0373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960588-F4EA-4565-A9B1-2A00610B16E4}"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343951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960588-F4EA-4565-A9B1-2A00610B16E4}"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466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960588-F4EA-4565-A9B1-2A00610B16E4}"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324853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960588-F4EA-4565-A9B1-2A00610B16E4}"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763354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960588-F4EA-4565-A9B1-2A00610B16E4}"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421385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60588-F4EA-4565-A9B1-2A00610B16E4}"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95021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1809675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960588-F4EA-4565-A9B1-2A00610B16E4}"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40AF5-FF9C-4A3D-BD44-0CDA4F40D077}" type="slidenum">
              <a:rPr lang="en-US" smtClean="0"/>
              <a:t>‹#›</a:t>
            </a:fld>
            <a:endParaRPr lang="en-US"/>
          </a:p>
        </p:txBody>
      </p:sp>
    </p:spTree>
    <p:extLst>
      <p:ext uri="{BB962C8B-B14F-4D97-AF65-F5344CB8AC3E}">
        <p14:creationId xmlns:p14="http://schemas.microsoft.com/office/powerpoint/2010/main" val="247169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0588-F4EA-4565-A9B1-2A00610B16E4}" type="datetimeFigureOut">
              <a:rPr lang="en-US" smtClean="0"/>
              <a:t>11/30/2021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0AF5-FF9C-4A3D-BD44-0CDA4F40D077}" type="slidenum">
              <a:rPr lang="en-US" smtClean="0"/>
              <a:t>‹#›</a:t>
            </a:fld>
            <a:endParaRPr lang="en-US"/>
          </a:p>
        </p:txBody>
      </p:sp>
    </p:spTree>
    <p:extLst>
      <p:ext uri="{BB962C8B-B14F-4D97-AF65-F5344CB8AC3E}">
        <p14:creationId xmlns:p14="http://schemas.microsoft.com/office/powerpoint/2010/main" val="271352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val 38"/>
          <p:cNvSpPr/>
          <p:nvPr/>
        </p:nvSpPr>
        <p:spPr>
          <a:xfrm>
            <a:off x="7577246" y="3187337"/>
            <a:ext cx="3791790" cy="336609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7760464" y="3515468"/>
            <a:ext cx="3354516" cy="2764267"/>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73" y="2168385"/>
            <a:ext cx="1214050" cy="12140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7144" y="-3717"/>
            <a:ext cx="2244856" cy="1321339"/>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b="37789"/>
          <a:stretch/>
        </p:blipFill>
        <p:spPr>
          <a:xfrm>
            <a:off x="0" y="0"/>
            <a:ext cx="1133160" cy="989648"/>
          </a:xfrm>
          <a:prstGeom prst="rect">
            <a:avLst/>
          </a:prstGeom>
        </p:spPr>
      </p:pic>
      <p:sp>
        <p:nvSpPr>
          <p:cNvPr id="5" name="TextBox 4"/>
          <p:cNvSpPr txBox="1"/>
          <p:nvPr/>
        </p:nvSpPr>
        <p:spPr>
          <a:xfrm>
            <a:off x="1330853" y="47550"/>
            <a:ext cx="10685416" cy="461665"/>
          </a:xfrm>
          <a:prstGeom prst="rect">
            <a:avLst/>
          </a:prstGeom>
          <a:noFill/>
        </p:spPr>
        <p:txBody>
          <a:bodyPr wrap="square" rtlCol="0">
            <a:spAutoFit/>
          </a:bodyPr>
          <a:lstStyle/>
          <a:p>
            <a:r>
              <a:rPr lang="en-GB" sz="2400" dirty="0">
                <a:latin typeface="XCCW Joined 4a" panose="03050602040000000000" pitchFamily="66" charset="0"/>
              </a:rPr>
              <a:t>The philosophy behind Geography at WPS</a:t>
            </a:r>
          </a:p>
        </p:txBody>
      </p:sp>
      <p:sp>
        <p:nvSpPr>
          <p:cNvPr id="9" name="Oval 8"/>
          <p:cNvSpPr/>
          <p:nvPr/>
        </p:nvSpPr>
        <p:spPr>
          <a:xfrm>
            <a:off x="7964592" y="3843522"/>
            <a:ext cx="2925225" cy="2145021"/>
          </a:xfrm>
          <a:prstGeom prst="ellipse">
            <a:avLst/>
          </a:prstGeom>
          <a:solidFill>
            <a:schemeClr val="accent1">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8349718" y="4141443"/>
            <a:ext cx="2165684" cy="1591913"/>
          </a:xfrm>
          <a:prstGeom prst="ellipse">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p:cNvPicPr>
            <a:picLocks noChangeAspect="1"/>
          </p:cNvPicPr>
          <p:nvPr/>
        </p:nvPicPr>
        <p:blipFill>
          <a:blip r:embed="rId5" cstate="print"/>
          <a:stretch>
            <a:fillRect/>
          </a:stretch>
        </p:blipFill>
        <p:spPr>
          <a:xfrm>
            <a:off x="449353" y="4001171"/>
            <a:ext cx="312309" cy="328140"/>
          </a:xfrm>
          <a:prstGeom prst="rect">
            <a:avLst/>
          </a:prstGeom>
        </p:spPr>
      </p:pic>
      <p:pic>
        <p:nvPicPr>
          <p:cNvPr id="34" name="Picture 33"/>
          <p:cNvPicPr>
            <a:picLocks noChangeAspect="1"/>
          </p:cNvPicPr>
          <p:nvPr/>
        </p:nvPicPr>
        <p:blipFill>
          <a:blip r:embed="rId6" cstate="print"/>
          <a:stretch>
            <a:fillRect/>
          </a:stretch>
        </p:blipFill>
        <p:spPr>
          <a:xfrm>
            <a:off x="4896422" y="4212119"/>
            <a:ext cx="576855" cy="459059"/>
          </a:xfrm>
          <a:prstGeom prst="rect">
            <a:avLst/>
          </a:prstGeom>
        </p:spPr>
      </p:pic>
      <p:pic>
        <p:nvPicPr>
          <p:cNvPr id="32" name="Picture 31"/>
          <p:cNvPicPr>
            <a:picLocks noChangeAspect="1"/>
          </p:cNvPicPr>
          <p:nvPr/>
        </p:nvPicPr>
        <p:blipFill>
          <a:blip r:embed="rId7" cstate="print"/>
          <a:stretch>
            <a:fillRect/>
          </a:stretch>
        </p:blipFill>
        <p:spPr>
          <a:xfrm>
            <a:off x="4962853" y="4121968"/>
            <a:ext cx="511808" cy="615299"/>
          </a:xfrm>
          <a:prstGeom prst="rect">
            <a:avLst/>
          </a:prstGeom>
        </p:spPr>
      </p:pic>
      <p:sp>
        <p:nvSpPr>
          <p:cNvPr id="36" name="Rectangular Callout 35"/>
          <p:cNvSpPr/>
          <p:nvPr/>
        </p:nvSpPr>
        <p:spPr>
          <a:xfrm>
            <a:off x="-57157" y="2792845"/>
            <a:ext cx="5419663" cy="854434"/>
          </a:xfrm>
          <a:prstGeom prst="wedgeRectCallout">
            <a:avLst>
              <a:gd name="adj1" fmla="val -38108"/>
              <a:gd name="adj2" fmla="val -116639"/>
            </a:avLst>
          </a:prstGeom>
          <a:solidFill>
            <a:schemeClr val="bg2">
              <a:lumMod val="9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tx1"/>
                </a:solidFill>
                <a:latin typeface="XCCW Joined 4a" panose="03050602040000000000" pitchFamily="66" charset="0"/>
              </a:rPr>
              <a:t>‘Geography is a subject which holds the key to our future.’  </a:t>
            </a:r>
            <a:r>
              <a:rPr lang="en-GB" sz="1400" b="1" dirty="0">
                <a:solidFill>
                  <a:schemeClr val="tx1"/>
                </a:solidFill>
                <a:latin typeface="XCCW Joined 4a" panose="03050602040000000000" pitchFamily="66" charset="0"/>
              </a:rPr>
              <a:t>Michael Palin</a:t>
            </a:r>
            <a:endParaRPr lang="en-US" sz="1600" b="1" dirty="0">
              <a:solidFill>
                <a:schemeClr val="tx1"/>
              </a:solidFill>
              <a:latin typeface="XCCW Joined 4a" panose="03050602040000000000" pitchFamily="66" charset="0"/>
            </a:endParaRPr>
          </a:p>
        </p:txBody>
      </p:sp>
      <p:sp>
        <p:nvSpPr>
          <p:cNvPr id="37" name="TextBox 36"/>
          <p:cNvSpPr txBox="1"/>
          <p:nvPr/>
        </p:nvSpPr>
        <p:spPr>
          <a:xfrm>
            <a:off x="5387081" y="1159468"/>
            <a:ext cx="6179855" cy="738664"/>
          </a:xfrm>
          <a:prstGeom prst="rect">
            <a:avLst/>
          </a:prstGeom>
          <a:noFill/>
        </p:spPr>
        <p:txBody>
          <a:bodyPr wrap="square" rtlCol="0">
            <a:spAutoFit/>
          </a:bodyPr>
          <a:lstStyle/>
          <a:p>
            <a:pPr algn="ctr"/>
            <a:r>
              <a:rPr lang="en-GB" sz="1400" dirty="0">
                <a:solidFill>
                  <a:srgbClr val="9933FF"/>
                </a:solidFill>
                <a:latin typeface="XCCW Joined 4a" panose="03050602040000000000" pitchFamily="66" charset="0"/>
              </a:rPr>
              <a:t>A Geographer is an expert in the study of the physical features of the earth and its atmosphere, and of human activity as it affects and is affected by these.</a:t>
            </a:r>
            <a:endParaRPr lang="en-US" sz="1100" dirty="0">
              <a:solidFill>
                <a:srgbClr val="9933FF"/>
              </a:solidFill>
              <a:latin typeface="XCCW Joined 4a" panose="03050602040000000000" pitchFamily="66" charset="0"/>
            </a:endParaRPr>
          </a:p>
        </p:txBody>
      </p:sp>
      <p:cxnSp>
        <p:nvCxnSpPr>
          <p:cNvPr id="42" name="Straight Arrow Connector 41"/>
          <p:cNvCxnSpPr/>
          <p:nvPr/>
        </p:nvCxnSpPr>
        <p:spPr>
          <a:xfrm flipH="1">
            <a:off x="7112406" y="3364053"/>
            <a:ext cx="21268" cy="3224576"/>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334908" y="403436"/>
            <a:ext cx="5823327" cy="369332"/>
          </a:xfrm>
          <a:prstGeom prst="rect">
            <a:avLst/>
          </a:prstGeom>
        </p:spPr>
        <p:txBody>
          <a:bodyPr wrap="square">
            <a:spAutoFit/>
          </a:bodyPr>
          <a:lstStyle/>
          <a:p>
            <a:pPr algn="ctr"/>
            <a:r>
              <a:rPr lang="en-GB" dirty="0">
                <a:solidFill>
                  <a:srgbClr val="7030A0"/>
                </a:solidFill>
                <a:latin typeface="XCCW Joined 4a" panose="03050602040000000000" pitchFamily="66" charset="0"/>
              </a:rPr>
              <a:t>Geography at Wibsey Primary School…</a:t>
            </a:r>
            <a:endParaRPr lang="en-US" dirty="0">
              <a:solidFill>
                <a:srgbClr val="7030A0"/>
              </a:solidFill>
              <a:latin typeface="XCCW Joined 4a" panose="03050602040000000000" pitchFamily="66" charset="0"/>
            </a:endParaRPr>
          </a:p>
        </p:txBody>
      </p:sp>
      <p:sp>
        <p:nvSpPr>
          <p:cNvPr id="48" name="TextBox 47"/>
          <p:cNvSpPr txBox="1"/>
          <p:nvPr/>
        </p:nvSpPr>
        <p:spPr>
          <a:xfrm rot="5400000">
            <a:off x="5821997" y="4648246"/>
            <a:ext cx="3025943" cy="369332"/>
          </a:xfrm>
          <a:prstGeom prst="rect">
            <a:avLst/>
          </a:prstGeom>
          <a:noFill/>
        </p:spPr>
        <p:txBody>
          <a:bodyPr wrap="square" rtlCol="0">
            <a:spAutoFit/>
          </a:bodyPr>
          <a:lstStyle/>
          <a:p>
            <a:pPr algn="ctr"/>
            <a:r>
              <a:rPr lang="en-GB" dirty="0">
                <a:latin typeface="XCCW Joined 4a" panose="03050602040000000000" pitchFamily="66" charset="0"/>
              </a:rPr>
              <a:t>Vocabulary</a:t>
            </a:r>
            <a:endParaRPr lang="en-US" dirty="0">
              <a:latin typeface="XCCW Joined 4a" panose="03050602040000000000" pitchFamily="66" charset="0"/>
            </a:endParaRPr>
          </a:p>
        </p:txBody>
      </p:sp>
      <p:sp>
        <p:nvSpPr>
          <p:cNvPr id="50" name="Rectangle 49"/>
          <p:cNvSpPr/>
          <p:nvPr/>
        </p:nvSpPr>
        <p:spPr>
          <a:xfrm>
            <a:off x="5762986" y="814424"/>
            <a:ext cx="3276859" cy="369332"/>
          </a:xfrm>
          <a:prstGeom prst="rect">
            <a:avLst/>
          </a:prstGeom>
        </p:spPr>
        <p:txBody>
          <a:bodyPr wrap="none">
            <a:spAutoFit/>
          </a:bodyPr>
          <a:lstStyle/>
          <a:p>
            <a:pPr algn="ctr"/>
            <a:r>
              <a:rPr lang="en-GB" b="1" dirty="0">
                <a:solidFill>
                  <a:srgbClr val="7030A0"/>
                </a:solidFill>
                <a:latin typeface="XCCW Joined 4a" panose="03050602040000000000" pitchFamily="66" charset="0"/>
              </a:rPr>
              <a:t>develops geographers </a:t>
            </a:r>
            <a:endParaRPr lang="en-US" b="1" dirty="0">
              <a:solidFill>
                <a:srgbClr val="7030A0"/>
              </a:solidFill>
              <a:latin typeface="XCCW Joined 4a" panose="03050602040000000000" pitchFamily="66" charset="0"/>
            </a:endParaRPr>
          </a:p>
        </p:txBody>
      </p:sp>
      <p:sp>
        <p:nvSpPr>
          <p:cNvPr id="52" name="Rectangle 51"/>
          <p:cNvSpPr/>
          <p:nvPr/>
        </p:nvSpPr>
        <p:spPr>
          <a:xfrm>
            <a:off x="129871" y="4681506"/>
            <a:ext cx="5996612" cy="2031325"/>
          </a:xfrm>
          <a:prstGeom prst="rect">
            <a:avLst/>
          </a:prstGeom>
        </p:spPr>
        <p:txBody>
          <a:bodyPr wrap="square">
            <a:spAutoFit/>
          </a:bodyPr>
          <a:lstStyle/>
          <a:p>
            <a:pPr algn="ctr"/>
            <a:r>
              <a:rPr lang="en-GB" sz="1400" dirty="0">
                <a:solidFill>
                  <a:srgbClr val="7030A0"/>
                </a:solidFill>
                <a:latin typeface="XCCW Joined 4a" panose="03050602040000000000" pitchFamily="66" charset="0"/>
              </a:rPr>
              <a:t>As pupils progress through school, their growing knowledge about the world should help them to deepen their understanding of the interaction between physical and human processes, and of the formation and use of landscapes and environments. Geographical knowledge, understanding and skills provide the framework and approaches that explain how the Earth’s features at different scales are shaped, interconnected and change over time.</a:t>
            </a:r>
            <a:endParaRPr lang="en-GB" sz="1050" dirty="0">
              <a:solidFill>
                <a:srgbClr val="7030A0"/>
              </a:solidFill>
              <a:latin typeface="XCCW Joined 4a" panose="03050602040000000000" pitchFamily="66" charset="0"/>
            </a:endParaRPr>
          </a:p>
        </p:txBody>
      </p:sp>
      <p:sp>
        <p:nvSpPr>
          <p:cNvPr id="63" name="Rectangular Callout 62"/>
          <p:cNvSpPr/>
          <p:nvPr/>
        </p:nvSpPr>
        <p:spPr>
          <a:xfrm>
            <a:off x="10729942" y="5775847"/>
            <a:ext cx="1082666" cy="478771"/>
          </a:xfrm>
          <a:prstGeom prst="wedgeRectCallout">
            <a:avLst>
              <a:gd name="adj1" fmla="val -152813"/>
              <a:gd name="adj2" fmla="val -121531"/>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know the key features are…</a:t>
            </a:r>
            <a:endParaRPr lang="en-US" sz="900" dirty="0">
              <a:solidFill>
                <a:schemeClr val="tx1"/>
              </a:solidFill>
              <a:latin typeface="XCCW Joined 4a" panose="03050602040000000000" pitchFamily="66" charset="0"/>
            </a:endParaRPr>
          </a:p>
        </p:txBody>
      </p:sp>
      <p:sp>
        <p:nvSpPr>
          <p:cNvPr id="64" name="Rectangular Callout 63"/>
          <p:cNvSpPr/>
          <p:nvPr/>
        </p:nvSpPr>
        <p:spPr>
          <a:xfrm>
            <a:off x="7401416" y="5607133"/>
            <a:ext cx="878678" cy="509759"/>
          </a:xfrm>
          <a:prstGeom prst="wedgeRectCallout">
            <a:avLst>
              <a:gd name="adj1" fmla="val 147270"/>
              <a:gd name="adj2" fmla="val -103098"/>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This happened because…</a:t>
            </a:r>
            <a:endParaRPr lang="en-US" sz="900" dirty="0">
              <a:solidFill>
                <a:schemeClr val="tx1"/>
              </a:solidFill>
              <a:latin typeface="XCCW Joined 4a" panose="03050602040000000000" pitchFamily="66" charset="0"/>
            </a:endParaRPr>
          </a:p>
        </p:txBody>
      </p:sp>
      <p:sp>
        <p:nvSpPr>
          <p:cNvPr id="67" name="Rectangular Callout 66"/>
          <p:cNvSpPr/>
          <p:nvPr/>
        </p:nvSpPr>
        <p:spPr>
          <a:xfrm>
            <a:off x="11222639" y="4061700"/>
            <a:ext cx="855335" cy="808868"/>
          </a:xfrm>
          <a:prstGeom prst="wedgeRectCallout">
            <a:avLst>
              <a:gd name="adj1" fmla="val -177675"/>
              <a:gd name="adj2" fmla="val -16280"/>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wonder what happens when/if…</a:t>
            </a:r>
            <a:endParaRPr lang="en-US" sz="900" dirty="0">
              <a:solidFill>
                <a:schemeClr val="tx1"/>
              </a:solidFill>
              <a:latin typeface="XCCW Joined 4a" panose="03050602040000000000" pitchFamily="66" charset="0"/>
            </a:endParaRPr>
          </a:p>
        </p:txBody>
      </p:sp>
      <p:sp>
        <p:nvSpPr>
          <p:cNvPr id="68" name="Rectangular Callout 67"/>
          <p:cNvSpPr/>
          <p:nvPr/>
        </p:nvSpPr>
        <p:spPr>
          <a:xfrm>
            <a:off x="7544223" y="3683208"/>
            <a:ext cx="855335" cy="808868"/>
          </a:xfrm>
          <a:prstGeom prst="wedgeRectCallout">
            <a:avLst>
              <a:gd name="adj1" fmla="val 124395"/>
              <a:gd name="adj2" fmla="val 2122"/>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a:solidFill>
                  <a:schemeClr val="tx1"/>
                </a:solidFill>
                <a:latin typeface="XCCW Joined 4a" panose="03050602040000000000" pitchFamily="66" charset="0"/>
              </a:rPr>
              <a:t>I think… because I know…</a:t>
            </a:r>
            <a:endParaRPr lang="en-US" sz="900" dirty="0">
              <a:solidFill>
                <a:schemeClr val="tx1"/>
              </a:solidFill>
              <a:latin typeface="XCCW Joined 4a" panose="03050602040000000000" pitchFamily="66" charset="0"/>
            </a:endParaRPr>
          </a:p>
        </p:txBody>
      </p:sp>
      <p:cxnSp>
        <p:nvCxnSpPr>
          <p:cNvPr id="69" name="Straight Arrow Connector 68"/>
          <p:cNvCxnSpPr/>
          <p:nvPr/>
        </p:nvCxnSpPr>
        <p:spPr>
          <a:xfrm flipV="1">
            <a:off x="6729343" y="6553428"/>
            <a:ext cx="5370460" cy="30879"/>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6459204" y="6262236"/>
            <a:ext cx="5910738" cy="646331"/>
          </a:xfrm>
          <a:prstGeom prst="rect">
            <a:avLst/>
          </a:prstGeom>
          <a:noFill/>
        </p:spPr>
        <p:txBody>
          <a:bodyPr wrap="square" rtlCol="0">
            <a:spAutoFit/>
          </a:bodyPr>
          <a:lstStyle/>
          <a:p>
            <a:pPr algn="ctr"/>
            <a:r>
              <a:rPr lang="en-GB" dirty="0">
                <a:latin typeface="XCCW Joined 4a" panose="03050602040000000000" pitchFamily="66" charset="0"/>
              </a:rPr>
              <a:t>Locational knowledge, human &amp; physical geography, place knowledge</a:t>
            </a:r>
            <a:endParaRPr lang="en-US" dirty="0">
              <a:latin typeface="XCCW Joined 4a" panose="03050602040000000000" pitchFamily="66" charset="0"/>
            </a:endParaRPr>
          </a:p>
        </p:txBody>
      </p:sp>
      <p:pic>
        <p:nvPicPr>
          <p:cNvPr id="8" name="Picture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1050902">
            <a:off x="122940" y="909352"/>
            <a:ext cx="1557039" cy="1167779"/>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723017">
            <a:off x="1755472" y="747777"/>
            <a:ext cx="1448528" cy="1085261"/>
          </a:xfrm>
          <a:prstGeom prst="rect">
            <a:avLst/>
          </a:prstGeom>
        </p:spPr>
      </p:pic>
      <p:pic>
        <p:nvPicPr>
          <p:cNvPr id="11"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rot="20937531">
            <a:off x="3207613" y="750493"/>
            <a:ext cx="1435770" cy="956510"/>
          </a:xfrm>
          <a:prstGeom prst="rect">
            <a:avLst/>
          </a:prstGeom>
        </p:spPr>
      </p:pic>
      <p:pic>
        <p:nvPicPr>
          <p:cNvPr id="12" name="Picture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721495">
            <a:off x="2757018" y="1811871"/>
            <a:ext cx="1274376" cy="795813"/>
          </a:xfrm>
          <a:prstGeom prst="rect">
            <a:avLst/>
          </a:prstGeom>
        </p:spPr>
      </p:pic>
      <p:pic>
        <p:nvPicPr>
          <p:cNvPr id="13" name="Picture 1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rot="21056141">
            <a:off x="1197009" y="1730768"/>
            <a:ext cx="1371572" cy="813644"/>
          </a:xfrm>
          <a:prstGeom prst="rect">
            <a:avLst/>
          </a:prstGeom>
        </p:spPr>
      </p:pic>
      <p:pic>
        <p:nvPicPr>
          <p:cNvPr id="14" name="Pictur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rot="327722">
            <a:off x="4058859" y="1553284"/>
            <a:ext cx="1342082" cy="894721"/>
          </a:xfrm>
          <a:prstGeom prst="rect">
            <a:avLst/>
          </a:prstGeom>
        </p:spPr>
      </p:pic>
      <p:sp>
        <p:nvSpPr>
          <p:cNvPr id="16" name="Rectangle 15"/>
          <p:cNvSpPr/>
          <p:nvPr/>
        </p:nvSpPr>
        <p:spPr>
          <a:xfrm>
            <a:off x="6214751" y="1888793"/>
            <a:ext cx="6096000" cy="1600438"/>
          </a:xfrm>
          <a:prstGeom prst="rect">
            <a:avLst/>
          </a:prstGeom>
        </p:spPr>
        <p:txBody>
          <a:bodyPr>
            <a:spAutoFit/>
          </a:bodyPr>
          <a:lstStyle/>
          <a:p>
            <a:pPr algn="ctr"/>
            <a:r>
              <a:rPr lang="en-GB" sz="1200" dirty="0">
                <a:latin typeface="XCCW Joined 4a" panose="03050602040000000000" pitchFamily="66" charset="0"/>
              </a:rPr>
              <a:t>The purpose of the Geography curriculum is to encourage children to develop a curiosity and fascination about the world and its people, which will remain with them for the rest of their lives. Geography supports reading development as Geographers at Wibsey read to inform. They use the skill of map reading to further their learning and skimming and scanning texts as well as maps to inform their knowledge.</a:t>
            </a:r>
          </a:p>
          <a:p>
            <a:pPr algn="ctr"/>
            <a:endParaRPr lang="en-GB" sz="1400" dirty="0"/>
          </a:p>
        </p:txBody>
      </p:sp>
      <p:pic>
        <p:nvPicPr>
          <p:cNvPr id="18" name="Picture 1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456932" y="4388581"/>
            <a:ext cx="1961907" cy="974414"/>
          </a:xfrm>
          <a:prstGeom prst="rect">
            <a:avLst/>
          </a:prstGeom>
        </p:spPr>
      </p:pic>
      <p:pic>
        <p:nvPicPr>
          <p:cNvPr id="3" name="Picture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517833">
            <a:off x="5963456" y="3474777"/>
            <a:ext cx="939795" cy="1151943"/>
          </a:xfrm>
          <a:prstGeom prst="rect">
            <a:avLst/>
          </a:prstGeom>
        </p:spPr>
      </p:pic>
      <p:sp>
        <p:nvSpPr>
          <p:cNvPr id="41" name="TextBox 40"/>
          <p:cNvSpPr txBox="1"/>
          <p:nvPr/>
        </p:nvSpPr>
        <p:spPr>
          <a:xfrm>
            <a:off x="8928299" y="3231082"/>
            <a:ext cx="1018845" cy="307777"/>
          </a:xfrm>
          <a:prstGeom prst="rect">
            <a:avLst/>
          </a:prstGeom>
          <a:noFill/>
        </p:spPr>
        <p:txBody>
          <a:bodyPr wrap="square" rtlCol="0">
            <a:spAutoFit/>
          </a:bodyPr>
          <a:lstStyle/>
          <a:p>
            <a:pPr algn="ctr"/>
            <a:r>
              <a:rPr lang="en-GB" sz="1400" dirty="0">
                <a:latin typeface="XCCW Joined 4a" panose="03050602040000000000" pitchFamily="66" charset="0"/>
              </a:rPr>
              <a:t>Places</a:t>
            </a:r>
            <a:endParaRPr lang="en-US" sz="1400" dirty="0">
              <a:latin typeface="XCCW Joined 4a" panose="03050602040000000000" pitchFamily="66" charset="0"/>
            </a:endParaRPr>
          </a:p>
        </p:txBody>
      </p:sp>
      <p:sp>
        <p:nvSpPr>
          <p:cNvPr id="43" name="TextBox 42"/>
          <p:cNvSpPr txBox="1"/>
          <p:nvPr/>
        </p:nvSpPr>
        <p:spPr>
          <a:xfrm>
            <a:off x="8627852" y="3556024"/>
            <a:ext cx="1644714" cy="307777"/>
          </a:xfrm>
          <a:prstGeom prst="rect">
            <a:avLst/>
          </a:prstGeom>
          <a:noFill/>
        </p:spPr>
        <p:txBody>
          <a:bodyPr wrap="square" rtlCol="0">
            <a:spAutoFit/>
          </a:bodyPr>
          <a:lstStyle/>
          <a:p>
            <a:pPr algn="ctr"/>
            <a:r>
              <a:rPr lang="en-GB" sz="1400" dirty="0">
                <a:latin typeface="XCCW Joined 4a" panose="03050602040000000000" pitchFamily="66" charset="0"/>
              </a:rPr>
              <a:t>Environment</a:t>
            </a:r>
            <a:endParaRPr lang="en-US" sz="1400" dirty="0">
              <a:latin typeface="XCCW Joined 4a" panose="03050602040000000000" pitchFamily="66" charset="0"/>
            </a:endParaRPr>
          </a:p>
        </p:txBody>
      </p:sp>
      <p:sp>
        <p:nvSpPr>
          <p:cNvPr id="44" name="TextBox 43"/>
          <p:cNvSpPr txBox="1"/>
          <p:nvPr/>
        </p:nvSpPr>
        <p:spPr>
          <a:xfrm>
            <a:off x="8967608" y="3842126"/>
            <a:ext cx="1018845" cy="307777"/>
          </a:xfrm>
          <a:prstGeom prst="rect">
            <a:avLst/>
          </a:prstGeom>
          <a:noFill/>
        </p:spPr>
        <p:txBody>
          <a:bodyPr wrap="square" rtlCol="0">
            <a:spAutoFit/>
          </a:bodyPr>
          <a:lstStyle/>
          <a:p>
            <a:pPr algn="ctr"/>
            <a:r>
              <a:rPr lang="en-GB" sz="1400" dirty="0">
                <a:latin typeface="XCCW Joined 4a" panose="03050602040000000000" pitchFamily="66" charset="0"/>
              </a:rPr>
              <a:t>People</a:t>
            </a:r>
            <a:endParaRPr lang="en-US" sz="1400" dirty="0">
              <a:latin typeface="XCCW Joined 4a" panose="03050602040000000000" pitchFamily="66" charset="0"/>
            </a:endParaRPr>
          </a:p>
        </p:txBody>
      </p:sp>
      <p:sp>
        <p:nvSpPr>
          <p:cNvPr id="6" name="TextBox 5"/>
          <p:cNvSpPr txBox="1"/>
          <p:nvPr/>
        </p:nvSpPr>
        <p:spPr>
          <a:xfrm>
            <a:off x="577397" y="3792751"/>
            <a:ext cx="4641360" cy="830997"/>
          </a:xfrm>
          <a:prstGeom prst="rect">
            <a:avLst/>
          </a:prstGeom>
          <a:noFill/>
        </p:spPr>
        <p:txBody>
          <a:bodyPr wrap="square" rtlCol="0">
            <a:spAutoFit/>
          </a:bodyPr>
          <a:lstStyle/>
          <a:p>
            <a:pPr algn="ctr"/>
            <a:r>
              <a:rPr lang="en-GB" sz="1200" dirty="0">
                <a:latin typeface="XCCW Joined 4a" panose="03050602040000000000" pitchFamily="66" charset="0"/>
              </a:rPr>
              <a:t>Fieldwork opportunities are offered through core learning experiences in each year group to bring Geography alive through first hand experiences.</a:t>
            </a:r>
          </a:p>
        </p:txBody>
      </p:sp>
    </p:spTree>
    <p:extLst>
      <p:ext uri="{BB962C8B-B14F-4D97-AF65-F5344CB8AC3E}">
        <p14:creationId xmlns:p14="http://schemas.microsoft.com/office/powerpoint/2010/main" val="39603180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4BBEE7019B079C4E8A5C27982D1D9AC8" ma:contentTypeVersion="16" ma:contentTypeDescription="Create a new document." ma:contentTypeScope="" ma:versionID="9c412e4f779c4237c80e85452efd28bc">
  <xsd:schema xmlns:xsd="http://www.w3.org/2001/XMLSchema" xmlns:xs="http://www.w3.org/2001/XMLSchema" xmlns:p="http://schemas.microsoft.com/office/2006/metadata/properties" xmlns:ns2="fa54ca88-4bd9-4e91-b032-863369ce78b4" xmlns:ns3="44626631-e19c-4833-bb8e-8ec6edb3d3e7" targetNamespace="http://schemas.microsoft.com/office/2006/metadata/properties" ma:root="true" ma:fieldsID="cfc1668cf581baa277ede7047eb1c2e0" ns2:_="" ns3:_="">
    <xsd:import namespace="fa54ca88-4bd9-4e91-b032-863369ce78b4"/>
    <xsd:import namespace="44626631-e19c-4833-bb8e-8ec6edb3d3e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MediaServiceOCR" minOccurs="0"/>
                <xsd:element ref="ns2:SharedWithUsers" minOccurs="0"/>
                <xsd:element ref="ns2:SharedWithDetail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54ca88-4bd9-4e91-b032-863369ce78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57ef9bb9-26e5-4030-8945-930d11b4fda4}" ma:internalName="TaxCatchAll" ma:showField="CatchAllData" ma:web="fa54ca88-4bd9-4e91-b032-863369ce78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4626631-e19c-4833-bb8e-8ec6edb3d3e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ca93036d-815b-4a8f-b8cc-9c0f0232ab0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fa54ca88-4bd9-4e91-b032-863369ce78b4">5PVA5SVVUTDX-1818035932-3134899</_dlc_DocId>
    <_dlc_DocIdUrl xmlns="fa54ca88-4bd9-4e91-b032-863369ce78b4">
      <Url>https://wibsey.sharepoint.com/sites/TeachersArea/_layouts/15/DocIdRedir.aspx?ID=5PVA5SVVUTDX-1818035932-3134899</Url>
      <Description>5PVA5SVVUTDX-1818035932-3134899</Description>
    </_dlc_DocIdUrl>
    <TaxCatchAll xmlns="fa54ca88-4bd9-4e91-b032-863369ce78b4" xsi:nil="true"/>
    <lcf76f155ced4ddcb4097134ff3c332f xmlns="44626631-e19c-4833-bb8e-8ec6edb3d3e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C0A2722-763B-4112-AEC4-5A3AD2D10310}">
  <ds:schemaRefs>
    <ds:schemaRef ds:uri="http://schemas.microsoft.com/sharepoint/v3/contenttype/forms"/>
  </ds:schemaRefs>
</ds:datastoreItem>
</file>

<file path=customXml/itemProps2.xml><?xml version="1.0" encoding="utf-8"?>
<ds:datastoreItem xmlns:ds="http://schemas.openxmlformats.org/officeDocument/2006/customXml" ds:itemID="{249A4346-9FA5-485C-B733-33FCEB73E192}">
  <ds:schemaRefs>
    <ds:schemaRef ds:uri="http://schemas.microsoft.com/sharepoint/events"/>
  </ds:schemaRefs>
</ds:datastoreItem>
</file>

<file path=customXml/itemProps3.xml><?xml version="1.0" encoding="utf-8"?>
<ds:datastoreItem xmlns:ds="http://schemas.openxmlformats.org/officeDocument/2006/customXml" ds:itemID="{06018073-B46A-42CF-8215-81E318174595}"/>
</file>

<file path=customXml/itemProps4.xml><?xml version="1.0" encoding="utf-8"?>
<ds:datastoreItem xmlns:ds="http://schemas.openxmlformats.org/officeDocument/2006/customXml" ds:itemID="{D31E2039-F338-430C-BF82-354303AE78EB}">
  <ds:schemaRefs>
    <ds:schemaRef ds:uri="http://www.w3.org/XML/1998/namespace"/>
    <ds:schemaRef ds:uri="44626631-e19c-4833-bb8e-8ec6edb3d3e7"/>
    <ds:schemaRef ds:uri="http://schemas.microsoft.com/office/2006/documentManagement/types"/>
    <ds:schemaRef ds:uri="http://schemas.microsoft.com/office/infopath/2007/PartnerControls"/>
    <ds:schemaRef ds:uri="http://schemas.microsoft.com/office/2006/metadata/properties"/>
    <ds:schemaRef ds:uri="http://purl.org/dc/terms/"/>
    <ds:schemaRef ds:uri="http://purl.org/dc/dcmitype/"/>
    <ds:schemaRef ds:uri="fa54ca88-4bd9-4e91-b032-863369ce78b4"/>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436</TotalTime>
  <Words>262</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XCCW Joined 4a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Leggett</dc:creator>
  <cp:lastModifiedBy>Alice Rankin</cp:lastModifiedBy>
  <cp:revision>43</cp:revision>
  <dcterms:created xsi:type="dcterms:W3CDTF">2020-06-22T08:07:00Z</dcterms:created>
  <dcterms:modified xsi:type="dcterms:W3CDTF">2021-11-30T16:19:49Z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0x0101004BBEE7019B079C4E8A5C27982D1D9AC8</vt:lpwstr>
  </property>
  <property fmtid="{D5CDD505-2E9C-101B-9397-08002B2CF9AE}" pid="3" name="Order">
    <vt:r8>3646200</vt:r8>
  </property>
  <property fmtid="{D5CDD505-2E9C-101B-9397-08002B2CF9AE}" pid="4" name="_dlc_DocIdItemGuid">
    <vt:lpwstr>8e2d061c-45f2-49d8-b5c8-7e12e4543dd9</vt:lpwstr>
  </property>
</Properties>
</file>