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C5BCD"/>
    <a:srgbClr val="00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10" Type="http://schemas.openxmlformats.org/officeDocument/2006/relationships/customXml" Target="../customXml/item4.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F960588-F4EA-4565-A9B1-2A00610B16E4}"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1800840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960588-F4EA-4565-A9B1-2A00610B16E4}"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4066639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960588-F4EA-4565-A9B1-2A00610B16E4}"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2403738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960588-F4EA-4565-A9B1-2A00610B16E4}"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3343951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F960588-F4EA-4565-A9B1-2A00610B16E4}"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4246635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960588-F4EA-4565-A9B1-2A00610B16E4}" type="datetimeFigureOut">
              <a:rPr lang="en-US" smtClean="0"/>
              <a:t>6/26/2020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3248537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960588-F4EA-4565-A9B1-2A00610B16E4}" type="datetimeFigureOut">
              <a:rPr lang="en-US" smtClean="0"/>
              <a:t>6/26/2020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2763354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960588-F4EA-4565-A9B1-2A00610B16E4}" type="datetimeFigureOut">
              <a:rPr lang="en-US" smtClean="0"/>
              <a:t>6/26/2020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4213854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960588-F4EA-4565-A9B1-2A00610B16E4}" type="datetimeFigureOut">
              <a:rPr lang="en-US" smtClean="0"/>
              <a:t>6/26/2020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950216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960588-F4EA-4565-A9B1-2A00610B16E4}" type="datetimeFigureOut">
              <a:rPr lang="en-US" smtClean="0"/>
              <a:t>6/26/2020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1809675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960588-F4EA-4565-A9B1-2A00610B16E4}" type="datetimeFigureOut">
              <a:rPr lang="en-US" smtClean="0"/>
              <a:t>6/26/2020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2471691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960588-F4EA-4565-A9B1-2A00610B16E4}" type="datetimeFigureOut">
              <a:rPr lang="en-US" smtClean="0"/>
              <a:t>6/26/2020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40AF5-FF9C-4A3D-BD44-0CDA4F40D077}" type="slidenum">
              <a:rPr lang="en-US" smtClean="0"/>
              <a:t>‹#›</a:t>
            </a:fld>
            <a:endParaRPr lang="en-US"/>
          </a:p>
        </p:txBody>
      </p:sp>
    </p:spTree>
    <p:extLst>
      <p:ext uri="{BB962C8B-B14F-4D97-AF65-F5344CB8AC3E}">
        <p14:creationId xmlns:p14="http://schemas.microsoft.com/office/powerpoint/2010/main" val="2713527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emf"/><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37789"/>
          <a:stretch/>
        </p:blipFill>
        <p:spPr>
          <a:xfrm>
            <a:off x="0" y="0"/>
            <a:ext cx="1133160" cy="989648"/>
          </a:xfrm>
          <a:prstGeom prst="rect">
            <a:avLst/>
          </a:prstGeom>
        </p:spPr>
      </p:pic>
      <p:sp>
        <p:nvSpPr>
          <p:cNvPr id="65" name="Oval 64"/>
          <p:cNvSpPr/>
          <p:nvPr/>
        </p:nvSpPr>
        <p:spPr>
          <a:xfrm>
            <a:off x="6168217" y="2242324"/>
            <a:ext cx="6045745" cy="4587909"/>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330853" y="47550"/>
            <a:ext cx="10685416" cy="461665"/>
          </a:xfrm>
          <a:prstGeom prst="rect">
            <a:avLst/>
          </a:prstGeom>
          <a:noFill/>
        </p:spPr>
        <p:txBody>
          <a:bodyPr wrap="square" rtlCol="0">
            <a:spAutoFit/>
          </a:bodyPr>
          <a:lstStyle/>
          <a:p>
            <a:r>
              <a:rPr lang="en-GB" sz="2400" dirty="0">
                <a:latin typeface="XCCW Joined 4a" panose="03050602040000000000" pitchFamily="66" charset="0"/>
              </a:rPr>
              <a:t>The philosophy behind History at WPS</a:t>
            </a:r>
          </a:p>
        </p:txBody>
      </p:sp>
      <p:sp>
        <p:nvSpPr>
          <p:cNvPr id="25" name="Oval 24"/>
          <p:cNvSpPr/>
          <p:nvPr/>
        </p:nvSpPr>
        <p:spPr>
          <a:xfrm>
            <a:off x="6897666" y="2557428"/>
            <a:ext cx="4717097" cy="391877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7651284" y="3355005"/>
            <a:ext cx="3104148" cy="2358190"/>
          </a:xfrm>
          <a:prstGeom prst="ellipse">
            <a:avLst/>
          </a:prstGeom>
          <a:solidFill>
            <a:schemeClr val="accent1">
              <a:lumMod val="75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8081985" y="3724835"/>
            <a:ext cx="2286000" cy="1672390"/>
            <a:chOff x="5402179" y="2658978"/>
            <a:chExt cx="2286000" cy="1672390"/>
          </a:xfrm>
          <a:solidFill>
            <a:schemeClr val="bg2">
              <a:lumMod val="90000"/>
            </a:schemeClr>
          </a:solidFill>
        </p:grpSpPr>
        <p:sp>
          <p:nvSpPr>
            <p:cNvPr id="2" name="Oval 1"/>
            <p:cNvSpPr/>
            <p:nvPr/>
          </p:nvSpPr>
          <p:spPr>
            <a:xfrm>
              <a:off x="5462337" y="2658978"/>
              <a:ext cx="2165684" cy="1672390"/>
            </a:xfrm>
            <a:prstGeom prst="ellipse">
              <a:avLst/>
            </a:prstGeom>
            <a:grp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402179" y="3310507"/>
              <a:ext cx="2286000" cy="369332"/>
            </a:xfrm>
            <a:prstGeom prst="rect">
              <a:avLst/>
            </a:prstGeom>
            <a:noFill/>
            <a:ln>
              <a:noFill/>
            </a:ln>
          </p:spPr>
          <p:txBody>
            <a:bodyPr wrap="square" rtlCol="0">
              <a:spAutoFit/>
            </a:bodyPr>
            <a:lstStyle/>
            <a:p>
              <a:pPr algn="ctr"/>
              <a:r>
                <a:rPr lang="en-GB" b="1" dirty="0">
                  <a:solidFill>
                    <a:schemeClr val="bg1"/>
                  </a:solidFill>
                  <a:latin typeface="XCCW Joined 4a" panose="03050602040000000000" pitchFamily="66" charset="0"/>
                </a:rPr>
                <a:t>Historian</a:t>
              </a:r>
              <a:endParaRPr lang="en-US" b="1" dirty="0">
                <a:solidFill>
                  <a:schemeClr val="bg1"/>
                </a:solidFill>
                <a:latin typeface="XCCW Joined 4a" panose="03050602040000000000" pitchFamily="66" charset="0"/>
              </a:endParaRPr>
            </a:p>
          </p:txBody>
        </p:sp>
      </p:grpSp>
      <p:sp>
        <p:nvSpPr>
          <p:cNvPr id="24" name="TextBox 23"/>
          <p:cNvSpPr txBox="1"/>
          <p:nvPr/>
        </p:nvSpPr>
        <p:spPr>
          <a:xfrm>
            <a:off x="8062454" y="3423527"/>
            <a:ext cx="2286000" cy="369332"/>
          </a:xfrm>
          <a:prstGeom prst="rect">
            <a:avLst/>
          </a:prstGeom>
          <a:noFill/>
        </p:spPr>
        <p:txBody>
          <a:bodyPr wrap="square" rtlCol="0">
            <a:spAutoFit/>
          </a:bodyPr>
          <a:lstStyle/>
          <a:p>
            <a:pPr algn="ctr"/>
            <a:r>
              <a:rPr lang="en-GB" dirty="0">
                <a:latin typeface="XCCW Joined 4a" panose="03050602040000000000" pitchFamily="66" charset="0"/>
              </a:rPr>
              <a:t>Chronology</a:t>
            </a:r>
            <a:endParaRPr lang="en-US" dirty="0">
              <a:latin typeface="XCCW Joined 4a" panose="03050602040000000000" pitchFamily="66" charset="0"/>
            </a:endParaRPr>
          </a:p>
        </p:txBody>
      </p:sp>
      <p:sp>
        <p:nvSpPr>
          <p:cNvPr id="26" name="TextBox 25"/>
          <p:cNvSpPr txBox="1"/>
          <p:nvPr/>
        </p:nvSpPr>
        <p:spPr>
          <a:xfrm>
            <a:off x="7682725" y="2932315"/>
            <a:ext cx="3025943" cy="369332"/>
          </a:xfrm>
          <a:prstGeom prst="rect">
            <a:avLst/>
          </a:prstGeom>
          <a:noFill/>
        </p:spPr>
        <p:txBody>
          <a:bodyPr wrap="square" rtlCol="0">
            <a:spAutoFit/>
          </a:bodyPr>
          <a:lstStyle/>
          <a:p>
            <a:pPr algn="ctr"/>
            <a:r>
              <a:rPr lang="en-GB" dirty="0">
                <a:latin typeface="XCCW Joined 4a" panose="03050602040000000000" pitchFamily="66" charset="0"/>
              </a:rPr>
              <a:t>Knowledge</a:t>
            </a:r>
            <a:endParaRPr lang="en-US" dirty="0">
              <a:latin typeface="XCCW Joined 4a" panose="03050602040000000000" pitchFamily="66" charset="0"/>
            </a:endParaRPr>
          </a:p>
        </p:txBody>
      </p:sp>
      <p:pic>
        <p:nvPicPr>
          <p:cNvPr id="34" name="Picture 33"/>
          <p:cNvPicPr>
            <a:picLocks noChangeAspect="1"/>
          </p:cNvPicPr>
          <p:nvPr/>
        </p:nvPicPr>
        <p:blipFill>
          <a:blip r:embed="rId3" cstate="print"/>
          <a:stretch>
            <a:fillRect/>
          </a:stretch>
        </p:blipFill>
        <p:spPr>
          <a:xfrm>
            <a:off x="5617347" y="2206135"/>
            <a:ext cx="576855" cy="459059"/>
          </a:xfrm>
          <a:prstGeom prst="rect">
            <a:avLst/>
          </a:prstGeom>
        </p:spPr>
      </p:pic>
      <p:pic>
        <p:nvPicPr>
          <p:cNvPr id="32" name="Picture 31"/>
          <p:cNvPicPr>
            <a:picLocks noChangeAspect="1"/>
          </p:cNvPicPr>
          <p:nvPr/>
        </p:nvPicPr>
        <p:blipFill>
          <a:blip r:embed="rId4" cstate="print"/>
          <a:stretch>
            <a:fillRect/>
          </a:stretch>
        </p:blipFill>
        <p:spPr>
          <a:xfrm>
            <a:off x="5636878" y="2145095"/>
            <a:ext cx="511808" cy="615299"/>
          </a:xfrm>
          <a:prstGeom prst="rect">
            <a:avLst/>
          </a:prstGeom>
        </p:spPr>
      </p:pic>
      <p:sp>
        <p:nvSpPr>
          <p:cNvPr id="36" name="Rectangular Callout 35"/>
          <p:cNvSpPr/>
          <p:nvPr/>
        </p:nvSpPr>
        <p:spPr>
          <a:xfrm>
            <a:off x="-57157" y="2792845"/>
            <a:ext cx="5419663" cy="854434"/>
          </a:xfrm>
          <a:prstGeom prst="wedgeRectCallout">
            <a:avLst>
              <a:gd name="adj1" fmla="val -38108"/>
              <a:gd name="adj2" fmla="val -116639"/>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XCCW Joined 4a" panose="03050602040000000000" pitchFamily="66" charset="0"/>
              </a:rPr>
              <a:t>‘“We are not makers of history. We are made by history.” – </a:t>
            </a:r>
            <a:r>
              <a:rPr lang="en-GB" sz="1400" b="1" dirty="0">
                <a:solidFill>
                  <a:schemeClr val="tx1"/>
                </a:solidFill>
                <a:latin typeface="XCCW Joined 4a" panose="03050602040000000000" pitchFamily="66" charset="0"/>
              </a:rPr>
              <a:t>Martin Luther King, Jr</a:t>
            </a:r>
            <a:endParaRPr lang="en-US" sz="1400" b="1" dirty="0">
              <a:solidFill>
                <a:schemeClr val="tx1"/>
              </a:solidFill>
              <a:latin typeface="XCCW Joined 4a" panose="03050602040000000000" pitchFamily="66" charset="0"/>
            </a:endParaRPr>
          </a:p>
        </p:txBody>
      </p:sp>
      <p:sp>
        <p:nvSpPr>
          <p:cNvPr id="37" name="TextBox 36"/>
          <p:cNvSpPr txBox="1"/>
          <p:nvPr/>
        </p:nvSpPr>
        <p:spPr>
          <a:xfrm>
            <a:off x="5551286" y="1208219"/>
            <a:ext cx="5854105" cy="738664"/>
          </a:xfrm>
          <a:prstGeom prst="rect">
            <a:avLst/>
          </a:prstGeom>
          <a:noFill/>
        </p:spPr>
        <p:txBody>
          <a:bodyPr wrap="square" rtlCol="0">
            <a:spAutoFit/>
          </a:bodyPr>
          <a:lstStyle/>
          <a:p>
            <a:pPr algn="ctr"/>
            <a:r>
              <a:rPr lang="en-GB" sz="1400" dirty="0">
                <a:solidFill>
                  <a:srgbClr val="9C5BCD"/>
                </a:solidFill>
                <a:latin typeface="XCCW Joined 4a" panose="03050602040000000000" pitchFamily="66" charset="0"/>
              </a:rPr>
              <a:t>A historian is an expert in or student of history, especially that of a particular period, geographical region, or social phenomenon.</a:t>
            </a:r>
            <a:endParaRPr lang="en-US" sz="1400" dirty="0">
              <a:solidFill>
                <a:srgbClr val="9C5BCD"/>
              </a:solidFill>
              <a:latin typeface="XCCW Joined 4a" panose="03050602040000000000" pitchFamily="66" charset="0"/>
            </a:endParaRPr>
          </a:p>
        </p:txBody>
      </p:sp>
      <p:sp>
        <p:nvSpPr>
          <p:cNvPr id="47" name="Rectangle 46"/>
          <p:cNvSpPr/>
          <p:nvPr/>
        </p:nvSpPr>
        <p:spPr>
          <a:xfrm>
            <a:off x="4622294" y="403436"/>
            <a:ext cx="5823327" cy="369332"/>
          </a:xfrm>
          <a:prstGeom prst="rect">
            <a:avLst/>
          </a:prstGeom>
        </p:spPr>
        <p:txBody>
          <a:bodyPr wrap="square">
            <a:spAutoFit/>
          </a:bodyPr>
          <a:lstStyle/>
          <a:p>
            <a:pPr algn="ctr"/>
            <a:r>
              <a:rPr lang="en-GB" dirty="0">
                <a:solidFill>
                  <a:srgbClr val="7030A0"/>
                </a:solidFill>
                <a:latin typeface="XCCW Joined 4a" panose="03050602040000000000" pitchFamily="66" charset="0"/>
              </a:rPr>
              <a:t>History at Wibsey Primary School…</a:t>
            </a:r>
            <a:endParaRPr lang="en-US" dirty="0">
              <a:solidFill>
                <a:srgbClr val="7030A0"/>
              </a:solidFill>
              <a:latin typeface="XCCW Joined 4a" panose="03050602040000000000" pitchFamily="66" charset="0"/>
            </a:endParaRPr>
          </a:p>
        </p:txBody>
      </p:sp>
      <p:sp>
        <p:nvSpPr>
          <p:cNvPr id="50" name="Rectangle 49"/>
          <p:cNvSpPr/>
          <p:nvPr/>
        </p:nvSpPr>
        <p:spPr>
          <a:xfrm>
            <a:off x="6817713" y="912778"/>
            <a:ext cx="3020379" cy="369332"/>
          </a:xfrm>
          <a:prstGeom prst="rect">
            <a:avLst/>
          </a:prstGeom>
        </p:spPr>
        <p:txBody>
          <a:bodyPr wrap="none">
            <a:spAutoFit/>
          </a:bodyPr>
          <a:lstStyle/>
          <a:p>
            <a:pPr algn="ctr"/>
            <a:r>
              <a:rPr lang="en-GB" b="1" dirty="0">
                <a:solidFill>
                  <a:srgbClr val="7030A0"/>
                </a:solidFill>
                <a:latin typeface="XCCW Joined 4a" panose="03050602040000000000" pitchFamily="66" charset="0"/>
              </a:rPr>
              <a:t>develops historians </a:t>
            </a:r>
            <a:endParaRPr lang="en-US" b="1" dirty="0">
              <a:solidFill>
                <a:srgbClr val="7030A0"/>
              </a:solidFill>
              <a:latin typeface="XCCW Joined 4a" panose="03050602040000000000" pitchFamily="66" charset="0"/>
            </a:endParaRPr>
          </a:p>
        </p:txBody>
      </p:sp>
      <p:sp>
        <p:nvSpPr>
          <p:cNvPr id="52" name="Rectangle 51"/>
          <p:cNvSpPr/>
          <p:nvPr/>
        </p:nvSpPr>
        <p:spPr>
          <a:xfrm>
            <a:off x="0" y="3842565"/>
            <a:ext cx="4481405" cy="276999"/>
          </a:xfrm>
          <a:prstGeom prst="rect">
            <a:avLst/>
          </a:prstGeom>
        </p:spPr>
        <p:txBody>
          <a:bodyPr wrap="square">
            <a:spAutoFit/>
          </a:bodyPr>
          <a:lstStyle/>
          <a:p>
            <a:endParaRPr lang="en-GB" sz="1200" dirty="0">
              <a:solidFill>
                <a:srgbClr val="7030A0"/>
              </a:solidFill>
              <a:latin typeface="XCCW Joined 4a" panose="03050602040000000000" pitchFamily="66" charset="0"/>
            </a:endParaRPr>
          </a:p>
        </p:txBody>
      </p:sp>
      <p:cxnSp>
        <p:nvCxnSpPr>
          <p:cNvPr id="59" name="Straight Connector 58"/>
          <p:cNvCxnSpPr/>
          <p:nvPr/>
        </p:nvCxnSpPr>
        <p:spPr>
          <a:xfrm flipH="1">
            <a:off x="4411949" y="4311847"/>
            <a:ext cx="74305" cy="139627"/>
          </a:xfrm>
          <a:prstGeom prst="line">
            <a:avLst/>
          </a:prstGeom>
        </p:spPr>
        <p:style>
          <a:lnRef idx="1">
            <a:schemeClr val="accent1"/>
          </a:lnRef>
          <a:fillRef idx="0">
            <a:schemeClr val="accent1"/>
          </a:fillRef>
          <a:effectRef idx="0">
            <a:schemeClr val="accent1"/>
          </a:effectRef>
          <a:fontRef idx="minor">
            <a:schemeClr val="tx1"/>
          </a:fontRef>
        </p:style>
      </p:cxnSp>
      <p:sp>
        <p:nvSpPr>
          <p:cNvPr id="63" name="Rectangular Callout 62"/>
          <p:cNvSpPr/>
          <p:nvPr/>
        </p:nvSpPr>
        <p:spPr>
          <a:xfrm>
            <a:off x="11405391" y="3948820"/>
            <a:ext cx="855335" cy="478771"/>
          </a:xfrm>
          <a:prstGeom prst="wedgeRectCallout">
            <a:avLst>
              <a:gd name="adj1" fmla="val -152813"/>
              <a:gd name="adj2" fmla="val -121531"/>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latin typeface="XCCW Joined 4a" panose="03050602040000000000" pitchFamily="66" charset="0"/>
              </a:rPr>
              <a:t>I know… so…</a:t>
            </a:r>
            <a:endParaRPr lang="en-US" sz="900" dirty="0">
              <a:solidFill>
                <a:schemeClr val="tx1"/>
              </a:solidFill>
              <a:latin typeface="XCCW Joined 4a" panose="03050602040000000000" pitchFamily="66" charset="0"/>
            </a:endParaRPr>
          </a:p>
        </p:txBody>
      </p:sp>
      <p:sp>
        <p:nvSpPr>
          <p:cNvPr id="64" name="Rectangular Callout 63"/>
          <p:cNvSpPr/>
          <p:nvPr/>
        </p:nvSpPr>
        <p:spPr>
          <a:xfrm>
            <a:off x="7011343" y="4188206"/>
            <a:ext cx="805218" cy="509759"/>
          </a:xfrm>
          <a:prstGeom prst="wedgeRectCallout">
            <a:avLst>
              <a:gd name="adj1" fmla="val 147270"/>
              <a:gd name="adj2" fmla="val -103098"/>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latin typeface="XCCW Joined 4a" panose="03050602040000000000" pitchFamily="66" charset="0"/>
              </a:rPr>
              <a:t>I notice…</a:t>
            </a:r>
            <a:endParaRPr lang="en-US" sz="900" dirty="0">
              <a:solidFill>
                <a:schemeClr val="tx1"/>
              </a:solidFill>
              <a:latin typeface="XCCW Joined 4a" panose="03050602040000000000" pitchFamily="66" charset="0"/>
            </a:endParaRPr>
          </a:p>
        </p:txBody>
      </p:sp>
      <p:sp>
        <p:nvSpPr>
          <p:cNvPr id="66" name="TextBox 65"/>
          <p:cNvSpPr txBox="1"/>
          <p:nvPr/>
        </p:nvSpPr>
        <p:spPr>
          <a:xfrm>
            <a:off x="7717911" y="2275565"/>
            <a:ext cx="3025943" cy="369332"/>
          </a:xfrm>
          <a:prstGeom prst="rect">
            <a:avLst/>
          </a:prstGeom>
          <a:noFill/>
        </p:spPr>
        <p:txBody>
          <a:bodyPr wrap="square" rtlCol="0">
            <a:spAutoFit/>
          </a:bodyPr>
          <a:lstStyle/>
          <a:p>
            <a:pPr algn="ctr"/>
            <a:r>
              <a:rPr lang="en-GB" dirty="0">
                <a:latin typeface="XCCW Joined 4a" panose="03050602040000000000" pitchFamily="66" charset="0"/>
              </a:rPr>
              <a:t>Interpretations</a:t>
            </a:r>
            <a:endParaRPr lang="en-US" dirty="0">
              <a:latin typeface="XCCW Joined 4a" panose="03050602040000000000" pitchFamily="66" charset="0"/>
            </a:endParaRPr>
          </a:p>
        </p:txBody>
      </p:sp>
      <p:sp>
        <p:nvSpPr>
          <p:cNvPr id="67" name="Rectangular Callout 66"/>
          <p:cNvSpPr/>
          <p:nvPr/>
        </p:nvSpPr>
        <p:spPr>
          <a:xfrm>
            <a:off x="11251724" y="2141703"/>
            <a:ext cx="855335" cy="808868"/>
          </a:xfrm>
          <a:prstGeom prst="wedgeRectCallout">
            <a:avLst>
              <a:gd name="adj1" fmla="val -177675"/>
              <a:gd name="adj2" fmla="val -16280"/>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latin typeface="XCCW Joined 4a" panose="03050602040000000000" pitchFamily="66" charset="0"/>
              </a:rPr>
              <a:t>I wonder what happens when/if…</a:t>
            </a:r>
            <a:endParaRPr lang="en-US" sz="900" dirty="0">
              <a:solidFill>
                <a:schemeClr val="tx1"/>
              </a:solidFill>
              <a:latin typeface="XCCW Joined 4a" panose="03050602040000000000" pitchFamily="66" charset="0"/>
            </a:endParaRPr>
          </a:p>
        </p:txBody>
      </p:sp>
      <p:sp>
        <p:nvSpPr>
          <p:cNvPr id="68" name="Rectangular Callout 67"/>
          <p:cNvSpPr/>
          <p:nvPr/>
        </p:nvSpPr>
        <p:spPr>
          <a:xfrm>
            <a:off x="6568646" y="2950571"/>
            <a:ext cx="855335" cy="808868"/>
          </a:xfrm>
          <a:prstGeom prst="wedgeRectCallout">
            <a:avLst>
              <a:gd name="adj1" fmla="val 124395"/>
              <a:gd name="adj2" fmla="val 2122"/>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latin typeface="XCCW Joined 4a" panose="03050602040000000000" pitchFamily="66" charset="0"/>
              </a:rPr>
              <a:t>I think… because I know…</a:t>
            </a:r>
            <a:endParaRPr lang="en-US" sz="900" dirty="0">
              <a:solidFill>
                <a:schemeClr val="tx1"/>
              </a:solidFill>
              <a:latin typeface="XCCW Joined 4a" panose="03050602040000000000" pitchFamily="66" charset="0"/>
            </a:endParaRPr>
          </a:p>
        </p:txBody>
      </p:sp>
      <p:pic>
        <p:nvPicPr>
          <p:cNvPr id="7" name="Picture 6"/>
          <p:cNvPicPr>
            <a:picLocks noChangeAspect="1"/>
          </p:cNvPicPr>
          <p:nvPr/>
        </p:nvPicPr>
        <p:blipFill>
          <a:blip r:embed="rId5"/>
          <a:stretch>
            <a:fillRect/>
          </a:stretch>
        </p:blipFill>
        <p:spPr>
          <a:xfrm>
            <a:off x="10045640" y="-763"/>
            <a:ext cx="2168322" cy="1148133"/>
          </a:xfrm>
          <a:prstGeom prst="rect">
            <a:avLst/>
          </a:prstGeom>
        </p:spPr>
      </p:pic>
      <p:pic>
        <p:nvPicPr>
          <p:cNvPr id="8" name="Picture 7"/>
          <p:cNvPicPr>
            <a:picLocks noChangeAspect="1"/>
          </p:cNvPicPr>
          <p:nvPr/>
        </p:nvPicPr>
        <p:blipFill>
          <a:blip r:embed="rId6"/>
          <a:stretch>
            <a:fillRect/>
          </a:stretch>
        </p:blipFill>
        <p:spPr>
          <a:xfrm rot="873429">
            <a:off x="3432776" y="866893"/>
            <a:ext cx="1495425" cy="1743075"/>
          </a:xfrm>
          <a:prstGeom prst="rect">
            <a:avLst/>
          </a:prstGeom>
        </p:spPr>
      </p:pic>
      <p:pic>
        <p:nvPicPr>
          <p:cNvPr id="10" name="Picture 9"/>
          <p:cNvPicPr>
            <a:picLocks noChangeAspect="1"/>
          </p:cNvPicPr>
          <p:nvPr/>
        </p:nvPicPr>
        <p:blipFill>
          <a:blip r:embed="rId7"/>
          <a:stretch>
            <a:fillRect/>
          </a:stretch>
        </p:blipFill>
        <p:spPr>
          <a:xfrm>
            <a:off x="2201801" y="588102"/>
            <a:ext cx="1191520" cy="1159831"/>
          </a:xfrm>
          <a:prstGeom prst="rect">
            <a:avLst/>
          </a:prstGeom>
        </p:spPr>
      </p:pic>
      <p:pic>
        <p:nvPicPr>
          <p:cNvPr id="11" name="Picture 10"/>
          <p:cNvPicPr>
            <a:picLocks noChangeAspect="1"/>
          </p:cNvPicPr>
          <p:nvPr/>
        </p:nvPicPr>
        <p:blipFill>
          <a:blip r:embed="rId8"/>
          <a:stretch>
            <a:fillRect/>
          </a:stretch>
        </p:blipFill>
        <p:spPr>
          <a:xfrm rot="20584873">
            <a:off x="590457" y="800884"/>
            <a:ext cx="1619375" cy="1055856"/>
          </a:xfrm>
          <a:prstGeom prst="rect">
            <a:avLst/>
          </a:prstGeom>
        </p:spPr>
      </p:pic>
      <p:pic>
        <p:nvPicPr>
          <p:cNvPr id="12" name="Picture 11"/>
          <p:cNvPicPr>
            <a:picLocks noChangeAspect="1"/>
          </p:cNvPicPr>
          <p:nvPr/>
        </p:nvPicPr>
        <p:blipFill>
          <a:blip r:embed="rId9"/>
          <a:stretch>
            <a:fillRect/>
          </a:stretch>
        </p:blipFill>
        <p:spPr>
          <a:xfrm>
            <a:off x="1706664" y="1713218"/>
            <a:ext cx="1547844" cy="1028088"/>
          </a:xfrm>
          <a:prstGeom prst="rect">
            <a:avLst/>
          </a:prstGeom>
        </p:spPr>
      </p:pic>
      <p:pic>
        <p:nvPicPr>
          <p:cNvPr id="58" name="Picture 57"/>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621523" y="2410413"/>
            <a:ext cx="645795" cy="607695"/>
          </a:xfrm>
          <a:prstGeom prst="rect">
            <a:avLst/>
          </a:prstGeom>
          <a:noFill/>
          <a:ln>
            <a:noFill/>
          </a:ln>
        </p:spPr>
      </p:pic>
      <p:sp>
        <p:nvSpPr>
          <p:cNvPr id="13" name="TextBox 12"/>
          <p:cNvSpPr txBox="1"/>
          <p:nvPr/>
        </p:nvSpPr>
        <p:spPr>
          <a:xfrm>
            <a:off x="228600" y="3842565"/>
            <a:ext cx="5701553" cy="1938992"/>
          </a:xfrm>
          <a:prstGeom prst="rect">
            <a:avLst/>
          </a:prstGeom>
          <a:noFill/>
        </p:spPr>
        <p:txBody>
          <a:bodyPr wrap="square" rtlCol="0">
            <a:spAutoFit/>
          </a:bodyPr>
          <a:lstStyle/>
          <a:p>
            <a:r>
              <a:rPr lang="en-GB" sz="1200" dirty="0">
                <a:solidFill>
                  <a:srgbClr val="9C5BCD"/>
                </a:solidFill>
                <a:latin typeface="XCCW Joined 4a" panose="03050602040000000000" pitchFamily="66" charset="0"/>
              </a:rPr>
              <a:t>As children progress through Wibsey Primary School, they will gain a coherent knowledge and understanding of Britain’s past and that of the wider world. Pupils will develop curiosity about the past and will be able to ask perceptive questions, think critically and develop perspective and judgement. </a:t>
            </a:r>
            <a:r>
              <a:rPr lang="en-GB" sz="1200" dirty="0" smtClean="0">
                <a:solidFill>
                  <a:srgbClr val="9C5BCD"/>
                </a:solidFill>
                <a:latin typeface="XCCW Joined 4a" panose="03050602040000000000" pitchFamily="66" charset="0"/>
              </a:rPr>
              <a:t>Children will be encouraged to explore artefacts and </a:t>
            </a:r>
            <a:r>
              <a:rPr lang="en-GB" sz="1200" dirty="0" smtClean="0">
                <a:solidFill>
                  <a:srgbClr val="9C5BCD"/>
                </a:solidFill>
                <a:latin typeface="XCCW Joined 4a" panose="03050602040000000000" pitchFamily="66" charset="0"/>
              </a:rPr>
              <a:t>a variety of sources to bring history to life. </a:t>
            </a:r>
            <a:r>
              <a:rPr lang="en-GB" sz="1200" dirty="0" smtClean="0">
                <a:solidFill>
                  <a:srgbClr val="9C5BCD"/>
                </a:solidFill>
                <a:latin typeface="XCCW Joined 4a" panose="03050602040000000000" pitchFamily="66" charset="0"/>
              </a:rPr>
              <a:t>The </a:t>
            </a:r>
            <a:r>
              <a:rPr lang="en-GB" sz="1200" dirty="0">
                <a:solidFill>
                  <a:srgbClr val="9C5BCD"/>
                </a:solidFill>
                <a:latin typeface="XCCW Joined 4a" panose="03050602040000000000" pitchFamily="66" charset="0"/>
              </a:rPr>
              <a:t>teaching of History will help pupils to understand the complexity of people’s lives, the diversity of societies as well as their own identity and the challenges of their time. </a:t>
            </a:r>
          </a:p>
        </p:txBody>
      </p:sp>
      <p:cxnSp>
        <p:nvCxnSpPr>
          <p:cNvPr id="35" name="Straight Arrow Connector 34"/>
          <p:cNvCxnSpPr/>
          <p:nvPr/>
        </p:nvCxnSpPr>
        <p:spPr>
          <a:xfrm flipH="1">
            <a:off x="6024587" y="2958606"/>
            <a:ext cx="30738" cy="3428747"/>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flipV="1">
            <a:off x="6176987" y="6539753"/>
            <a:ext cx="5930072" cy="12473"/>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rot="5400000">
            <a:off x="4963258" y="4510016"/>
            <a:ext cx="2771684" cy="461665"/>
          </a:xfrm>
          <a:prstGeom prst="rect">
            <a:avLst/>
          </a:prstGeom>
          <a:noFill/>
        </p:spPr>
        <p:txBody>
          <a:bodyPr wrap="square" rtlCol="0">
            <a:spAutoFit/>
          </a:bodyPr>
          <a:lstStyle/>
          <a:p>
            <a:pPr algn="ctr"/>
            <a:r>
              <a:rPr lang="en-GB" sz="2400" dirty="0">
                <a:latin typeface="XCCW Joined 4a" panose="03050602040000000000" pitchFamily="66" charset="0"/>
              </a:rPr>
              <a:t>Vocabulary</a:t>
            </a:r>
            <a:endParaRPr lang="en-US" sz="1100" dirty="0">
              <a:latin typeface="XCCW Joined 4a" panose="03050602040000000000" pitchFamily="66" charset="0"/>
            </a:endParaRPr>
          </a:p>
        </p:txBody>
      </p:sp>
      <p:sp>
        <p:nvSpPr>
          <p:cNvPr id="41" name="TextBox 40"/>
          <p:cNvSpPr txBox="1"/>
          <p:nvPr/>
        </p:nvSpPr>
        <p:spPr>
          <a:xfrm>
            <a:off x="7651284" y="6020500"/>
            <a:ext cx="2771684" cy="461665"/>
          </a:xfrm>
          <a:prstGeom prst="rect">
            <a:avLst/>
          </a:prstGeom>
          <a:noFill/>
        </p:spPr>
        <p:txBody>
          <a:bodyPr wrap="square" rtlCol="0">
            <a:spAutoFit/>
          </a:bodyPr>
          <a:lstStyle/>
          <a:p>
            <a:pPr algn="ctr"/>
            <a:r>
              <a:rPr lang="en-GB" sz="2400" dirty="0">
                <a:latin typeface="XCCW Joined 4a" panose="03050602040000000000" pitchFamily="66" charset="0"/>
              </a:rPr>
              <a:t>Enquiry</a:t>
            </a:r>
            <a:endParaRPr lang="en-US" sz="1100" dirty="0">
              <a:latin typeface="XCCW Joined 4a" panose="03050602040000000000" pitchFamily="66" charset="0"/>
            </a:endParaRPr>
          </a:p>
        </p:txBody>
      </p:sp>
    </p:spTree>
    <p:extLst>
      <p:ext uri="{BB962C8B-B14F-4D97-AF65-F5344CB8AC3E}">
        <p14:creationId xmlns:p14="http://schemas.microsoft.com/office/powerpoint/2010/main" val="39603180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BBEE7019B079C4E8A5C27982D1D9AC8" ma:contentTypeVersion="16" ma:contentTypeDescription="Create a new document." ma:contentTypeScope="" ma:versionID="9c412e4f779c4237c80e85452efd28bc">
  <xsd:schema xmlns:xsd="http://www.w3.org/2001/XMLSchema" xmlns:xs="http://www.w3.org/2001/XMLSchema" xmlns:p="http://schemas.microsoft.com/office/2006/metadata/properties" xmlns:ns2="fa54ca88-4bd9-4e91-b032-863369ce78b4" xmlns:ns3="44626631-e19c-4833-bb8e-8ec6edb3d3e7" targetNamespace="http://schemas.microsoft.com/office/2006/metadata/properties" ma:root="true" ma:fieldsID="cfc1668cf581baa277ede7047eb1c2e0" ns2:_="" ns3:_="">
    <xsd:import namespace="fa54ca88-4bd9-4e91-b032-863369ce78b4"/>
    <xsd:import namespace="44626631-e19c-4833-bb8e-8ec6edb3d3e7"/>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3:MediaLengthInSeconds" minOccurs="0"/>
                <xsd:element ref="ns3:MediaServiceOCR" minOccurs="0"/>
                <xsd:element ref="ns2:SharedWithUsers" minOccurs="0"/>
                <xsd:element ref="ns2:SharedWithDetail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54ca88-4bd9-4e91-b032-863369ce78b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57ef9bb9-26e5-4030-8945-930d11b4fda4}" ma:internalName="TaxCatchAll" ma:showField="CatchAllData" ma:web="fa54ca88-4bd9-4e91-b032-863369ce78b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4626631-e19c-4833-bb8e-8ec6edb3d3e7"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OCR" ma:index="21" nillable="true" ma:displayName="Extracted Text" ma:internalName="MediaServiceOCR" ma:readOnly="true">
      <xsd:simpleType>
        <xsd:restriction base="dms:Note">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ca93036d-815b-4a8f-b8cc-9c0f0232ab08"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TaxCatchAll xmlns="fa54ca88-4bd9-4e91-b032-863369ce78b4" xsi:nil="true"/>
    <lcf76f155ced4ddcb4097134ff3c332f xmlns="44626631-e19c-4833-bb8e-8ec6edb3d3e7">
      <Terms xmlns="http://schemas.microsoft.com/office/infopath/2007/PartnerControls"/>
    </lcf76f155ced4ddcb4097134ff3c332f>
    <_dlc_DocId xmlns="fa54ca88-4bd9-4e91-b032-863369ce78b4">5PVA5SVVUTDX-1818035932-3135357</_dlc_DocId>
    <_dlc_DocIdUrl xmlns="fa54ca88-4bd9-4e91-b032-863369ce78b4">
      <Url>https://wibsey.sharepoint.com/sites/TeachersArea/_layouts/15/DocIdRedir.aspx?ID=5PVA5SVVUTDX-1818035932-3135357</Url>
      <Description>5PVA5SVVUTDX-1818035932-3135357</Description>
    </_dlc_DocIdUrl>
  </documentManagement>
</p:properties>
</file>

<file path=customXml/itemProps1.xml><?xml version="1.0" encoding="utf-8"?>
<ds:datastoreItem xmlns:ds="http://schemas.openxmlformats.org/officeDocument/2006/customXml" ds:itemID="{14530D77-5F8C-4DD5-B442-A8BAE9B1BA9F}"/>
</file>

<file path=customXml/itemProps2.xml><?xml version="1.0" encoding="utf-8"?>
<ds:datastoreItem xmlns:ds="http://schemas.openxmlformats.org/officeDocument/2006/customXml" ds:itemID="{60B76178-296F-4CB5-9667-71C322B91E49}"/>
</file>

<file path=customXml/itemProps3.xml><?xml version="1.0" encoding="utf-8"?>
<ds:datastoreItem xmlns:ds="http://schemas.openxmlformats.org/officeDocument/2006/customXml" ds:itemID="{DA4F57EF-9004-4555-B884-43BC4B4499A2}"/>
</file>

<file path=customXml/itemProps4.xml><?xml version="1.0" encoding="utf-8"?>
<ds:datastoreItem xmlns:ds="http://schemas.openxmlformats.org/officeDocument/2006/customXml" ds:itemID="{DCF491D8-C58C-477C-8577-545E3CAE08DB}"/>
</file>

<file path=docProps/app.xml><?xml version="1.0" encoding="utf-8"?>
<Properties xmlns="http://schemas.openxmlformats.org/officeDocument/2006/extended-properties" xmlns:vt="http://schemas.openxmlformats.org/officeDocument/2006/docPropsVTypes">
  <TotalTime>408</TotalTime>
  <Words>186</Words>
  <Application>Microsoft Office PowerPoint</Application>
  <PresentationFormat>Widescreen</PresentationFormat>
  <Paragraphs>16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XCCW Joined 4a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Leggett</dc:creator>
  <cp:lastModifiedBy>Emma Chadwick</cp:lastModifiedBy>
  <cp:revision>37</cp:revision>
  <dcterms:created xsi:type="dcterms:W3CDTF">2020-06-22T08:07:00Z</dcterms:created>
  <dcterms:modified xsi:type="dcterms:W3CDTF">2020-06-26T12:17:22Z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0x0101004BBEE7019B079C4E8A5C27982D1D9AC8</vt:lpwstr>
  </property>
  <property fmtid="{D5CDD505-2E9C-101B-9397-08002B2CF9AE}" pid="3" name="Order">
    <vt:r8>3806600</vt:r8>
  </property>
  <property fmtid="{D5CDD505-2E9C-101B-9397-08002B2CF9AE}" pid="4" name="MediaServiceImageTags">
    <vt:lpwstr/>
  </property>
  <property fmtid="{D5CDD505-2E9C-101B-9397-08002B2CF9AE}" pid="5" name="_dlc_DocIdItemGuid">
    <vt:lpwstr>4af76d26-d77e-4d59-8d7b-852331b7c310</vt:lpwstr>
  </property>
</Properties>
</file>