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5BCD"/>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33" autoAdjust="0"/>
  </p:normalViewPr>
  <p:slideViewPr>
    <p:cSldViewPr snapToGrid="0">
      <p:cViewPr varScale="1">
        <p:scale>
          <a:sx n="64" d="100"/>
          <a:sy n="64" d="100"/>
        </p:scale>
        <p:origin x="9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E167B2-D0E6-48E7-B1F2-92590FFEEEB0}" type="datetimeFigureOut">
              <a:rPr lang="en-GB" smtClean="0"/>
              <a:t>14/09/2021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3D7A7-4856-48E0-9A0E-C952340660F7}" type="slidenum">
              <a:rPr lang="en-GB" smtClean="0"/>
              <a:t>‹#›</a:t>
            </a:fld>
            <a:endParaRPr lang="en-GB"/>
          </a:p>
        </p:txBody>
      </p:sp>
    </p:spTree>
    <p:extLst>
      <p:ext uri="{BB962C8B-B14F-4D97-AF65-F5344CB8AC3E}">
        <p14:creationId xmlns:p14="http://schemas.microsoft.com/office/powerpoint/2010/main" val="2864649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F3D7A7-4856-48E0-9A0E-C952340660F7}" type="slidenum">
              <a:rPr lang="en-GB" smtClean="0"/>
              <a:t>1</a:t>
            </a:fld>
            <a:endParaRPr lang="en-GB"/>
          </a:p>
        </p:txBody>
      </p:sp>
    </p:spTree>
    <p:extLst>
      <p:ext uri="{BB962C8B-B14F-4D97-AF65-F5344CB8AC3E}">
        <p14:creationId xmlns:p14="http://schemas.microsoft.com/office/powerpoint/2010/main" val="2073439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F960588-F4EA-4565-A9B1-2A00610B16E4}"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40AF5-FF9C-4A3D-BD44-0CDA4F40D077}" type="slidenum">
              <a:rPr lang="en-US" smtClean="0"/>
              <a:t>‹#›</a:t>
            </a:fld>
            <a:endParaRPr lang="en-US"/>
          </a:p>
        </p:txBody>
      </p:sp>
    </p:spTree>
    <p:extLst>
      <p:ext uri="{BB962C8B-B14F-4D97-AF65-F5344CB8AC3E}">
        <p14:creationId xmlns:p14="http://schemas.microsoft.com/office/powerpoint/2010/main" val="1800840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960588-F4EA-4565-A9B1-2A00610B16E4}"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40AF5-FF9C-4A3D-BD44-0CDA4F40D077}" type="slidenum">
              <a:rPr lang="en-US" smtClean="0"/>
              <a:t>‹#›</a:t>
            </a:fld>
            <a:endParaRPr lang="en-US"/>
          </a:p>
        </p:txBody>
      </p:sp>
    </p:spTree>
    <p:extLst>
      <p:ext uri="{BB962C8B-B14F-4D97-AF65-F5344CB8AC3E}">
        <p14:creationId xmlns:p14="http://schemas.microsoft.com/office/powerpoint/2010/main" val="4066639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960588-F4EA-4565-A9B1-2A00610B16E4}"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40AF5-FF9C-4A3D-BD44-0CDA4F40D077}" type="slidenum">
              <a:rPr lang="en-US" smtClean="0"/>
              <a:t>‹#›</a:t>
            </a:fld>
            <a:endParaRPr lang="en-US"/>
          </a:p>
        </p:txBody>
      </p:sp>
    </p:spTree>
    <p:extLst>
      <p:ext uri="{BB962C8B-B14F-4D97-AF65-F5344CB8AC3E}">
        <p14:creationId xmlns:p14="http://schemas.microsoft.com/office/powerpoint/2010/main" val="2403738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960588-F4EA-4565-A9B1-2A00610B16E4}"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40AF5-FF9C-4A3D-BD44-0CDA4F40D077}" type="slidenum">
              <a:rPr lang="en-US" smtClean="0"/>
              <a:t>‹#›</a:t>
            </a:fld>
            <a:endParaRPr lang="en-US"/>
          </a:p>
        </p:txBody>
      </p:sp>
    </p:spTree>
    <p:extLst>
      <p:ext uri="{BB962C8B-B14F-4D97-AF65-F5344CB8AC3E}">
        <p14:creationId xmlns:p14="http://schemas.microsoft.com/office/powerpoint/2010/main" val="334395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960588-F4EA-4565-A9B1-2A00610B16E4}"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40AF5-FF9C-4A3D-BD44-0CDA4F40D077}" type="slidenum">
              <a:rPr lang="en-US" smtClean="0"/>
              <a:t>‹#›</a:t>
            </a:fld>
            <a:endParaRPr lang="en-US"/>
          </a:p>
        </p:txBody>
      </p:sp>
    </p:spTree>
    <p:extLst>
      <p:ext uri="{BB962C8B-B14F-4D97-AF65-F5344CB8AC3E}">
        <p14:creationId xmlns:p14="http://schemas.microsoft.com/office/powerpoint/2010/main" val="424663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960588-F4EA-4565-A9B1-2A00610B16E4}"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40AF5-FF9C-4A3D-BD44-0CDA4F40D077}" type="slidenum">
              <a:rPr lang="en-US" smtClean="0"/>
              <a:t>‹#›</a:t>
            </a:fld>
            <a:endParaRPr lang="en-US"/>
          </a:p>
        </p:txBody>
      </p:sp>
    </p:spTree>
    <p:extLst>
      <p:ext uri="{BB962C8B-B14F-4D97-AF65-F5344CB8AC3E}">
        <p14:creationId xmlns:p14="http://schemas.microsoft.com/office/powerpoint/2010/main" val="3248537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960588-F4EA-4565-A9B1-2A00610B16E4}" type="datetimeFigureOut">
              <a:rPr lang="en-US" smtClean="0"/>
              <a:t>9/14/2021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D40AF5-FF9C-4A3D-BD44-0CDA4F40D077}" type="slidenum">
              <a:rPr lang="en-US" smtClean="0"/>
              <a:t>‹#›</a:t>
            </a:fld>
            <a:endParaRPr lang="en-US"/>
          </a:p>
        </p:txBody>
      </p:sp>
    </p:spTree>
    <p:extLst>
      <p:ext uri="{BB962C8B-B14F-4D97-AF65-F5344CB8AC3E}">
        <p14:creationId xmlns:p14="http://schemas.microsoft.com/office/powerpoint/2010/main" val="2763354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960588-F4EA-4565-A9B1-2A00610B16E4}" type="datetimeFigureOut">
              <a:rPr lang="en-US" smtClean="0"/>
              <a:t>9/14/2021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D40AF5-FF9C-4A3D-BD44-0CDA4F40D077}" type="slidenum">
              <a:rPr lang="en-US" smtClean="0"/>
              <a:t>‹#›</a:t>
            </a:fld>
            <a:endParaRPr lang="en-US"/>
          </a:p>
        </p:txBody>
      </p:sp>
    </p:spTree>
    <p:extLst>
      <p:ext uri="{BB962C8B-B14F-4D97-AF65-F5344CB8AC3E}">
        <p14:creationId xmlns:p14="http://schemas.microsoft.com/office/powerpoint/2010/main" val="4213854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960588-F4EA-4565-A9B1-2A00610B16E4}" type="datetimeFigureOut">
              <a:rPr lang="en-US" smtClean="0"/>
              <a:t>9/14/2021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D40AF5-FF9C-4A3D-BD44-0CDA4F40D077}" type="slidenum">
              <a:rPr lang="en-US" smtClean="0"/>
              <a:t>‹#›</a:t>
            </a:fld>
            <a:endParaRPr lang="en-US"/>
          </a:p>
        </p:txBody>
      </p:sp>
    </p:spTree>
    <p:extLst>
      <p:ext uri="{BB962C8B-B14F-4D97-AF65-F5344CB8AC3E}">
        <p14:creationId xmlns:p14="http://schemas.microsoft.com/office/powerpoint/2010/main" val="950216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960588-F4EA-4565-A9B1-2A00610B16E4}"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40AF5-FF9C-4A3D-BD44-0CDA4F40D077}" type="slidenum">
              <a:rPr lang="en-US" smtClean="0"/>
              <a:t>‹#›</a:t>
            </a:fld>
            <a:endParaRPr lang="en-US"/>
          </a:p>
        </p:txBody>
      </p:sp>
    </p:spTree>
    <p:extLst>
      <p:ext uri="{BB962C8B-B14F-4D97-AF65-F5344CB8AC3E}">
        <p14:creationId xmlns:p14="http://schemas.microsoft.com/office/powerpoint/2010/main" val="1809675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960588-F4EA-4565-A9B1-2A00610B16E4}"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40AF5-FF9C-4A3D-BD44-0CDA4F40D077}" type="slidenum">
              <a:rPr lang="en-US" smtClean="0"/>
              <a:t>‹#›</a:t>
            </a:fld>
            <a:endParaRPr lang="en-US"/>
          </a:p>
        </p:txBody>
      </p:sp>
    </p:spTree>
    <p:extLst>
      <p:ext uri="{BB962C8B-B14F-4D97-AF65-F5344CB8AC3E}">
        <p14:creationId xmlns:p14="http://schemas.microsoft.com/office/powerpoint/2010/main" val="2471691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960588-F4EA-4565-A9B1-2A00610B16E4}" type="datetimeFigureOut">
              <a:rPr lang="en-US" smtClean="0"/>
              <a:t>9/14/2021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40AF5-FF9C-4A3D-BD44-0CDA4F40D077}" type="slidenum">
              <a:rPr lang="en-US" smtClean="0"/>
              <a:t>‹#›</a:t>
            </a:fld>
            <a:endParaRPr lang="en-US"/>
          </a:p>
        </p:txBody>
      </p:sp>
    </p:spTree>
    <p:extLst>
      <p:ext uri="{BB962C8B-B14F-4D97-AF65-F5344CB8AC3E}">
        <p14:creationId xmlns:p14="http://schemas.microsoft.com/office/powerpoint/2010/main" val="2713527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37789"/>
          <a:stretch/>
        </p:blipFill>
        <p:spPr>
          <a:xfrm>
            <a:off x="0" y="0"/>
            <a:ext cx="1133160" cy="989648"/>
          </a:xfrm>
          <a:prstGeom prst="rect">
            <a:avLst/>
          </a:prstGeom>
        </p:spPr>
      </p:pic>
      <p:sp>
        <p:nvSpPr>
          <p:cNvPr id="5" name="TextBox 4"/>
          <p:cNvSpPr txBox="1"/>
          <p:nvPr/>
        </p:nvSpPr>
        <p:spPr>
          <a:xfrm>
            <a:off x="1330853" y="47550"/>
            <a:ext cx="10685416" cy="461665"/>
          </a:xfrm>
          <a:prstGeom prst="rect">
            <a:avLst/>
          </a:prstGeom>
          <a:noFill/>
        </p:spPr>
        <p:txBody>
          <a:bodyPr wrap="square" rtlCol="0">
            <a:spAutoFit/>
          </a:bodyPr>
          <a:lstStyle/>
          <a:p>
            <a:r>
              <a:rPr lang="en-GB" sz="2400" dirty="0">
                <a:latin typeface="XCCW Joined 4a" panose="03050602040000000000" pitchFamily="66" charset="0"/>
              </a:rPr>
              <a:t>The philosophy behind Spanish at WPS</a:t>
            </a:r>
          </a:p>
        </p:txBody>
      </p:sp>
      <p:sp>
        <p:nvSpPr>
          <p:cNvPr id="36" name="Rectangular Callout 35"/>
          <p:cNvSpPr/>
          <p:nvPr/>
        </p:nvSpPr>
        <p:spPr>
          <a:xfrm>
            <a:off x="287261" y="2202206"/>
            <a:ext cx="5419663" cy="854434"/>
          </a:xfrm>
          <a:prstGeom prst="wedgeRectCallout">
            <a:avLst>
              <a:gd name="adj1" fmla="val -38108"/>
              <a:gd name="adj2" fmla="val -116639"/>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XCCW Joined 4a" panose="03050602040000000000" pitchFamily="66" charset="0"/>
              </a:rPr>
              <a:t>"One language sets you in a corridor for life. Two languages open every door along the way."</a:t>
            </a:r>
            <a:br>
              <a:rPr lang="en-GB" sz="1200" dirty="0">
                <a:solidFill>
                  <a:schemeClr val="tx1"/>
                </a:solidFill>
                <a:latin typeface="XCCW Joined 4a" panose="03050602040000000000" pitchFamily="66" charset="0"/>
              </a:rPr>
            </a:br>
            <a:r>
              <a:rPr lang="en-GB" sz="1200" b="1" dirty="0">
                <a:solidFill>
                  <a:schemeClr val="tx1"/>
                </a:solidFill>
                <a:latin typeface="XCCW Joined 4a" panose="03050602040000000000" pitchFamily="66" charset="0"/>
              </a:rPr>
              <a:t>Frank Smith (Psycholinguist)</a:t>
            </a:r>
            <a:endParaRPr lang="en-US" sz="1200" b="1" dirty="0">
              <a:solidFill>
                <a:schemeClr val="tx1"/>
              </a:solidFill>
              <a:latin typeface="XCCW Joined 4a" panose="03050602040000000000" pitchFamily="66" charset="0"/>
            </a:endParaRPr>
          </a:p>
        </p:txBody>
      </p:sp>
      <p:sp>
        <p:nvSpPr>
          <p:cNvPr id="37" name="TextBox 36"/>
          <p:cNvSpPr txBox="1"/>
          <p:nvPr/>
        </p:nvSpPr>
        <p:spPr>
          <a:xfrm>
            <a:off x="5292150" y="1401591"/>
            <a:ext cx="6613272" cy="307777"/>
          </a:xfrm>
          <a:prstGeom prst="rect">
            <a:avLst/>
          </a:prstGeom>
          <a:noFill/>
        </p:spPr>
        <p:txBody>
          <a:bodyPr wrap="square" rtlCol="0">
            <a:spAutoFit/>
          </a:bodyPr>
          <a:lstStyle/>
          <a:p>
            <a:pPr algn="ctr"/>
            <a:r>
              <a:rPr lang="en-GB" sz="1400" dirty="0">
                <a:solidFill>
                  <a:srgbClr val="9C5BCD"/>
                </a:solidFill>
                <a:latin typeface="XCCW Joined 4a" panose="03050602040000000000" pitchFamily="66" charset="0"/>
              </a:rPr>
              <a:t>A linguist is accomplished in speaking foreign languages </a:t>
            </a:r>
            <a:endParaRPr lang="en-US" sz="1400" dirty="0">
              <a:solidFill>
                <a:srgbClr val="9C5BCD"/>
              </a:solidFill>
              <a:latin typeface="XCCW Joined 4a" panose="03050602040000000000" pitchFamily="66" charset="0"/>
            </a:endParaRPr>
          </a:p>
        </p:txBody>
      </p:sp>
      <p:sp>
        <p:nvSpPr>
          <p:cNvPr id="47" name="Rectangle 46"/>
          <p:cNvSpPr/>
          <p:nvPr/>
        </p:nvSpPr>
        <p:spPr>
          <a:xfrm>
            <a:off x="5292150" y="583012"/>
            <a:ext cx="5823327" cy="369332"/>
          </a:xfrm>
          <a:prstGeom prst="rect">
            <a:avLst/>
          </a:prstGeom>
        </p:spPr>
        <p:txBody>
          <a:bodyPr wrap="square">
            <a:spAutoFit/>
          </a:bodyPr>
          <a:lstStyle/>
          <a:p>
            <a:pPr algn="ctr"/>
            <a:r>
              <a:rPr lang="en-GB" dirty="0">
                <a:solidFill>
                  <a:srgbClr val="7030A0"/>
                </a:solidFill>
                <a:latin typeface="XCCW Joined 4a" panose="03050602040000000000" pitchFamily="66" charset="0"/>
              </a:rPr>
              <a:t>Spanish at Wibsey Primary School…</a:t>
            </a:r>
            <a:endParaRPr lang="en-US" dirty="0">
              <a:solidFill>
                <a:srgbClr val="7030A0"/>
              </a:solidFill>
              <a:latin typeface="XCCW Joined 4a" panose="03050602040000000000" pitchFamily="66" charset="0"/>
            </a:endParaRPr>
          </a:p>
        </p:txBody>
      </p:sp>
      <p:sp>
        <p:nvSpPr>
          <p:cNvPr id="50" name="Rectangle 49"/>
          <p:cNvSpPr/>
          <p:nvPr/>
        </p:nvSpPr>
        <p:spPr>
          <a:xfrm>
            <a:off x="6928893" y="952344"/>
            <a:ext cx="2800768" cy="369332"/>
          </a:xfrm>
          <a:prstGeom prst="rect">
            <a:avLst/>
          </a:prstGeom>
        </p:spPr>
        <p:txBody>
          <a:bodyPr wrap="none">
            <a:spAutoFit/>
          </a:bodyPr>
          <a:lstStyle/>
          <a:p>
            <a:pPr algn="ctr"/>
            <a:r>
              <a:rPr lang="en-GB" b="1" dirty="0">
                <a:solidFill>
                  <a:srgbClr val="7030A0"/>
                </a:solidFill>
                <a:latin typeface="XCCW Joined 4a" panose="03050602040000000000" pitchFamily="66" charset="0"/>
              </a:rPr>
              <a:t>develops linguists </a:t>
            </a:r>
            <a:endParaRPr lang="en-US" b="1" dirty="0">
              <a:solidFill>
                <a:srgbClr val="7030A0"/>
              </a:solidFill>
              <a:latin typeface="XCCW Joined 4a" panose="03050602040000000000" pitchFamily="66" charset="0"/>
            </a:endParaRPr>
          </a:p>
        </p:txBody>
      </p:sp>
      <p:sp>
        <p:nvSpPr>
          <p:cNvPr id="52" name="Rectangle 51"/>
          <p:cNvSpPr/>
          <p:nvPr/>
        </p:nvSpPr>
        <p:spPr>
          <a:xfrm>
            <a:off x="287491" y="3849858"/>
            <a:ext cx="4481405" cy="276999"/>
          </a:xfrm>
          <a:prstGeom prst="rect">
            <a:avLst/>
          </a:prstGeom>
        </p:spPr>
        <p:txBody>
          <a:bodyPr wrap="square">
            <a:spAutoFit/>
          </a:bodyPr>
          <a:lstStyle/>
          <a:p>
            <a:endParaRPr lang="en-GB" sz="1200" dirty="0">
              <a:solidFill>
                <a:srgbClr val="7030A0"/>
              </a:solidFill>
              <a:latin typeface="XCCW Joined 4a" panose="03050602040000000000" pitchFamily="66" charset="0"/>
            </a:endParaRPr>
          </a:p>
        </p:txBody>
      </p:sp>
      <p:cxnSp>
        <p:nvCxnSpPr>
          <p:cNvPr id="59" name="Straight Connector 58"/>
          <p:cNvCxnSpPr/>
          <p:nvPr/>
        </p:nvCxnSpPr>
        <p:spPr>
          <a:xfrm flipH="1">
            <a:off x="4411949" y="4311847"/>
            <a:ext cx="74305" cy="139627"/>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3955" y="3193109"/>
            <a:ext cx="5701553" cy="3231654"/>
          </a:xfrm>
          <a:prstGeom prst="rect">
            <a:avLst/>
          </a:prstGeom>
          <a:noFill/>
        </p:spPr>
        <p:txBody>
          <a:bodyPr wrap="square" rtlCol="0">
            <a:spAutoFit/>
          </a:bodyPr>
          <a:lstStyle/>
          <a:p>
            <a:r>
              <a:rPr lang="en-GB" sz="1200" dirty="0">
                <a:solidFill>
                  <a:srgbClr val="9C5BCD"/>
                </a:solidFill>
                <a:latin typeface="XCCW Joined 4a" panose="03050602040000000000" pitchFamily="66" charset="0"/>
              </a:rPr>
              <a:t>At </a:t>
            </a:r>
            <a:r>
              <a:rPr lang="en-GB" sz="1200" dirty="0" err="1">
                <a:solidFill>
                  <a:srgbClr val="9C5BCD"/>
                </a:solidFill>
                <a:latin typeface="XCCW Joined 4a" panose="03050602040000000000" pitchFamily="66" charset="0"/>
              </a:rPr>
              <a:t>Wibsey</a:t>
            </a:r>
            <a:r>
              <a:rPr lang="en-GB" sz="1200" dirty="0">
                <a:solidFill>
                  <a:srgbClr val="9C5BCD"/>
                </a:solidFill>
                <a:latin typeface="XCCW Joined 4a" panose="03050602040000000000" pitchFamily="66" charset="0"/>
              </a:rPr>
              <a:t> Primary School we believe that the earlier children start to learn a foreign language, the faster they acquire it.  Our children start their language learning journey in </a:t>
            </a:r>
            <a:r>
              <a:rPr lang="en-GB" sz="1200">
                <a:solidFill>
                  <a:srgbClr val="9C5BCD"/>
                </a:solidFill>
                <a:latin typeface="XCCW Joined 4a" panose="03050602040000000000" pitchFamily="66" charset="0"/>
              </a:rPr>
              <a:t>Year 1 </a:t>
            </a:r>
            <a:r>
              <a:rPr lang="en-GB" sz="1200" dirty="0">
                <a:solidFill>
                  <a:srgbClr val="9C5BCD"/>
                </a:solidFill>
                <a:latin typeface="XCCW Joined 4a" panose="03050602040000000000" pitchFamily="66" charset="0"/>
              </a:rPr>
              <a:t>and through fun, motivating lessons, along with real world links with schools in Spanish speaking countries, we develop the 5 key language skills necessary for speaking Spanish: reading, writing, listening, speaking and grammar.  We extend our knowledge of how language works and lay down strong foundations for future language learning, as well as exploring similarities and differences between English and Spanish.</a:t>
            </a:r>
          </a:p>
          <a:p>
            <a:endParaRPr lang="en-GB" sz="1200" dirty="0">
              <a:solidFill>
                <a:srgbClr val="9C5BCD"/>
              </a:solidFill>
              <a:latin typeface="XCCW Joined 4a" panose="03050602040000000000" pitchFamily="66" charset="0"/>
            </a:endParaRPr>
          </a:p>
          <a:p>
            <a:r>
              <a:rPr lang="en-GB" sz="1200" dirty="0">
                <a:solidFill>
                  <a:srgbClr val="9C5BCD"/>
                </a:solidFill>
                <a:latin typeface="XCCW Joined 4a" panose="03050602040000000000" pitchFamily="66" charset="0"/>
              </a:rPr>
              <a:t>In our Spanish lessons we develop curiosity, not only for the Spanish language, but for the culture and way of life in Spanish speaking countries across the world.  This helps us to become more tolerant of others and also to strengthen our own sense of identity.</a:t>
            </a:r>
          </a:p>
        </p:txBody>
      </p:sp>
      <p:sp>
        <p:nvSpPr>
          <p:cNvPr id="17" name="AutoShape 4" descr="Introducing Language Angels - Association for Language Learn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6" descr="Introducing Language Angels - Association for Language Learn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9" name="Picture 18"/>
          <p:cNvPicPr>
            <a:picLocks noChangeAspect="1"/>
          </p:cNvPicPr>
          <p:nvPr/>
        </p:nvPicPr>
        <p:blipFill>
          <a:blip r:embed="rId4"/>
          <a:stretch>
            <a:fillRect/>
          </a:stretch>
        </p:blipFill>
        <p:spPr>
          <a:xfrm rot="20284210">
            <a:off x="284036" y="690452"/>
            <a:ext cx="1437076" cy="807454"/>
          </a:xfrm>
          <a:prstGeom prst="rect">
            <a:avLst/>
          </a:prstGeom>
        </p:spPr>
      </p:pic>
      <p:pic>
        <p:nvPicPr>
          <p:cNvPr id="20" name="Picture 19"/>
          <p:cNvPicPr>
            <a:picLocks noChangeAspect="1"/>
          </p:cNvPicPr>
          <p:nvPr/>
        </p:nvPicPr>
        <p:blipFill>
          <a:blip r:embed="rId5"/>
          <a:stretch>
            <a:fillRect/>
          </a:stretch>
        </p:blipFill>
        <p:spPr>
          <a:xfrm>
            <a:off x="1607080" y="1043686"/>
            <a:ext cx="899561" cy="899561"/>
          </a:xfrm>
          <a:prstGeom prst="rect">
            <a:avLst/>
          </a:prstGeom>
        </p:spPr>
      </p:pic>
      <p:pic>
        <p:nvPicPr>
          <p:cNvPr id="22" name="Picture 21"/>
          <p:cNvPicPr>
            <a:picLocks noChangeAspect="1"/>
          </p:cNvPicPr>
          <p:nvPr/>
        </p:nvPicPr>
        <p:blipFill>
          <a:blip r:embed="rId6"/>
          <a:stretch>
            <a:fillRect/>
          </a:stretch>
        </p:blipFill>
        <p:spPr>
          <a:xfrm>
            <a:off x="2442581" y="587966"/>
            <a:ext cx="1304303" cy="965184"/>
          </a:xfrm>
          <a:prstGeom prst="rect">
            <a:avLst/>
          </a:prstGeom>
        </p:spPr>
      </p:pic>
      <p:pic>
        <p:nvPicPr>
          <p:cNvPr id="23" name="Picture 22"/>
          <p:cNvPicPr>
            <a:picLocks noChangeAspect="1"/>
          </p:cNvPicPr>
          <p:nvPr/>
        </p:nvPicPr>
        <p:blipFill>
          <a:blip r:embed="rId7"/>
          <a:stretch>
            <a:fillRect/>
          </a:stretch>
        </p:blipFill>
        <p:spPr>
          <a:xfrm>
            <a:off x="3932508" y="577436"/>
            <a:ext cx="874112" cy="1443534"/>
          </a:xfrm>
          <a:prstGeom prst="rect">
            <a:avLst/>
          </a:prstGeom>
        </p:spPr>
      </p:pic>
      <p:pic>
        <p:nvPicPr>
          <p:cNvPr id="27" name="Picture 26"/>
          <p:cNvPicPr>
            <a:picLocks noChangeAspect="1"/>
          </p:cNvPicPr>
          <p:nvPr/>
        </p:nvPicPr>
        <p:blipFill>
          <a:blip r:embed="rId8"/>
          <a:stretch>
            <a:fillRect/>
          </a:stretch>
        </p:blipFill>
        <p:spPr>
          <a:xfrm>
            <a:off x="6131132" y="1691008"/>
            <a:ext cx="5376979" cy="4696052"/>
          </a:xfrm>
          <a:prstGeom prst="rect">
            <a:avLst/>
          </a:prstGeom>
        </p:spPr>
      </p:pic>
    </p:spTree>
    <p:extLst>
      <p:ext uri="{BB962C8B-B14F-4D97-AF65-F5344CB8AC3E}">
        <p14:creationId xmlns:p14="http://schemas.microsoft.com/office/powerpoint/2010/main" val="3960318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BEE7019B079C4E8A5C27982D1D9AC8" ma:contentTypeVersion="16" ma:contentTypeDescription="Create a new document." ma:contentTypeScope="" ma:versionID="9c412e4f779c4237c80e85452efd28bc">
  <xsd:schema xmlns:xsd="http://www.w3.org/2001/XMLSchema" xmlns:xs="http://www.w3.org/2001/XMLSchema" xmlns:p="http://schemas.microsoft.com/office/2006/metadata/properties" xmlns:ns2="fa54ca88-4bd9-4e91-b032-863369ce78b4" xmlns:ns3="44626631-e19c-4833-bb8e-8ec6edb3d3e7" targetNamespace="http://schemas.microsoft.com/office/2006/metadata/properties" ma:root="true" ma:fieldsID="cfc1668cf581baa277ede7047eb1c2e0" ns2:_="" ns3:_="">
    <xsd:import namespace="fa54ca88-4bd9-4e91-b032-863369ce78b4"/>
    <xsd:import namespace="44626631-e19c-4833-bb8e-8ec6edb3d3e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MediaServiceOCR" minOccurs="0"/>
                <xsd:element ref="ns2:SharedWithUsers" minOccurs="0"/>
                <xsd:element ref="ns2:SharedWithDetail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54ca88-4bd9-4e91-b032-863369ce78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57ef9bb9-26e5-4030-8945-930d11b4fda4}" ma:internalName="TaxCatchAll" ma:showField="CatchAllData" ma:web="fa54ca88-4bd9-4e91-b032-863369ce78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626631-e19c-4833-bb8e-8ec6edb3d3e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a93036d-815b-4a8f-b8cc-9c0f0232ab08"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65DDC0-7B9A-41C1-9D4F-B241B2A18B2E}"/>
</file>

<file path=customXml/itemProps2.xml><?xml version="1.0" encoding="utf-8"?>
<ds:datastoreItem xmlns:ds="http://schemas.openxmlformats.org/officeDocument/2006/customXml" ds:itemID="{D75CD97C-DA20-401C-867E-82F12351760F}"/>
</file>

<file path=customXml/itemProps3.xml><?xml version="1.0" encoding="utf-8"?>
<ds:datastoreItem xmlns:ds="http://schemas.openxmlformats.org/officeDocument/2006/customXml" ds:itemID="{DEF089E4-1E32-46FD-A453-BE2C4596132D}"/>
</file>

<file path=docProps/app.xml><?xml version="1.0" encoding="utf-8"?>
<Properties xmlns="http://schemas.openxmlformats.org/officeDocument/2006/extended-properties" xmlns:vt="http://schemas.openxmlformats.org/officeDocument/2006/docPropsVTypes">
  <TotalTime>1799</TotalTime>
  <Words>203</Words>
  <Application>Microsoft Office PowerPoint</Application>
  <PresentationFormat>Widescreen</PresentationFormat>
  <Paragraphs>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XCCW Joined 4a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Leggett</dc:creator>
  <cp:lastModifiedBy>Tammy Walker</cp:lastModifiedBy>
  <cp:revision>50</cp:revision>
  <dcterms:created xsi:type="dcterms:W3CDTF">2020-06-22T08:07:00Z</dcterms:created>
  <dcterms:modified xsi:type="dcterms:W3CDTF">2021-09-14T05:23:04Z</dcterms:modified>
</cp:coreProperties>
</file>