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7"/>
  </p:notesMasterIdLst>
  <p:sldIdLst>
    <p:sldId id="257" r:id="rId6"/>
  </p:sldIdLst>
  <p:sldSz cx="12192000" cy="6858000"/>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1529" autoAdjust="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1.xml"/><Relationship Id="rId1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8645" y="0"/>
            <a:ext cx="2944283" cy="498295"/>
          </a:xfrm>
          <a:prstGeom prst="rect">
            <a:avLst/>
          </a:prstGeom>
        </p:spPr>
        <p:txBody>
          <a:bodyPr vert="horz" lIns="91440" tIns="45720" rIns="91440" bIns="45720" rtlCol="0"/>
          <a:lstStyle>
            <a:lvl1pPr algn="r">
              <a:defRPr sz="1200"/>
            </a:lvl1pPr>
          </a:lstStyle>
          <a:p>
            <a:fld id="{2E41CBD8-D20C-4F8C-A71D-5B0DA52C7CDA}" type="datetimeFigureOut">
              <a:rPr lang="en-GB" smtClean="0"/>
              <a:t>11/01/2023</a:t>
            </a:fld>
            <a:endParaRPr lang="en-GB"/>
          </a:p>
        </p:txBody>
      </p:sp>
      <p:sp>
        <p:nvSpPr>
          <p:cNvPr id="4" name="Slide Image Placeholder 3"/>
          <p:cNvSpPr>
            <a:spLocks noGrp="1" noRot="1" noChangeAspect="1"/>
          </p:cNvSpPr>
          <p:nvPr>
            <p:ph type="sldImg" idx="2"/>
          </p:nvPr>
        </p:nvSpPr>
        <p:spPr>
          <a:xfrm>
            <a:off x="419100" y="1241425"/>
            <a:ext cx="5956300" cy="335121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9486"/>
            <a:ext cx="5435600" cy="391048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3107"/>
            <a:ext cx="2944283" cy="49829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8645" y="9433107"/>
            <a:ext cx="2944283" cy="498294"/>
          </a:xfrm>
          <a:prstGeom prst="rect">
            <a:avLst/>
          </a:prstGeom>
        </p:spPr>
        <p:txBody>
          <a:bodyPr vert="horz" lIns="91440" tIns="45720" rIns="91440" bIns="45720" rtlCol="0" anchor="b"/>
          <a:lstStyle>
            <a:lvl1pPr algn="r">
              <a:defRPr sz="1200"/>
            </a:lvl1pPr>
          </a:lstStyle>
          <a:p>
            <a:fld id="{DDBE8C3A-FB9E-4855-AA9F-A95C1BB99FD8}" type="slidenum">
              <a:rPr lang="en-GB" smtClean="0"/>
              <a:t>‹#›</a:t>
            </a:fld>
            <a:endParaRPr lang="en-GB"/>
          </a:p>
        </p:txBody>
      </p:sp>
    </p:spTree>
    <p:extLst>
      <p:ext uri="{BB962C8B-B14F-4D97-AF65-F5344CB8AC3E}">
        <p14:creationId xmlns:p14="http://schemas.microsoft.com/office/powerpoint/2010/main" val="3369360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XCCW Joined 4a" panose="03050602040000000000" pitchFamily="66" charset="0"/>
              </a:rPr>
              <a:t>Maths supports reading development as </a:t>
            </a:r>
            <a:r>
              <a:rPr lang="en-GB" sz="1200" dirty="0" err="1">
                <a:latin typeface="XCCW Joined 4a" panose="03050602040000000000" pitchFamily="66" charset="0"/>
              </a:rPr>
              <a:t>Mathematicans</a:t>
            </a:r>
            <a:r>
              <a:rPr lang="en-GB" sz="1200" dirty="0">
                <a:latin typeface="XCCW Joined 4a" panose="03050602040000000000" pitchFamily="66" charset="0"/>
              </a:rPr>
              <a:t> at Wibsey read to interpret, analyse and communicate mathematical ideas. They explore a range of mathematical vocabulary and its meaning in context, apply skimming and scanning strategies to select key information to inform their mathematical decisions and use the skill of reading when interpreting data.</a:t>
            </a:r>
          </a:p>
        </p:txBody>
      </p:sp>
      <p:sp>
        <p:nvSpPr>
          <p:cNvPr id="4" name="Slide Number Placeholder 3"/>
          <p:cNvSpPr>
            <a:spLocks noGrp="1"/>
          </p:cNvSpPr>
          <p:nvPr>
            <p:ph type="sldNum" sz="quarter" idx="5"/>
          </p:nvPr>
        </p:nvSpPr>
        <p:spPr/>
        <p:txBody>
          <a:bodyPr/>
          <a:lstStyle/>
          <a:p>
            <a:fld id="{DDBE8C3A-FB9E-4855-AA9F-A95C1BB99FD8}" type="slidenum">
              <a:rPr lang="en-GB" smtClean="0"/>
              <a:t>1</a:t>
            </a:fld>
            <a:endParaRPr lang="en-GB"/>
          </a:p>
        </p:txBody>
      </p:sp>
    </p:spTree>
    <p:extLst>
      <p:ext uri="{BB962C8B-B14F-4D97-AF65-F5344CB8AC3E}">
        <p14:creationId xmlns:p14="http://schemas.microsoft.com/office/powerpoint/2010/main" val="1143868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F960588-F4EA-4565-A9B1-2A00610B16E4}"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1800840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960588-F4EA-4565-A9B1-2A00610B16E4}"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4066639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960588-F4EA-4565-A9B1-2A00610B16E4}"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2403738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960588-F4EA-4565-A9B1-2A00610B16E4}"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3343951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F960588-F4EA-4565-A9B1-2A00610B16E4}"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4246635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960588-F4EA-4565-A9B1-2A00610B16E4}"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3248537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960588-F4EA-4565-A9B1-2A00610B16E4}" type="datetimeFigureOut">
              <a:rPr lang="en-US" smtClean="0"/>
              <a:t>1/11/2023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2763354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F960588-F4EA-4565-A9B1-2A00610B16E4}" type="datetimeFigureOut">
              <a:rPr lang="en-US" smtClean="0"/>
              <a:t>1/11/2023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4213854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960588-F4EA-4565-A9B1-2A00610B16E4}" type="datetimeFigureOut">
              <a:rPr lang="en-US" smtClean="0"/>
              <a:t>1/11/2023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950216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F960588-F4EA-4565-A9B1-2A00610B16E4}"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1809675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F960588-F4EA-4565-A9B1-2A00610B16E4}"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2471691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960588-F4EA-4565-A9B1-2A00610B16E4}" type="datetimeFigureOut">
              <a:rPr lang="en-US" smtClean="0"/>
              <a:t>1/11/2023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40AF5-FF9C-4A3D-BD44-0CDA4F40D077}" type="slidenum">
              <a:rPr lang="en-US" smtClean="0"/>
              <a:t>‹#›</a:t>
            </a:fld>
            <a:endParaRPr lang="en-US"/>
          </a:p>
        </p:txBody>
      </p:sp>
    </p:spTree>
    <p:extLst>
      <p:ext uri="{BB962C8B-B14F-4D97-AF65-F5344CB8AC3E}">
        <p14:creationId xmlns:p14="http://schemas.microsoft.com/office/powerpoint/2010/main" val="2713527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13" Type="http://schemas.openxmlformats.org/officeDocument/2006/relationships/image" Target="../media/image11.jpg"/><Relationship Id="rId3" Type="http://schemas.openxmlformats.org/officeDocument/2006/relationships/image" Target="../media/image1.png"/><Relationship Id="rId7" Type="http://schemas.openxmlformats.org/officeDocument/2006/relationships/image" Target="../media/image5.jpe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jpe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b="37789"/>
          <a:stretch/>
        </p:blipFill>
        <p:spPr>
          <a:xfrm>
            <a:off x="0" y="0"/>
            <a:ext cx="1133160" cy="989648"/>
          </a:xfrm>
          <a:prstGeom prst="rect">
            <a:avLst/>
          </a:prstGeom>
        </p:spPr>
      </p:pic>
      <p:sp>
        <p:nvSpPr>
          <p:cNvPr id="65" name="Oval 64"/>
          <p:cNvSpPr/>
          <p:nvPr/>
        </p:nvSpPr>
        <p:spPr>
          <a:xfrm>
            <a:off x="6153058" y="2042189"/>
            <a:ext cx="6374776" cy="5068803"/>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330853" y="47550"/>
            <a:ext cx="10685416" cy="461665"/>
          </a:xfrm>
          <a:prstGeom prst="rect">
            <a:avLst/>
          </a:prstGeom>
          <a:noFill/>
        </p:spPr>
        <p:txBody>
          <a:bodyPr wrap="square" rtlCol="0">
            <a:spAutoFit/>
          </a:bodyPr>
          <a:lstStyle/>
          <a:p>
            <a:r>
              <a:rPr lang="en-GB" sz="2400" dirty="0">
                <a:latin typeface="XCCW Joined 4a" panose="03050602040000000000" pitchFamily="66" charset="0"/>
              </a:rPr>
              <a:t>The philosophy behind Maths at WPS</a:t>
            </a:r>
          </a:p>
        </p:txBody>
      </p:sp>
      <p:sp>
        <p:nvSpPr>
          <p:cNvPr id="25" name="Oval 24"/>
          <p:cNvSpPr/>
          <p:nvPr/>
        </p:nvSpPr>
        <p:spPr>
          <a:xfrm>
            <a:off x="6673561" y="2452745"/>
            <a:ext cx="5426242" cy="440525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7359361" y="3056022"/>
            <a:ext cx="4054642" cy="3308684"/>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7876719" y="3543300"/>
            <a:ext cx="3104148" cy="2358190"/>
          </a:xfrm>
          <a:prstGeom prst="ellipse">
            <a:avLst/>
          </a:prstGeom>
          <a:solidFill>
            <a:schemeClr val="accent1">
              <a:lumMod val="75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8285793" y="3886200"/>
            <a:ext cx="2286000" cy="1672390"/>
            <a:chOff x="5402179" y="2658978"/>
            <a:chExt cx="2286000" cy="1672390"/>
          </a:xfrm>
          <a:solidFill>
            <a:schemeClr val="bg2">
              <a:lumMod val="90000"/>
            </a:schemeClr>
          </a:solidFill>
        </p:grpSpPr>
        <p:sp>
          <p:nvSpPr>
            <p:cNvPr id="2" name="Oval 1"/>
            <p:cNvSpPr/>
            <p:nvPr/>
          </p:nvSpPr>
          <p:spPr>
            <a:xfrm>
              <a:off x="5462337" y="2658978"/>
              <a:ext cx="2165684" cy="1672390"/>
            </a:xfrm>
            <a:prstGeom prst="ellipse">
              <a:avLst/>
            </a:prstGeom>
            <a:grp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402179" y="3310507"/>
              <a:ext cx="2286000" cy="369332"/>
            </a:xfrm>
            <a:prstGeom prst="rect">
              <a:avLst/>
            </a:prstGeom>
            <a:noFill/>
            <a:ln>
              <a:noFill/>
            </a:ln>
          </p:spPr>
          <p:txBody>
            <a:bodyPr wrap="square" rtlCol="0">
              <a:spAutoFit/>
            </a:bodyPr>
            <a:lstStyle/>
            <a:p>
              <a:pPr algn="ctr"/>
              <a:r>
                <a:rPr lang="en-GB" b="1" dirty="0">
                  <a:solidFill>
                    <a:schemeClr val="bg1"/>
                  </a:solidFill>
                  <a:latin typeface="XCCW Joined 4a" panose="03050602040000000000" pitchFamily="66" charset="0"/>
                </a:rPr>
                <a:t>Mathematician</a:t>
              </a:r>
              <a:endParaRPr lang="en-US" b="1" dirty="0">
                <a:solidFill>
                  <a:schemeClr val="bg1"/>
                </a:solidFill>
                <a:latin typeface="XCCW Joined 4a" panose="03050602040000000000" pitchFamily="66" charset="0"/>
              </a:endParaRPr>
            </a:p>
          </p:txBody>
        </p:sp>
      </p:grpSp>
      <p:sp>
        <p:nvSpPr>
          <p:cNvPr id="21" name="TextBox 20"/>
          <p:cNvSpPr txBox="1"/>
          <p:nvPr/>
        </p:nvSpPr>
        <p:spPr>
          <a:xfrm>
            <a:off x="7915821" y="3170872"/>
            <a:ext cx="3025943" cy="369332"/>
          </a:xfrm>
          <a:prstGeom prst="rect">
            <a:avLst/>
          </a:prstGeom>
          <a:noFill/>
        </p:spPr>
        <p:txBody>
          <a:bodyPr wrap="square" rtlCol="0">
            <a:spAutoFit/>
          </a:bodyPr>
          <a:lstStyle/>
          <a:p>
            <a:pPr algn="ctr"/>
            <a:r>
              <a:rPr lang="en-GB" dirty="0">
                <a:latin typeface="XCCW Joined 4a" panose="03050602040000000000" pitchFamily="66" charset="0"/>
              </a:rPr>
              <a:t>Decision making</a:t>
            </a:r>
            <a:endParaRPr lang="en-US" dirty="0">
              <a:latin typeface="XCCW Joined 4a" panose="03050602040000000000" pitchFamily="66" charset="0"/>
            </a:endParaRPr>
          </a:p>
        </p:txBody>
      </p:sp>
      <p:pic>
        <p:nvPicPr>
          <p:cNvPr id="22" name="Picture 21"/>
          <p:cNvPicPr>
            <a:picLocks noChangeAspect="1"/>
          </p:cNvPicPr>
          <p:nvPr/>
        </p:nvPicPr>
        <p:blipFill>
          <a:blip r:embed="rId4" cstate="print"/>
          <a:stretch>
            <a:fillRect/>
          </a:stretch>
        </p:blipFill>
        <p:spPr>
          <a:xfrm>
            <a:off x="8674930" y="3647279"/>
            <a:ext cx="312309" cy="328140"/>
          </a:xfrm>
          <a:prstGeom prst="rect">
            <a:avLst/>
          </a:prstGeom>
        </p:spPr>
      </p:pic>
      <p:sp>
        <p:nvSpPr>
          <p:cNvPr id="24" name="TextBox 23"/>
          <p:cNvSpPr txBox="1"/>
          <p:nvPr/>
        </p:nvSpPr>
        <p:spPr>
          <a:xfrm>
            <a:off x="8327903" y="3615055"/>
            <a:ext cx="2286000" cy="369332"/>
          </a:xfrm>
          <a:prstGeom prst="rect">
            <a:avLst/>
          </a:prstGeom>
          <a:noFill/>
        </p:spPr>
        <p:txBody>
          <a:bodyPr wrap="square" rtlCol="0">
            <a:spAutoFit/>
          </a:bodyPr>
          <a:lstStyle/>
          <a:p>
            <a:pPr algn="ctr"/>
            <a:r>
              <a:rPr lang="en-GB" dirty="0">
                <a:latin typeface="XCCW Joined 4a" panose="03050602040000000000" pitchFamily="66" charset="0"/>
              </a:rPr>
              <a:t>Noticing</a:t>
            </a:r>
            <a:endParaRPr lang="en-US" dirty="0">
              <a:latin typeface="XCCW Joined 4a" panose="03050602040000000000" pitchFamily="66" charset="0"/>
            </a:endParaRPr>
          </a:p>
        </p:txBody>
      </p:sp>
      <p:sp>
        <p:nvSpPr>
          <p:cNvPr id="26" name="TextBox 25"/>
          <p:cNvSpPr txBox="1"/>
          <p:nvPr/>
        </p:nvSpPr>
        <p:spPr>
          <a:xfrm>
            <a:off x="7915820" y="2669297"/>
            <a:ext cx="3025943" cy="369332"/>
          </a:xfrm>
          <a:prstGeom prst="rect">
            <a:avLst/>
          </a:prstGeom>
          <a:noFill/>
        </p:spPr>
        <p:txBody>
          <a:bodyPr wrap="square" rtlCol="0">
            <a:spAutoFit/>
          </a:bodyPr>
          <a:lstStyle/>
          <a:p>
            <a:pPr algn="ctr"/>
            <a:r>
              <a:rPr lang="en-GB" dirty="0">
                <a:latin typeface="XCCW Joined 4a" panose="03050602040000000000" pitchFamily="66" charset="0"/>
              </a:rPr>
              <a:t>Testing and proving</a:t>
            </a:r>
            <a:endParaRPr lang="en-US" dirty="0">
              <a:latin typeface="XCCW Joined 4a" panose="03050602040000000000" pitchFamily="66" charset="0"/>
            </a:endParaRPr>
          </a:p>
        </p:txBody>
      </p:sp>
      <p:pic>
        <p:nvPicPr>
          <p:cNvPr id="2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21248261">
            <a:off x="58319" y="857880"/>
            <a:ext cx="1593270" cy="1177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8"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670495">
            <a:off x="1372141" y="573710"/>
            <a:ext cx="1324745" cy="10762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9" name="Picture 2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20894508">
            <a:off x="2136869" y="613018"/>
            <a:ext cx="1693702" cy="1178976"/>
          </a:xfrm>
          <a:prstGeom prst="rect">
            <a:avLst/>
          </a:prstGeom>
        </p:spPr>
      </p:pic>
      <p:pic>
        <p:nvPicPr>
          <p:cNvPr id="30" name="Picture 29"/>
          <p:cNvPicPr>
            <a:picLocks noChangeAspect="1"/>
          </p:cNvPicPr>
          <p:nvPr/>
        </p:nvPicPr>
        <p:blipFill rotWithShape="1">
          <a:blip r:embed="rId8" cstate="print">
            <a:extLst>
              <a:ext uri="{28A0092B-C50C-407E-A947-70E740481C1C}">
                <a14:useLocalDpi xmlns:a14="http://schemas.microsoft.com/office/drawing/2010/main" val="0"/>
              </a:ext>
            </a:extLst>
          </a:blip>
          <a:srcRect l="10092" t="3742" r="9747" b="59532"/>
          <a:stretch/>
        </p:blipFill>
        <p:spPr>
          <a:xfrm rot="246870">
            <a:off x="1329468" y="1594030"/>
            <a:ext cx="3348438" cy="1128121"/>
          </a:xfrm>
          <a:prstGeom prst="rect">
            <a:avLst/>
          </a:prstGeom>
        </p:spPr>
      </p:pic>
      <p:pic>
        <p:nvPicPr>
          <p:cNvPr id="34" name="Picture 33"/>
          <p:cNvPicPr>
            <a:picLocks noChangeAspect="1"/>
          </p:cNvPicPr>
          <p:nvPr/>
        </p:nvPicPr>
        <p:blipFill>
          <a:blip r:embed="rId9" cstate="print"/>
          <a:stretch>
            <a:fillRect/>
          </a:stretch>
        </p:blipFill>
        <p:spPr>
          <a:xfrm>
            <a:off x="8199835" y="2141703"/>
            <a:ext cx="576855" cy="459059"/>
          </a:xfrm>
          <a:prstGeom prst="rect">
            <a:avLst/>
          </a:prstGeom>
        </p:spPr>
      </p:pic>
      <p:pic>
        <p:nvPicPr>
          <p:cNvPr id="32" name="Picture 31"/>
          <p:cNvPicPr>
            <a:picLocks noChangeAspect="1"/>
          </p:cNvPicPr>
          <p:nvPr/>
        </p:nvPicPr>
        <p:blipFill>
          <a:blip r:embed="rId10" cstate="print"/>
          <a:stretch>
            <a:fillRect/>
          </a:stretch>
        </p:blipFill>
        <p:spPr>
          <a:xfrm>
            <a:off x="8264882" y="2053998"/>
            <a:ext cx="511808" cy="615299"/>
          </a:xfrm>
          <a:prstGeom prst="rect">
            <a:avLst/>
          </a:prstGeom>
        </p:spPr>
      </p:pic>
      <p:pic>
        <p:nvPicPr>
          <p:cNvPr id="35" name="Picture 34"/>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rot="21287057">
            <a:off x="3836316" y="622394"/>
            <a:ext cx="2229656" cy="753178"/>
          </a:xfrm>
          <a:prstGeom prst="rect">
            <a:avLst/>
          </a:prstGeom>
        </p:spPr>
      </p:pic>
      <p:sp>
        <p:nvSpPr>
          <p:cNvPr id="36" name="Rectangular Callout 35"/>
          <p:cNvSpPr/>
          <p:nvPr/>
        </p:nvSpPr>
        <p:spPr>
          <a:xfrm>
            <a:off x="-58694" y="2564658"/>
            <a:ext cx="5419663" cy="854434"/>
          </a:xfrm>
          <a:prstGeom prst="wedgeRectCallout">
            <a:avLst>
              <a:gd name="adj1" fmla="val -27262"/>
              <a:gd name="adj2" fmla="val -112817"/>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XCCW Joined 4a" panose="03050602040000000000" pitchFamily="66" charset="0"/>
              </a:rPr>
              <a:t>‘Without mathematics, there’s nothing you can do. Everything around you is mathematics.’  </a:t>
            </a:r>
            <a:r>
              <a:rPr lang="en-GB" sz="1400" b="1" dirty="0" err="1">
                <a:solidFill>
                  <a:schemeClr val="tx1"/>
                </a:solidFill>
                <a:latin typeface="XCCW Joined 4a" panose="03050602040000000000" pitchFamily="66" charset="0"/>
              </a:rPr>
              <a:t>Shakuntala</a:t>
            </a:r>
            <a:r>
              <a:rPr lang="en-GB" sz="1400" b="1" dirty="0">
                <a:solidFill>
                  <a:schemeClr val="tx1"/>
                </a:solidFill>
                <a:latin typeface="XCCW Joined 4a" panose="03050602040000000000" pitchFamily="66" charset="0"/>
              </a:rPr>
              <a:t> Devi  </a:t>
            </a:r>
            <a:endParaRPr lang="en-US" sz="1600" b="1" dirty="0">
              <a:solidFill>
                <a:schemeClr val="tx1"/>
              </a:solidFill>
              <a:latin typeface="XCCW Joined 4a" panose="03050602040000000000" pitchFamily="66" charset="0"/>
            </a:endParaRPr>
          </a:p>
        </p:txBody>
      </p:sp>
      <p:sp>
        <p:nvSpPr>
          <p:cNvPr id="37" name="TextBox 36"/>
          <p:cNvSpPr txBox="1"/>
          <p:nvPr/>
        </p:nvSpPr>
        <p:spPr>
          <a:xfrm>
            <a:off x="5377970" y="1385137"/>
            <a:ext cx="5854105" cy="738664"/>
          </a:xfrm>
          <a:prstGeom prst="rect">
            <a:avLst/>
          </a:prstGeom>
          <a:noFill/>
        </p:spPr>
        <p:txBody>
          <a:bodyPr wrap="square" rtlCol="0">
            <a:spAutoFit/>
          </a:bodyPr>
          <a:lstStyle/>
          <a:p>
            <a:pPr algn="ctr"/>
            <a:r>
              <a:rPr lang="en-GB" sz="1400" dirty="0">
                <a:solidFill>
                  <a:srgbClr val="7030A0"/>
                </a:solidFill>
                <a:latin typeface="XCCW Joined 4a" panose="03050602040000000000" pitchFamily="66" charset="0"/>
              </a:rPr>
              <a:t>A mathematician is a seeker of patterns. In order to behave like a mathematician children learn how to deploy noticing, testing, proving and wondering. </a:t>
            </a:r>
            <a:endParaRPr lang="en-US" sz="1400" dirty="0">
              <a:solidFill>
                <a:srgbClr val="7030A0"/>
              </a:solidFill>
              <a:latin typeface="XCCW Joined 4a" panose="03050602040000000000" pitchFamily="66" charset="0"/>
            </a:endParaRPr>
          </a:p>
        </p:txBody>
      </p:sp>
      <p:cxnSp>
        <p:nvCxnSpPr>
          <p:cNvPr id="42" name="Straight Arrow Connector 41"/>
          <p:cNvCxnSpPr/>
          <p:nvPr/>
        </p:nvCxnSpPr>
        <p:spPr>
          <a:xfrm>
            <a:off x="6551172" y="2203602"/>
            <a:ext cx="0" cy="4668253"/>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4622294" y="403436"/>
            <a:ext cx="5823327" cy="369332"/>
          </a:xfrm>
          <a:prstGeom prst="rect">
            <a:avLst/>
          </a:prstGeom>
        </p:spPr>
        <p:txBody>
          <a:bodyPr wrap="square">
            <a:spAutoFit/>
          </a:bodyPr>
          <a:lstStyle/>
          <a:p>
            <a:pPr algn="ctr"/>
            <a:r>
              <a:rPr lang="en-GB" dirty="0">
                <a:solidFill>
                  <a:srgbClr val="7030A0"/>
                </a:solidFill>
                <a:latin typeface="XCCW Joined 4a" panose="03050602040000000000" pitchFamily="66" charset="0"/>
              </a:rPr>
              <a:t>Maths at Wibsey Primary School…</a:t>
            </a:r>
            <a:endParaRPr lang="en-US" dirty="0">
              <a:solidFill>
                <a:srgbClr val="7030A0"/>
              </a:solidFill>
              <a:latin typeface="XCCW Joined 4a" panose="03050602040000000000" pitchFamily="66" charset="0"/>
            </a:endParaRPr>
          </a:p>
        </p:txBody>
      </p:sp>
      <p:sp>
        <p:nvSpPr>
          <p:cNvPr id="48" name="TextBox 47"/>
          <p:cNvSpPr txBox="1"/>
          <p:nvPr/>
        </p:nvSpPr>
        <p:spPr>
          <a:xfrm rot="5400000">
            <a:off x="5101443" y="4550739"/>
            <a:ext cx="3025943" cy="369332"/>
          </a:xfrm>
          <a:prstGeom prst="rect">
            <a:avLst/>
          </a:prstGeom>
          <a:noFill/>
        </p:spPr>
        <p:txBody>
          <a:bodyPr wrap="square" rtlCol="0">
            <a:spAutoFit/>
          </a:bodyPr>
          <a:lstStyle/>
          <a:p>
            <a:pPr algn="ctr"/>
            <a:r>
              <a:rPr lang="en-GB" dirty="0">
                <a:latin typeface="XCCW Joined 4a" panose="03050602040000000000" pitchFamily="66" charset="0"/>
              </a:rPr>
              <a:t>Vocabulary</a:t>
            </a:r>
            <a:endParaRPr lang="en-US" dirty="0">
              <a:latin typeface="XCCW Joined 4a" panose="03050602040000000000" pitchFamily="66" charset="0"/>
            </a:endParaRPr>
          </a:p>
        </p:txBody>
      </p:sp>
      <p:pic>
        <p:nvPicPr>
          <p:cNvPr id="49" name="Picture 48"/>
          <p:cNvPicPr>
            <a:picLocks noChangeAspect="1"/>
          </p:cNvPicPr>
          <p:nvPr/>
        </p:nvPicPr>
        <p:blipFill rotWithShape="1">
          <a:blip r:embed="rId12" cstate="print">
            <a:extLst>
              <a:ext uri="{28A0092B-C50C-407E-A947-70E740481C1C}">
                <a14:useLocalDpi xmlns:a14="http://schemas.microsoft.com/office/drawing/2010/main" val="0"/>
              </a:ext>
            </a:extLst>
          </a:blip>
          <a:srcRect l="7463" t="14925" r="7361" b="13035"/>
          <a:stretch/>
        </p:blipFill>
        <p:spPr>
          <a:xfrm>
            <a:off x="4171277" y="4302622"/>
            <a:ext cx="2235176" cy="1460531"/>
          </a:xfrm>
          <a:prstGeom prst="rect">
            <a:avLst/>
          </a:prstGeom>
        </p:spPr>
      </p:pic>
      <p:sp>
        <p:nvSpPr>
          <p:cNvPr id="50" name="Rectangle 49"/>
          <p:cNvSpPr/>
          <p:nvPr/>
        </p:nvSpPr>
        <p:spPr>
          <a:xfrm>
            <a:off x="6398024" y="1105741"/>
            <a:ext cx="3733715" cy="369332"/>
          </a:xfrm>
          <a:prstGeom prst="rect">
            <a:avLst/>
          </a:prstGeom>
        </p:spPr>
        <p:txBody>
          <a:bodyPr wrap="none">
            <a:spAutoFit/>
          </a:bodyPr>
          <a:lstStyle/>
          <a:p>
            <a:pPr algn="ctr"/>
            <a:r>
              <a:rPr lang="en-GB" b="1" dirty="0">
                <a:solidFill>
                  <a:srgbClr val="7030A0"/>
                </a:solidFill>
                <a:latin typeface="XCCW Joined 4a" panose="03050602040000000000" pitchFamily="66" charset="0"/>
              </a:rPr>
              <a:t>develops mathematicians </a:t>
            </a:r>
            <a:endParaRPr lang="en-US" b="1" dirty="0">
              <a:solidFill>
                <a:srgbClr val="7030A0"/>
              </a:solidFill>
              <a:latin typeface="XCCW Joined 4a" panose="03050602040000000000" pitchFamily="66" charset="0"/>
            </a:endParaRPr>
          </a:p>
        </p:txBody>
      </p:sp>
      <p:pic>
        <p:nvPicPr>
          <p:cNvPr id="51" name="Picture 50"/>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930223" y="-38522"/>
            <a:ext cx="2268627" cy="1378406"/>
          </a:xfrm>
          <a:prstGeom prst="rect">
            <a:avLst/>
          </a:prstGeom>
        </p:spPr>
      </p:pic>
      <p:sp>
        <p:nvSpPr>
          <p:cNvPr id="52" name="Rectangle 51"/>
          <p:cNvSpPr/>
          <p:nvPr/>
        </p:nvSpPr>
        <p:spPr>
          <a:xfrm>
            <a:off x="-16250" y="3399068"/>
            <a:ext cx="4498970" cy="2677656"/>
          </a:xfrm>
          <a:prstGeom prst="rect">
            <a:avLst/>
          </a:prstGeom>
        </p:spPr>
        <p:txBody>
          <a:bodyPr wrap="square">
            <a:spAutoFit/>
          </a:bodyPr>
          <a:lstStyle/>
          <a:p>
            <a:r>
              <a:rPr lang="en-GB" sz="1050" b="1" dirty="0">
                <a:solidFill>
                  <a:srgbClr val="7030A0"/>
                </a:solidFill>
                <a:latin typeface="XCCW Joined 4a" panose="03050602040000000000" pitchFamily="66" charset="0"/>
              </a:rPr>
              <a:t>All children</a:t>
            </a:r>
            <a:endParaRPr lang="en-US" sz="1050" b="1" dirty="0">
              <a:solidFill>
                <a:srgbClr val="7030A0"/>
              </a:solidFill>
              <a:latin typeface="XCCW Joined 4a" panose="03050602040000000000" pitchFamily="66" charset="0"/>
            </a:endParaRPr>
          </a:p>
          <a:p>
            <a:pPr marL="285750" indent="-285750">
              <a:buFont typeface="Arial" panose="020B0604020202020204" pitchFamily="34" charset="0"/>
              <a:buChar char="•"/>
            </a:pPr>
            <a:r>
              <a:rPr lang="en-GB" sz="1050" dirty="0">
                <a:solidFill>
                  <a:srgbClr val="7030A0"/>
                </a:solidFill>
                <a:latin typeface="XCCW Joined 4a" panose="03050602040000000000" pitchFamily="66" charset="0"/>
              </a:rPr>
              <a:t>describe and represent maths using concrete materials, pictures and symbols</a:t>
            </a:r>
          </a:p>
          <a:p>
            <a:pPr marL="285750" indent="-285750">
              <a:buFont typeface="Arial" panose="020B0604020202020204" pitchFamily="34" charset="0"/>
              <a:buChar char="•"/>
            </a:pPr>
            <a:r>
              <a:rPr lang="en-GB" sz="1050" dirty="0">
                <a:solidFill>
                  <a:srgbClr val="7030A0"/>
                </a:solidFill>
                <a:latin typeface="XCCW Joined 4a" panose="03050602040000000000" pitchFamily="66" charset="0"/>
              </a:rPr>
              <a:t>use maths vocabulary to describe their own examples and non-examples</a:t>
            </a:r>
          </a:p>
          <a:p>
            <a:pPr marL="285750" indent="-285750">
              <a:buFont typeface="Arial" panose="020B0604020202020204" pitchFamily="34" charset="0"/>
              <a:buChar char="•"/>
            </a:pPr>
            <a:endParaRPr lang="en-GB" sz="1050" b="1" dirty="0">
              <a:solidFill>
                <a:srgbClr val="7030A0"/>
              </a:solidFill>
              <a:latin typeface="XCCW Joined 4a" panose="03050602040000000000" pitchFamily="66" charset="0"/>
            </a:endParaRPr>
          </a:p>
          <a:p>
            <a:r>
              <a:rPr lang="en-GB" sz="1050" b="1" dirty="0">
                <a:solidFill>
                  <a:srgbClr val="7030A0"/>
                </a:solidFill>
                <a:latin typeface="XCCW Joined 4a" panose="03050602040000000000" pitchFamily="66" charset="0"/>
              </a:rPr>
              <a:t>Most children ‘master’ the curriculum by</a:t>
            </a:r>
          </a:p>
          <a:p>
            <a:pPr marL="171450" indent="-171450">
              <a:buFont typeface="Arial" panose="020B0604020202020204" pitchFamily="34" charset="0"/>
              <a:buChar char="•"/>
            </a:pPr>
            <a:r>
              <a:rPr lang="en-GB" sz="1050" b="1" dirty="0">
                <a:solidFill>
                  <a:srgbClr val="7030A0"/>
                </a:solidFill>
                <a:latin typeface="XCCW Joined 4a" panose="03050602040000000000" pitchFamily="66" charset="0"/>
              </a:rPr>
              <a:t> </a:t>
            </a:r>
            <a:r>
              <a:rPr lang="en-GB" sz="1050" dirty="0">
                <a:solidFill>
                  <a:srgbClr val="7030A0"/>
                </a:solidFill>
                <a:latin typeface="XCCW Joined 4a" panose="03050602040000000000" pitchFamily="66" charset="0"/>
              </a:rPr>
              <a:t>Identifying connections </a:t>
            </a:r>
          </a:p>
          <a:p>
            <a:pPr marL="171450" indent="-171450">
              <a:buFont typeface="Arial" panose="020B0604020202020204" pitchFamily="34" charset="0"/>
              <a:buChar char="•"/>
            </a:pPr>
            <a:r>
              <a:rPr lang="en-GB" sz="1050" dirty="0">
                <a:solidFill>
                  <a:srgbClr val="7030A0"/>
                </a:solidFill>
                <a:latin typeface="XCCW Joined 4a" panose="03050602040000000000" pitchFamily="66" charset="0"/>
              </a:rPr>
              <a:t>Communicating results clearly </a:t>
            </a:r>
          </a:p>
          <a:p>
            <a:endParaRPr lang="en-GB" sz="1050" b="1" dirty="0">
              <a:solidFill>
                <a:srgbClr val="7030A0"/>
              </a:solidFill>
              <a:latin typeface="XCCW Joined 4a" panose="03050602040000000000" pitchFamily="66" charset="0"/>
            </a:endParaRPr>
          </a:p>
          <a:p>
            <a:r>
              <a:rPr lang="en-GB" sz="1050" b="1" dirty="0">
                <a:solidFill>
                  <a:srgbClr val="7030A0"/>
                </a:solidFill>
                <a:latin typeface="XCCW Joined 4a" panose="03050602040000000000" pitchFamily="66" charset="0"/>
              </a:rPr>
              <a:t>Some children demonstrate a ‘deeper’ understanding by</a:t>
            </a:r>
          </a:p>
          <a:p>
            <a:pPr marL="171450" indent="-171450">
              <a:buFont typeface="Arial" panose="020B0604020202020204" pitchFamily="34" charset="0"/>
              <a:buChar char="•"/>
            </a:pPr>
            <a:r>
              <a:rPr lang="en-GB" sz="1050" dirty="0">
                <a:solidFill>
                  <a:srgbClr val="7030A0"/>
                </a:solidFill>
                <a:latin typeface="XCCW Joined 4a" panose="03050602040000000000" pitchFamily="66" charset="0"/>
              </a:rPr>
              <a:t>Exploring and investigating mathematical contexts and structures</a:t>
            </a:r>
          </a:p>
          <a:p>
            <a:pPr marL="285750" indent="-285750">
              <a:buFont typeface="Arial" panose="020B0604020202020204" pitchFamily="34" charset="0"/>
              <a:buChar char="•"/>
            </a:pPr>
            <a:r>
              <a:rPr lang="en-GB" sz="1050" dirty="0">
                <a:solidFill>
                  <a:srgbClr val="7030A0"/>
                </a:solidFill>
                <a:latin typeface="XCCW Joined 4a" panose="03050602040000000000" pitchFamily="66" charset="0"/>
              </a:rPr>
              <a:t>Systematically explaining and generalising the mathematics </a:t>
            </a:r>
          </a:p>
        </p:txBody>
      </p:sp>
      <p:pic>
        <p:nvPicPr>
          <p:cNvPr id="53" name="Picture 52"/>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5055038" y="2993924"/>
            <a:ext cx="864283" cy="621131"/>
          </a:xfrm>
          <a:prstGeom prst="rect">
            <a:avLst/>
          </a:prstGeom>
        </p:spPr>
      </p:pic>
      <p:pic>
        <p:nvPicPr>
          <p:cNvPr id="54" name="Picture 53"/>
          <p:cNvPicPr>
            <a:picLocks noChangeAspect="1"/>
          </p:cNvPicPr>
          <p:nvPr/>
        </p:nvPicPr>
        <p:blipFill rotWithShape="1">
          <a:blip r:embed="rId15" cstate="print">
            <a:extLst>
              <a:ext uri="{28A0092B-C50C-407E-A947-70E740481C1C}">
                <a14:useLocalDpi xmlns:a14="http://schemas.microsoft.com/office/drawing/2010/main" val="0"/>
              </a:ext>
            </a:extLst>
          </a:blip>
          <a:srcRect l="14400" t="28593" b="17328"/>
          <a:stretch/>
        </p:blipFill>
        <p:spPr>
          <a:xfrm>
            <a:off x="4107446" y="3141332"/>
            <a:ext cx="830723" cy="524818"/>
          </a:xfrm>
          <a:prstGeom prst="rect">
            <a:avLst/>
          </a:prstGeom>
        </p:spPr>
      </p:pic>
      <p:sp>
        <p:nvSpPr>
          <p:cNvPr id="55" name="Oval 54"/>
          <p:cNvSpPr/>
          <p:nvPr/>
        </p:nvSpPr>
        <p:spPr>
          <a:xfrm>
            <a:off x="4475828" y="3679272"/>
            <a:ext cx="270345" cy="24649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4305941" y="4029292"/>
            <a:ext cx="270345" cy="24649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4638431" y="4056131"/>
            <a:ext cx="270345" cy="24649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Connector 58"/>
          <p:cNvCxnSpPr>
            <a:stCxn id="55" idx="3"/>
            <a:endCxn id="56" idx="0"/>
          </p:cNvCxnSpPr>
          <p:nvPr/>
        </p:nvCxnSpPr>
        <p:spPr>
          <a:xfrm flipH="1">
            <a:off x="4441114" y="3889665"/>
            <a:ext cx="74305" cy="139627"/>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55" idx="5"/>
          </p:cNvCxnSpPr>
          <p:nvPr/>
        </p:nvCxnSpPr>
        <p:spPr>
          <a:xfrm>
            <a:off x="4706582" y="3889665"/>
            <a:ext cx="46483" cy="189516"/>
          </a:xfrm>
          <a:prstGeom prst="line">
            <a:avLst/>
          </a:prstGeom>
        </p:spPr>
        <p:style>
          <a:lnRef idx="1">
            <a:schemeClr val="accent1"/>
          </a:lnRef>
          <a:fillRef idx="0">
            <a:schemeClr val="accent1"/>
          </a:fillRef>
          <a:effectRef idx="0">
            <a:schemeClr val="accent1"/>
          </a:effectRef>
          <a:fontRef idx="minor">
            <a:schemeClr val="tx1"/>
          </a:fontRef>
        </p:style>
      </p:cxnSp>
      <p:sp>
        <p:nvSpPr>
          <p:cNvPr id="63" name="Rectangular Callout 62"/>
          <p:cNvSpPr/>
          <p:nvPr/>
        </p:nvSpPr>
        <p:spPr>
          <a:xfrm>
            <a:off x="11405391" y="3948820"/>
            <a:ext cx="855335" cy="478771"/>
          </a:xfrm>
          <a:prstGeom prst="wedgeRectCallout">
            <a:avLst>
              <a:gd name="adj1" fmla="val -152813"/>
              <a:gd name="adj2" fmla="val -121531"/>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latin typeface="XCCW Joined 4a" panose="03050602040000000000" pitchFamily="66" charset="0"/>
              </a:rPr>
              <a:t>I know… so…</a:t>
            </a:r>
            <a:endParaRPr lang="en-US" sz="900" dirty="0">
              <a:solidFill>
                <a:schemeClr val="tx1"/>
              </a:solidFill>
              <a:latin typeface="XCCW Joined 4a" panose="03050602040000000000" pitchFamily="66" charset="0"/>
            </a:endParaRPr>
          </a:p>
        </p:txBody>
      </p:sp>
      <p:sp>
        <p:nvSpPr>
          <p:cNvPr id="64" name="Rectangular Callout 63"/>
          <p:cNvSpPr/>
          <p:nvPr/>
        </p:nvSpPr>
        <p:spPr>
          <a:xfrm>
            <a:off x="7011343" y="4188206"/>
            <a:ext cx="805218" cy="509759"/>
          </a:xfrm>
          <a:prstGeom prst="wedgeRectCallout">
            <a:avLst>
              <a:gd name="adj1" fmla="val 147270"/>
              <a:gd name="adj2" fmla="val -103098"/>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latin typeface="XCCW Joined 4a" panose="03050602040000000000" pitchFamily="66" charset="0"/>
              </a:rPr>
              <a:t>I notice…</a:t>
            </a:r>
            <a:endParaRPr lang="en-US" sz="900" dirty="0">
              <a:solidFill>
                <a:schemeClr val="tx1"/>
              </a:solidFill>
              <a:latin typeface="XCCW Joined 4a" panose="03050602040000000000" pitchFamily="66" charset="0"/>
            </a:endParaRPr>
          </a:p>
        </p:txBody>
      </p:sp>
      <p:sp>
        <p:nvSpPr>
          <p:cNvPr id="66" name="TextBox 65"/>
          <p:cNvSpPr txBox="1"/>
          <p:nvPr/>
        </p:nvSpPr>
        <p:spPr>
          <a:xfrm>
            <a:off x="7876719" y="2128403"/>
            <a:ext cx="3025943" cy="369332"/>
          </a:xfrm>
          <a:prstGeom prst="rect">
            <a:avLst/>
          </a:prstGeom>
          <a:noFill/>
        </p:spPr>
        <p:txBody>
          <a:bodyPr wrap="square" rtlCol="0">
            <a:spAutoFit/>
          </a:bodyPr>
          <a:lstStyle/>
          <a:p>
            <a:pPr algn="ctr"/>
            <a:r>
              <a:rPr lang="en-GB" dirty="0">
                <a:latin typeface="XCCW Joined 4a" panose="03050602040000000000" pitchFamily="66" charset="0"/>
              </a:rPr>
              <a:t>Wondering</a:t>
            </a:r>
            <a:endParaRPr lang="en-US" dirty="0">
              <a:latin typeface="XCCW Joined 4a" panose="03050602040000000000" pitchFamily="66" charset="0"/>
            </a:endParaRPr>
          </a:p>
        </p:txBody>
      </p:sp>
      <p:sp>
        <p:nvSpPr>
          <p:cNvPr id="67" name="Rectangular Callout 66"/>
          <p:cNvSpPr/>
          <p:nvPr/>
        </p:nvSpPr>
        <p:spPr>
          <a:xfrm>
            <a:off x="11251724" y="2141703"/>
            <a:ext cx="855335" cy="808868"/>
          </a:xfrm>
          <a:prstGeom prst="wedgeRectCallout">
            <a:avLst>
              <a:gd name="adj1" fmla="val -177675"/>
              <a:gd name="adj2" fmla="val -16280"/>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latin typeface="XCCW Joined 4a" panose="03050602040000000000" pitchFamily="66" charset="0"/>
              </a:rPr>
              <a:t>I wonder what happens when/if…</a:t>
            </a:r>
            <a:endParaRPr lang="en-US" sz="900" dirty="0">
              <a:solidFill>
                <a:schemeClr val="tx1"/>
              </a:solidFill>
              <a:latin typeface="XCCW Joined 4a" panose="03050602040000000000" pitchFamily="66" charset="0"/>
            </a:endParaRPr>
          </a:p>
        </p:txBody>
      </p:sp>
      <p:sp>
        <p:nvSpPr>
          <p:cNvPr id="68" name="Rectangular Callout 67"/>
          <p:cNvSpPr/>
          <p:nvPr/>
        </p:nvSpPr>
        <p:spPr>
          <a:xfrm>
            <a:off x="6678622" y="2576967"/>
            <a:ext cx="855335" cy="808868"/>
          </a:xfrm>
          <a:prstGeom prst="wedgeRectCallout">
            <a:avLst>
              <a:gd name="adj1" fmla="val 124395"/>
              <a:gd name="adj2" fmla="val 2122"/>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latin typeface="XCCW Joined 4a" panose="03050602040000000000" pitchFamily="66" charset="0"/>
              </a:rPr>
              <a:t>I think… because I know…</a:t>
            </a:r>
            <a:endParaRPr lang="en-US" sz="900" dirty="0">
              <a:solidFill>
                <a:schemeClr val="tx1"/>
              </a:solidFill>
              <a:latin typeface="XCCW Joined 4a" panose="03050602040000000000" pitchFamily="66" charset="0"/>
            </a:endParaRPr>
          </a:p>
        </p:txBody>
      </p:sp>
      <p:cxnSp>
        <p:nvCxnSpPr>
          <p:cNvPr id="69" name="Straight Arrow Connector 68"/>
          <p:cNvCxnSpPr/>
          <p:nvPr/>
        </p:nvCxnSpPr>
        <p:spPr>
          <a:xfrm flipV="1">
            <a:off x="6729343" y="6644869"/>
            <a:ext cx="5370460" cy="30879"/>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6431313" y="6327374"/>
            <a:ext cx="5910738" cy="369332"/>
          </a:xfrm>
          <a:prstGeom prst="rect">
            <a:avLst/>
          </a:prstGeom>
          <a:noFill/>
        </p:spPr>
        <p:txBody>
          <a:bodyPr wrap="square" rtlCol="0">
            <a:spAutoFit/>
          </a:bodyPr>
          <a:lstStyle/>
          <a:p>
            <a:pPr algn="ctr"/>
            <a:r>
              <a:rPr lang="en-GB" dirty="0">
                <a:latin typeface="XCCW Joined 4a" panose="03050602040000000000" pitchFamily="66" charset="0"/>
              </a:rPr>
              <a:t>Fluency, Reasoning and Problem Solving</a:t>
            </a:r>
            <a:endParaRPr lang="en-US" dirty="0">
              <a:latin typeface="XCCW Joined 4a" panose="03050602040000000000" pitchFamily="66" charset="0"/>
            </a:endParaRPr>
          </a:p>
        </p:txBody>
      </p:sp>
      <p:sp>
        <p:nvSpPr>
          <p:cNvPr id="11" name="Rectangle 10">
            <a:extLst>
              <a:ext uri="{FF2B5EF4-FFF2-40B4-BE49-F238E27FC236}">
                <a16:creationId xmlns:a16="http://schemas.microsoft.com/office/drawing/2014/main" id="{7076B725-CD83-4835-B515-124CB2FDD82A}"/>
              </a:ext>
            </a:extLst>
          </p:cNvPr>
          <p:cNvSpPr/>
          <p:nvPr/>
        </p:nvSpPr>
        <p:spPr>
          <a:xfrm>
            <a:off x="-58694" y="6031320"/>
            <a:ext cx="6545789" cy="900246"/>
          </a:xfrm>
          <a:prstGeom prst="rect">
            <a:avLst/>
          </a:prstGeom>
        </p:spPr>
        <p:txBody>
          <a:bodyPr wrap="square">
            <a:spAutoFit/>
          </a:bodyPr>
          <a:lstStyle/>
          <a:p>
            <a:pPr algn="ctr"/>
            <a:r>
              <a:rPr lang="en-GB" sz="1050" b="1" dirty="0">
                <a:latin typeface="XCCW Joined 4a" panose="03050602040000000000" pitchFamily="66" charset="0"/>
              </a:rPr>
              <a:t>Maths supports reading development as </a:t>
            </a:r>
            <a:r>
              <a:rPr lang="en-GB" sz="1050" b="1" dirty="0" err="1">
                <a:latin typeface="XCCW Joined 4a" panose="03050602040000000000" pitchFamily="66" charset="0"/>
              </a:rPr>
              <a:t>Mathematicans</a:t>
            </a:r>
            <a:r>
              <a:rPr lang="en-GB" sz="1050" b="1" dirty="0">
                <a:latin typeface="XCCW Joined 4a" panose="03050602040000000000" pitchFamily="66" charset="0"/>
              </a:rPr>
              <a:t> at Wibsey read to interpret, analyse and communicate mathematical ideas. They explore a range of mathematical vocabulary and its meaning in context, apply skimming and scanning strategies to select key information to inform their mathematical decisions and use the skill of reading when interpreting data.</a:t>
            </a:r>
          </a:p>
        </p:txBody>
      </p:sp>
    </p:spTree>
    <p:extLst>
      <p:ext uri="{BB962C8B-B14F-4D97-AF65-F5344CB8AC3E}">
        <p14:creationId xmlns:p14="http://schemas.microsoft.com/office/powerpoint/2010/main" val="39603180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fa54ca88-4bd9-4e91-b032-863369ce78b4">5PVA5SVVUTDX-1818035932-3143628</_dlc_DocId>
    <_dlc_DocIdUrl xmlns="fa54ca88-4bd9-4e91-b032-863369ce78b4">
      <Url>https://wibsey.sharepoint.com/sites/TeachersArea/_layouts/15/DocIdRedir.aspx?ID=5PVA5SVVUTDX-1818035932-3143628</Url>
      <Description>5PVA5SVVUTDX-1818035932-3143628</Description>
    </_dlc_DocIdUrl>
    <TaxCatchAll xmlns="fa54ca88-4bd9-4e91-b032-863369ce78b4" xsi:nil="true"/>
    <lcf76f155ced4ddcb4097134ff3c332f xmlns="44626631-e19c-4833-bb8e-8ec6edb3d3e7">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4BBEE7019B079C4E8A5C27982D1D9AC8" ma:contentTypeVersion="16" ma:contentTypeDescription="Create a new document." ma:contentTypeScope="" ma:versionID="9c412e4f779c4237c80e85452efd28bc">
  <xsd:schema xmlns:xsd="http://www.w3.org/2001/XMLSchema" xmlns:xs="http://www.w3.org/2001/XMLSchema" xmlns:p="http://schemas.microsoft.com/office/2006/metadata/properties" xmlns:ns2="fa54ca88-4bd9-4e91-b032-863369ce78b4" xmlns:ns3="44626631-e19c-4833-bb8e-8ec6edb3d3e7" targetNamespace="http://schemas.microsoft.com/office/2006/metadata/properties" ma:root="true" ma:fieldsID="cfc1668cf581baa277ede7047eb1c2e0" ns2:_="" ns3:_="">
    <xsd:import namespace="fa54ca88-4bd9-4e91-b032-863369ce78b4"/>
    <xsd:import namespace="44626631-e19c-4833-bb8e-8ec6edb3d3e7"/>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3:MediaLengthInSeconds" minOccurs="0"/>
                <xsd:element ref="ns3:MediaServiceOCR" minOccurs="0"/>
                <xsd:element ref="ns2:SharedWithUsers" minOccurs="0"/>
                <xsd:element ref="ns2:SharedWithDetail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54ca88-4bd9-4e91-b032-863369ce78b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57ef9bb9-26e5-4030-8945-930d11b4fda4}" ma:internalName="TaxCatchAll" ma:showField="CatchAllData" ma:web="fa54ca88-4bd9-4e91-b032-863369ce78b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4626631-e19c-4833-bb8e-8ec6edb3d3e7"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MediaServiceOCR" ma:index="21" nillable="true" ma:displayName="Extracted Text" ma:internalName="MediaServiceOCR" ma:readOnly="true">
      <xsd:simpleType>
        <xsd:restriction base="dms:Note">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ca93036d-815b-4a8f-b8cc-9c0f0232ab08"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570EB03-C7CA-440D-A87E-7C13847AAAB9}">
  <ds:schemaRefs>
    <ds:schemaRef ds:uri="http://www.w3.org/XML/1998/namespace"/>
    <ds:schemaRef ds:uri="http://purl.org/dc/dcmitype/"/>
    <ds:schemaRef ds:uri="http://purl.org/dc/terms/"/>
    <ds:schemaRef ds:uri="44626631-e19c-4833-bb8e-8ec6edb3d3e7"/>
    <ds:schemaRef ds:uri="http://schemas.microsoft.com/office/2006/documentManagement/types"/>
    <ds:schemaRef ds:uri="fa54ca88-4bd9-4e91-b032-863369ce78b4"/>
    <ds:schemaRef ds:uri="http://schemas.microsoft.com/office/infopath/2007/PartnerControls"/>
    <ds:schemaRef ds:uri="http://schemas.openxmlformats.org/package/2006/metadata/core-properties"/>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E4539EBE-D1FC-473B-A5D8-3AF9F65187D1}">
  <ds:schemaRefs>
    <ds:schemaRef ds:uri="http://schemas.microsoft.com/sharepoint/v3/contenttype/forms"/>
  </ds:schemaRefs>
</ds:datastoreItem>
</file>

<file path=customXml/itemProps3.xml><?xml version="1.0" encoding="utf-8"?>
<ds:datastoreItem xmlns:ds="http://schemas.openxmlformats.org/officeDocument/2006/customXml" ds:itemID="{9946A9A6-7D33-432D-A302-E4359D011156}">
  <ds:schemaRefs>
    <ds:schemaRef ds:uri="http://schemas.microsoft.com/sharepoint/events"/>
  </ds:schemaRefs>
</ds:datastoreItem>
</file>

<file path=customXml/itemProps4.xml><?xml version="1.0" encoding="utf-8"?>
<ds:datastoreItem xmlns:ds="http://schemas.openxmlformats.org/officeDocument/2006/customXml" ds:itemID="{6C1BFB17-B4D4-48C2-9F7A-D85259FD5A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a54ca88-4bd9-4e91-b032-863369ce78b4"/>
    <ds:schemaRef ds:uri="44626631-e19c-4833-bb8e-8ec6edb3d3e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378</TotalTime>
  <Words>266</Words>
  <Application>Microsoft Office PowerPoint</Application>
  <PresentationFormat>Widescreen</PresentationFormat>
  <Paragraphs>30</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XCCW Joined 4a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Leggett</dc:creator>
  <cp:lastModifiedBy>Jamie Quinn</cp:lastModifiedBy>
  <cp:revision>36</cp:revision>
  <cp:lastPrinted>2021-11-09T14:58:47Z</cp:lastPrinted>
  <dcterms:created xsi:type="dcterms:W3CDTF">2020-06-22T08:07:00Z</dcterms:created>
  <dcterms:modified xsi:type="dcterms:W3CDTF">2023-01-11T18:50:09Z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0x0101004BBEE7019B079C4E8A5C27982D1D9AC8</vt:lpwstr>
  </property>
  <property fmtid="{D5CDD505-2E9C-101B-9397-08002B2CF9AE}" pid="3" name="_dlc_DocIdItemGuid">
    <vt:lpwstr>850e67f4-e16e-48fb-a6c7-031d313917f6</vt:lpwstr>
  </property>
  <property fmtid="{D5CDD505-2E9C-101B-9397-08002B2CF9AE}" pid="4" name="MediaServiceImageTags">
    <vt:lpwstr/>
  </property>
</Properties>
</file>