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sldIdLst>
    <p:sldId id="256" r:id="rId6"/>
    <p:sldId id="257" r:id="rId7"/>
    <p:sldId id="258" r:id="rId8"/>
    <p:sldId id="260" r:id="rId9"/>
    <p:sldId id="259" r:id="rId10"/>
    <p:sldId id="261" r:id="rId11"/>
    <p:sldId id="262" r:id="rId12"/>
    <p:sldId id="264" r:id="rId13"/>
    <p:sldId id="276" r:id="rId14"/>
    <p:sldId id="265" r:id="rId15"/>
    <p:sldId id="275" r:id="rId16"/>
    <p:sldId id="266" r:id="rId17"/>
    <p:sldId id="271" r:id="rId18"/>
    <p:sldId id="272" r:id="rId19"/>
    <p:sldId id="273" r:id="rId20"/>
    <p:sldId id="274" r:id="rId21"/>
    <p:sldId id="270" r:id="rId22"/>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32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60397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08792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404563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9C210B-7DDF-446A-9875-04D6C27477F6}"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2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9C210B-7DDF-446A-9875-04D6C27477F6}"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75633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9C210B-7DDF-446A-9875-04D6C27477F6}" type="datetimeFigureOut">
              <a:rPr lang="en-GB" smtClean="0"/>
              <a:t>24/02/2023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07952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9C210B-7DDF-446A-9875-04D6C27477F6}" type="datetimeFigureOut">
              <a:rPr lang="en-GB" smtClean="0"/>
              <a:t>24/02/2023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67526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9C210B-7DDF-446A-9875-04D6C27477F6}" type="datetimeFigureOut">
              <a:rPr lang="en-GB" smtClean="0"/>
              <a:t>24/02/2023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31054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9C210B-7DDF-446A-9875-04D6C27477F6}" type="datetimeFigureOut">
              <a:rPr lang="en-GB" smtClean="0"/>
              <a:t>24/02/2023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D651E1-95C1-4B3E-9E4D-153AD505C78E}" type="slidenum">
              <a:rPr lang="en-GB" smtClean="0"/>
              <a:t>‹#›</a:t>
            </a:fld>
            <a:endParaRPr lang="en-GB"/>
          </a:p>
        </p:txBody>
      </p:sp>
    </p:spTree>
    <p:extLst>
      <p:ext uri="{BB962C8B-B14F-4D97-AF65-F5344CB8AC3E}">
        <p14:creationId xmlns:p14="http://schemas.microsoft.com/office/powerpoint/2010/main" val="61810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9C210B-7DDF-446A-9875-04D6C27477F6}"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9550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9C210B-7DDF-446A-9875-04D6C27477F6}" type="datetimeFigureOut">
              <a:rPr lang="en-GB" smtClean="0"/>
              <a:t>24/02/2023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D651E1-95C1-4B3E-9E4D-153AD505C78E}"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357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pPr algn="ctr"/>
            <a:r>
              <a:rPr lang="en-GB" u="sng" dirty="0" err="1"/>
              <a:t>Ingleborough</a:t>
            </a:r>
            <a:r>
              <a:rPr lang="en-GB" u="sng" dirty="0"/>
              <a:t> Hall Parent Meeting</a:t>
            </a:r>
            <a:br>
              <a:rPr lang="en-GB" u="sng" dirty="0"/>
            </a:br>
            <a:endParaRPr lang="en-GB"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10462352" y="-287632"/>
            <a:ext cx="1729648" cy="1668241"/>
          </a:xfrm>
          <a:prstGeom prst="rect">
            <a:avLst/>
          </a:prstGeom>
        </p:spPr>
      </p:pic>
      <p:pic>
        <p:nvPicPr>
          <p:cNvPr id="5" name="Picture 4">
            <a:extLst>
              <a:ext uri="{FF2B5EF4-FFF2-40B4-BE49-F238E27FC236}">
                <a16:creationId xmlns:a16="http://schemas.microsoft.com/office/drawing/2014/main" id="{5C5C0583-735A-408E-BE78-EB0865476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601">
            <a:off x="7695553" y="1443129"/>
            <a:ext cx="3112653" cy="2076988"/>
          </a:xfrm>
          <a:prstGeom prst="rect">
            <a:avLst/>
          </a:prstGeom>
        </p:spPr>
      </p:pic>
      <p:pic>
        <p:nvPicPr>
          <p:cNvPr id="8" name="Picture 7">
            <a:extLst>
              <a:ext uri="{FF2B5EF4-FFF2-40B4-BE49-F238E27FC236}">
                <a16:creationId xmlns:a16="http://schemas.microsoft.com/office/drawing/2014/main" id="{8DA74AB2-F33C-478B-A0A0-ECBF5A12C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950" y="4048426"/>
            <a:ext cx="3171202" cy="2263085"/>
          </a:xfrm>
          <a:prstGeom prst="rect">
            <a:avLst/>
          </a:prstGeom>
        </p:spPr>
      </p:pic>
      <p:pic>
        <p:nvPicPr>
          <p:cNvPr id="10" name="Picture 9">
            <a:extLst>
              <a:ext uri="{FF2B5EF4-FFF2-40B4-BE49-F238E27FC236}">
                <a16:creationId xmlns:a16="http://schemas.microsoft.com/office/drawing/2014/main" id="{928D421E-8514-4FF9-B65E-48052D97A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5412">
            <a:off x="850593" y="1417255"/>
            <a:ext cx="3061778" cy="2039192"/>
          </a:xfrm>
          <a:prstGeom prst="rect">
            <a:avLst/>
          </a:prstGeom>
        </p:spPr>
      </p:pic>
      <p:pic>
        <p:nvPicPr>
          <p:cNvPr id="12" name="Picture 11">
            <a:extLst>
              <a:ext uri="{FF2B5EF4-FFF2-40B4-BE49-F238E27FC236}">
                <a16:creationId xmlns:a16="http://schemas.microsoft.com/office/drawing/2014/main" id="{49FC33E1-C4CC-4640-A5F9-A4D2AF3CA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4011" y="1096601"/>
            <a:ext cx="2033528" cy="3053274"/>
          </a:xfrm>
          <a:prstGeom prst="rect">
            <a:avLst/>
          </a:prstGeom>
        </p:spPr>
      </p:pic>
      <p:pic>
        <p:nvPicPr>
          <p:cNvPr id="14" name="Picture 13">
            <a:extLst>
              <a:ext uri="{FF2B5EF4-FFF2-40B4-BE49-F238E27FC236}">
                <a16:creationId xmlns:a16="http://schemas.microsoft.com/office/drawing/2014/main" id="{F3BC9931-073D-4DA1-AA92-4E6193B645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303" y="4444020"/>
            <a:ext cx="2731806" cy="2048855"/>
          </a:xfrm>
          <a:prstGeom prst="rect">
            <a:avLst/>
          </a:prstGeom>
        </p:spPr>
      </p:pic>
      <p:pic>
        <p:nvPicPr>
          <p:cNvPr id="16" name="Picture 15">
            <a:extLst>
              <a:ext uri="{FF2B5EF4-FFF2-40B4-BE49-F238E27FC236}">
                <a16:creationId xmlns:a16="http://schemas.microsoft.com/office/drawing/2014/main" id="{3479066D-F424-4AE3-8287-AE32512C20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803" y="4048426"/>
            <a:ext cx="3017446" cy="2263085"/>
          </a:xfrm>
          <a:prstGeom prst="rect">
            <a:avLst/>
          </a:prstGeom>
        </p:spPr>
      </p:pic>
    </p:spTree>
    <p:extLst>
      <p:ext uri="{BB962C8B-B14F-4D97-AF65-F5344CB8AC3E}">
        <p14:creationId xmlns:p14="http://schemas.microsoft.com/office/powerpoint/2010/main" val="326881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Keeping up to date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r>
              <a:rPr lang="en-GB" dirty="0"/>
              <a:t>- If there is an emergency and you need to contact your child, this needs to be done through the school. Do not contact Ingleborough hall directly.</a:t>
            </a:r>
          </a:p>
          <a:p>
            <a:r>
              <a:rPr lang="en-GB" dirty="0"/>
              <a:t>- If a child becomes unwell we will contact you. There are First Aiders from Wibsey with us and First Aid staff at the centre.</a:t>
            </a:r>
          </a:p>
          <a:p>
            <a:endParaRPr lang="en-GB" dirty="0"/>
          </a:p>
          <a:p>
            <a:r>
              <a:rPr lang="en-GB" u="sng" dirty="0"/>
              <a:t>Daily Communication</a:t>
            </a:r>
          </a:p>
          <a:p>
            <a:r>
              <a:rPr lang="en-GB" dirty="0"/>
              <a:t>- Daily updates as to how the children are doing will be sent out via the School App. We will also update when we have arrived at Ingleborough on Monday and when we have departed on Wednesday.</a:t>
            </a:r>
          </a:p>
          <a:p>
            <a:endParaRPr lang="en-GB" dirty="0"/>
          </a:p>
          <a:p>
            <a:endParaRPr lang="en-GB" dirty="0"/>
          </a:p>
        </p:txBody>
      </p:sp>
    </p:spTree>
    <p:extLst>
      <p:ext uri="{BB962C8B-B14F-4D97-AF65-F5344CB8AC3E}">
        <p14:creationId xmlns:p14="http://schemas.microsoft.com/office/powerpoint/2010/main" val="306890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Ingleborough Gift Shop</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r>
              <a:rPr lang="en-GB" sz="2400" dirty="0"/>
              <a:t>There is a small gift shop at Ingleborough that sells little souvenirs such as pencils, rubbers, pens, keyrings etc. Items are generally priced at approximately 50p each. </a:t>
            </a:r>
          </a:p>
          <a:p>
            <a:r>
              <a:rPr lang="en-GB" sz="2400" dirty="0"/>
              <a:t>Children can bring a </a:t>
            </a:r>
            <a:r>
              <a:rPr lang="en-GB" sz="2400" b="1" dirty="0"/>
              <a:t>maximum of £3 </a:t>
            </a:r>
            <a:r>
              <a:rPr lang="en-GB" sz="2400" dirty="0"/>
              <a:t>to spend at the gift shop if they so wish. This needs to be placed in a sealed envelope with your child’s name clearly written on the front. </a:t>
            </a:r>
          </a:p>
          <a:p>
            <a:r>
              <a:rPr lang="en-GB" sz="2400" dirty="0"/>
              <a:t>The envelope can be handed to a member of staff for safe keeping until it is time to go to the shop.</a:t>
            </a:r>
          </a:p>
          <a:p>
            <a:endParaRPr lang="en-GB" dirty="0"/>
          </a:p>
        </p:txBody>
      </p:sp>
      <p:pic>
        <p:nvPicPr>
          <p:cNvPr id="4" name="Picture 3">
            <a:extLst>
              <a:ext uri="{FF2B5EF4-FFF2-40B4-BE49-F238E27FC236}">
                <a16:creationId xmlns:a16="http://schemas.microsoft.com/office/drawing/2014/main" id="{06FF226E-BBEA-4B40-94C1-AEDBD9DCEF1D}"/>
              </a:ext>
            </a:extLst>
          </p:cNvPr>
          <p:cNvPicPr>
            <a:picLocks noChangeAspect="1"/>
          </p:cNvPicPr>
          <p:nvPr/>
        </p:nvPicPr>
        <p:blipFill>
          <a:blip r:embed="rId2"/>
          <a:stretch>
            <a:fillRect/>
          </a:stretch>
        </p:blipFill>
        <p:spPr>
          <a:xfrm>
            <a:off x="5033962" y="4507602"/>
            <a:ext cx="2124075" cy="1685925"/>
          </a:xfrm>
          <a:prstGeom prst="rect">
            <a:avLst/>
          </a:prstGeom>
        </p:spPr>
      </p:pic>
    </p:spTree>
    <p:extLst>
      <p:ext uri="{BB962C8B-B14F-4D97-AF65-F5344CB8AC3E}">
        <p14:creationId xmlns:p14="http://schemas.microsoft.com/office/powerpoint/2010/main" val="223838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1066800" y="472134"/>
            <a:ext cx="10058400" cy="1450757"/>
          </a:xfrm>
        </p:spPr>
        <p:txBody>
          <a:bodyPr>
            <a:normAutofit fontScale="90000"/>
          </a:bodyPr>
          <a:lstStyle/>
          <a:p>
            <a:br>
              <a:rPr lang="en-GB" b="1" u="sng" dirty="0"/>
            </a:br>
            <a:br>
              <a:rPr lang="en-GB" b="1" u="sng" dirty="0"/>
            </a:br>
            <a:r>
              <a:rPr lang="en-GB" b="1" u="sng" dirty="0"/>
              <a:t>Monday 20</a:t>
            </a:r>
            <a:r>
              <a:rPr lang="en-GB" b="1" u="sng" baseline="30000" dirty="0"/>
              <a:t>th</a:t>
            </a:r>
            <a:r>
              <a:rPr lang="en-GB" b="1" u="sng" dirty="0"/>
              <a:t> March- Arrival at School and Departure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a:bodyPr>
          <a:lstStyle/>
          <a:p>
            <a:endParaRPr lang="en-GB" dirty="0"/>
          </a:p>
          <a:p>
            <a:r>
              <a:rPr lang="en-GB" dirty="0"/>
              <a:t>- 8.00am children arrive at school. Enter by the breakfast club door.  Staff will meet the children and register them.</a:t>
            </a:r>
          </a:p>
          <a:p>
            <a:r>
              <a:rPr lang="en-GB" dirty="0"/>
              <a:t>- Contact details are checked and any medical forms completed and medicines handed in. Parents to hand medicines to Miss Broadbent. All medicines should be clearly labelled as per school policy.</a:t>
            </a:r>
          </a:p>
          <a:p>
            <a:endParaRPr lang="en-GB" dirty="0"/>
          </a:p>
          <a:p>
            <a:pPr marL="0" indent="0">
              <a:buNone/>
            </a:pPr>
            <a:r>
              <a:rPr lang="en-GB" dirty="0"/>
              <a:t>The children will need a packed lunch from home for the Monday. It is advised that this is brought in a carrier bag so that it can be thrown away. FSM children will be provided a lunch from school. </a:t>
            </a:r>
          </a:p>
          <a:p>
            <a:pPr marL="0" indent="0">
              <a:buNone/>
            </a:pPr>
            <a:endParaRPr lang="en-GB" dirty="0"/>
          </a:p>
          <a:p>
            <a:pPr>
              <a:buFontTx/>
              <a:buChar char="-"/>
            </a:pPr>
            <a:r>
              <a:rPr lang="en-GB" dirty="0"/>
              <a:t>8.30am depart school by mini buses/coaches.</a:t>
            </a:r>
          </a:p>
          <a:p>
            <a:pPr>
              <a:buFontTx/>
              <a:buChar char="-"/>
            </a:pPr>
            <a:r>
              <a:rPr lang="en-GB" dirty="0"/>
              <a:t>10.30am Arrive at Ingleborough Hall.</a:t>
            </a:r>
          </a:p>
          <a:p>
            <a:endParaRPr lang="en-GB" dirty="0"/>
          </a:p>
          <a:p>
            <a:endParaRPr lang="en-GB" dirty="0"/>
          </a:p>
          <a:p>
            <a:endParaRPr lang="en-GB" dirty="0"/>
          </a:p>
        </p:txBody>
      </p:sp>
    </p:spTree>
    <p:extLst>
      <p:ext uri="{BB962C8B-B14F-4D97-AF65-F5344CB8AC3E}">
        <p14:creationId xmlns:p14="http://schemas.microsoft.com/office/powerpoint/2010/main" val="270562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Monday 20</a:t>
            </a:r>
            <a:r>
              <a:rPr lang="en-GB" b="1" u="sng" baseline="30000" dirty="0"/>
              <a:t>th</a:t>
            </a:r>
            <a:r>
              <a:rPr lang="en-GB" b="1" u="sng" dirty="0"/>
              <a:t> March</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lnSpcReduction="10000"/>
          </a:bodyPr>
          <a:lstStyle/>
          <a:p>
            <a:endParaRPr lang="en-GB" dirty="0"/>
          </a:p>
          <a:p>
            <a:r>
              <a:rPr lang="en-GB" dirty="0"/>
              <a:t>- The children will be issued their kit (waterproofs, boots etc).</a:t>
            </a:r>
          </a:p>
          <a:p>
            <a:r>
              <a:rPr lang="en-GB" dirty="0"/>
              <a:t>- Rules and fire regulations explained.</a:t>
            </a:r>
          </a:p>
          <a:p>
            <a:r>
              <a:rPr lang="en-GB" dirty="0"/>
              <a:t>- Bedrooms allocated where the children will make up their own beds using bedding provided by Ingleborough Hall.</a:t>
            </a:r>
          </a:p>
          <a:p>
            <a:r>
              <a:rPr lang="en-GB" dirty="0"/>
              <a:t>-Lunch 12.00-12.30pm.</a:t>
            </a:r>
          </a:p>
          <a:p>
            <a:r>
              <a:rPr lang="en-GB" dirty="0"/>
              <a:t>-The children will be organised into their groups ready for their first activity.</a:t>
            </a:r>
          </a:p>
          <a:p>
            <a:r>
              <a:rPr lang="en-GB" dirty="0"/>
              <a:t>-Dinner at 5.00pm</a:t>
            </a:r>
          </a:p>
          <a:p>
            <a:r>
              <a:rPr lang="en-GB" dirty="0"/>
              <a:t>- Evening activities (Nightline – night walk and indoor/outdoor activities)</a:t>
            </a:r>
          </a:p>
          <a:p>
            <a:r>
              <a:rPr lang="en-GB" dirty="0"/>
              <a:t>-8.30pm Hot Chocolate and begin getting ready for bed</a:t>
            </a:r>
          </a:p>
          <a:p>
            <a:r>
              <a:rPr lang="en-GB" dirty="0"/>
              <a:t>-9.30pm Lights out.</a:t>
            </a:r>
          </a:p>
          <a:p>
            <a:endParaRPr lang="en-GB" dirty="0"/>
          </a:p>
          <a:p>
            <a:endParaRPr lang="en-GB" dirty="0"/>
          </a:p>
          <a:p>
            <a:endParaRPr lang="en-GB" dirty="0"/>
          </a:p>
        </p:txBody>
      </p:sp>
    </p:spTree>
    <p:extLst>
      <p:ext uri="{BB962C8B-B14F-4D97-AF65-F5344CB8AC3E}">
        <p14:creationId xmlns:p14="http://schemas.microsoft.com/office/powerpoint/2010/main" val="376729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Tuesday 21</a:t>
            </a:r>
            <a:r>
              <a:rPr lang="en-GB" b="1" u="sng" baseline="30000" dirty="0"/>
              <a:t>st</a:t>
            </a:r>
            <a:r>
              <a:rPr lang="en-GB" b="1" u="sng" dirty="0"/>
              <a:t> March</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lnSpcReduction="10000"/>
          </a:bodyPr>
          <a:lstStyle/>
          <a:p>
            <a:endParaRPr lang="en-GB" dirty="0"/>
          </a:p>
          <a:p>
            <a:r>
              <a:rPr lang="en-GB" dirty="0"/>
              <a:t>-7.00am Wake up knock! Children begin to leave their dorms and come downstairs to socialise and complete their diaries.</a:t>
            </a:r>
          </a:p>
          <a:p>
            <a:r>
              <a:rPr lang="en-GB" dirty="0"/>
              <a:t>-8.00am Breakfast</a:t>
            </a:r>
          </a:p>
          <a:p>
            <a:r>
              <a:rPr lang="en-GB" dirty="0"/>
              <a:t>-9.00am Children begin their morning activities</a:t>
            </a:r>
          </a:p>
          <a:p>
            <a:r>
              <a:rPr lang="en-GB" dirty="0"/>
              <a:t>-12.30pm Return to the Hall for lunch</a:t>
            </a:r>
          </a:p>
          <a:p>
            <a:r>
              <a:rPr lang="en-GB" dirty="0"/>
              <a:t>-1.15pm Afternoon activities</a:t>
            </a:r>
          </a:p>
          <a:p>
            <a:r>
              <a:rPr lang="en-GB" dirty="0"/>
              <a:t>- 5.00pm Dinner</a:t>
            </a:r>
          </a:p>
          <a:p>
            <a:r>
              <a:rPr lang="en-GB" dirty="0"/>
              <a:t>- Evening activities (Country Dancing and indoor/outdoor activities)</a:t>
            </a:r>
          </a:p>
          <a:p>
            <a:r>
              <a:rPr lang="en-GB" dirty="0"/>
              <a:t>-8.30pm Hot Chocolate and begin getting ready for bed</a:t>
            </a:r>
          </a:p>
          <a:p>
            <a:r>
              <a:rPr lang="en-GB" dirty="0"/>
              <a:t>-9.30pm Lights out</a:t>
            </a:r>
          </a:p>
          <a:p>
            <a:endParaRPr lang="en-GB" dirty="0"/>
          </a:p>
          <a:p>
            <a:endParaRPr lang="en-GB" dirty="0"/>
          </a:p>
        </p:txBody>
      </p:sp>
      <p:sp>
        <p:nvSpPr>
          <p:cNvPr id="5" name="TextBox 4">
            <a:extLst>
              <a:ext uri="{FF2B5EF4-FFF2-40B4-BE49-F238E27FC236}">
                <a16:creationId xmlns:a16="http://schemas.microsoft.com/office/drawing/2014/main" id="{5CA76CCD-8815-4084-BAE6-54354B995AF2}"/>
              </a:ext>
            </a:extLst>
          </p:cNvPr>
          <p:cNvSpPr txBox="1"/>
          <p:nvPr/>
        </p:nvSpPr>
        <p:spPr>
          <a:xfrm>
            <a:off x="1036320" y="721697"/>
            <a:ext cx="9936480" cy="646331"/>
          </a:xfrm>
          <a:prstGeom prst="rect">
            <a:avLst/>
          </a:prstGeom>
          <a:noFill/>
        </p:spPr>
        <p:txBody>
          <a:bodyPr wrap="square" rtlCol="0">
            <a:spAutoFit/>
          </a:bodyPr>
          <a:lstStyle/>
          <a:p>
            <a:endParaRPr lang="en-GB" b="1" dirty="0"/>
          </a:p>
          <a:p>
            <a:endParaRPr lang="en-GB" b="1" dirty="0"/>
          </a:p>
        </p:txBody>
      </p:sp>
    </p:spTree>
    <p:extLst>
      <p:ext uri="{BB962C8B-B14F-4D97-AF65-F5344CB8AC3E}">
        <p14:creationId xmlns:p14="http://schemas.microsoft.com/office/powerpoint/2010/main" val="168147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Wednesday 22</a:t>
            </a:r>
            <a:r>
              <a:rPr lang="en-GB" b="1" u="sng" baseline="30000" dirty="0"/>
              <a:t>nd</a:t>
            </a:r>
            <a:r>
              <a:rPr lang="en-GB" b="1" u="sng" dirty="0"/>
              <a:t> March</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a:bodyPr>
          <a:lstStyle/>
          <a:p>
            <a:endParaRPr lang="en-GB" dirty="0"/>
          </a:p>
          <a:p>
            <a:r>
              <a:rPr lang="en-GB" dirty="0"/>
              <a:t>-7.00am Wake up knock! Children begin to leave their dorms and come downstairs to socialise and complete their diaries.</a:t>
            </a:r>
          </a:p>
          <a:p>
            <a:r>
              <a:rPr lang="en-GB" dirty="0"/>
              <a:t>-8.00am Breakfast</a:t>
            </a:r>
          </a:p>
          <a:p>
            <a:r>
              <a:rPr lang="en-GB" dirty="0"/>
              <a:t>-9.00am Children begin their morning activities</a:t>
            </a:r>
          </a:p>
          <a:p>
            <a:r>
              <a:rPr lang="en-GB" dirty="0"/>
              <a:t>-12.15pm Back at Ingleborough Hall and return kit issued on Monday.</a:t>
            </a:r>
          </a:p>
          <a:p>
            <a:r>
              <a:rPr lang="en-GB" dirty="0"/>
              <a:t>-12.30-1.00pm Lunch</a:t>
            </a:r>
          </a:p>
          <a:p>
            <a:r>
              <a:rPr lang="en-GB" dirty="0"/>
              <a:t>-1.00pm Packing, games and preparing for return journey.</a:t>
            </a:r>
          </a:p>
          <a:p>
            <a:r>
              <a:rPr lang="en-GB" dirty="0"/>
              <a:t>-2.00pm Depart Ingleborough Hall</a:t>
            </a:r>
          </a:p>
          <a:p>
            <a:r>
              <a:rPr lang="en-GB" dirty="0"/>
              <a:t>- 4.00pm Arrive back at Wibsey Primary School.</a:t>
            </a:r>
          </a:p>
          <a:p>
            <a:endParaRPr lang="en-GB" dirty="0"/>
          </a:p>
        </p:txBody>
      </p:sp>
    </p:spTree>
    <p:extLst>
      <p:ext uri="{BB962C8B-B14F-4D97-AF65-F5344CB8AC3E}">
        <p14:creationId xmlns:p14="http://schemas.microsoft.com/office/powerpoint/2010/main" val="417801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normAutofit fontScale="90000"/>
          </a:bodyPr>
          <a:lstStyle/>
          <a:p>
            <a:r>
              <a:rPr lang="en-GB" b="1" u="sng" dirty="0"/>
              <a:t>Arrival Back at School- Wednesday 22</a:t>
            </a:r>
            <a:r>
              <a:rPr lang="en-GB" b="1" u="sng" baseline="30000" dirty="0"/>
              <a:t>nd</a:t>
            </a:r>
            <a:r>
              <a:rPr lang="en-GB" b="1" u="sng" dirty="0"/>
              <a:t> March</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a:bodyPr>
          <a:lstStyle/>
          <a:p>
            <a:endParaRPr lang="en-GB" dirty="0"/>
          </a:p>
          <a:p>
            <a:r>
              <a:rPr lang="en-GB" dirty="0"/>
              <a:t>The children will disembark the mini-buses/coach and walk through the staff car park and assemble in classroom 5:3 (via the fire door).</a:t>
            </a:r>
          </a:p>
          <a:p>
            <a:endParaRPr lang="en-GB" dirty="0"/>
          </a:p>
          <a:p>
            <a:r>
              <a:rPr lang="en-GB" dirty="0"/>
              <a:t>Luggage will be placed in the bottom yard with a member of staff, ready for collection.</a:t>
            </a:r>
          </a:p>
          <a:p>
            <a:endParaRPr lang="en-GB" dirty="0"/>
          </a:p>
          <a:p>
            <a:r>
              <a:rPr lang="en-GB" dirty="0"/>
              <a:t>Children will be dismissed to named parent/contact from 5:3 fire door.</a:t>
            </a:r>
          </a:p>
        </p:txBody>
      </p:sp>
    </p:spTree>
    <p:extLst>
      <p:ext uri="{BB962C8B-B14F-4D97-AF65-F5344CB8AC3E}">
        <p14:creationId xmlns:p14="http://schemas.microsoft.com/office/powerpoint/2010/main" val="80632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738854" y="776185"/>
            <a:ext cx="10515600" cy="1325563"/>
          </a:xfrm>
        </p:spPr>
        <p:txBody>
          <a:bodyPr>
            <a:normAutofit fontScale="90000"/>
          </a:bodyPr>
          <a:lstStyle/>
          <a:p>
            <a:pPr algn="ctr"/>
            <a:r>
              <a:rPr lang="en-GB" u="sng" dirty="0"/>
              <a:t>Any Questions?</a:t>
            </a:r>
            <a:br>
              <a:rPr lang="en-GB" u="sng" dirty="0"/>
            </a:br>
            <a:endParaRPr lang="en-GB"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4761997" y="1846311"/>
            <a:ext cx="2469314" cy="2896930"/>
          </a:xfrm>
          <a:prstGeom prst="rect">
            <a:avLst/>
          </a:prstGeom>
        </p:spPr>
      </p:pic>
    </p:spTree>
    <p:extLst>
      <p:ext uri="{BB962C8B-B14F-4D97-AF65-F5344CB8AC3E}">
        <p14:creationId xmlns:p14="http://schemas.microsoft.com/office/powerpoint/2010/main" val="284567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pPr algn="ctr"/>
            <a:r>
              <a:rPr lang="en-GB" u="sng" dirty="0"/>
              <a:t>Ingleborough Parent Meeting- Outline:</a:t>
            </a:r>
            <a:br>
              <a:rPr lang="en-GB"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26935" y="1856628"/>
            <a:ext cx="10538129" cy="4292379"/>
          </a:xfrm>
        </p:spPr>
        <p:txBody>
          <a:bodyPr>
            <a:normAutofit fontScale="77500" lnSpcReduction="20000"/>
          </a:bodyPr>
          <a:lstStyle/>
          <a:p>
            <a:r>
              <a:rPr lang="en-GB" sz="3000" dirty="0"/>
              <a:t>- Activities the children will be doing</a:t>
            </a:r>
          </a:p>
          <a:p>
            <a:r>
              <a:rPr lang="en-GB" sz="3000" dirty="0"/>
              <a:t>- Kit list and things to bring </a:t>
            </a:r>
          </a:p>
          <a:p>
            <a:r>
              <a:rPr lang="en-GB" sz="3000" dirty="0"/>
              <a:t>- Sleeping arrangements</a:t>
            </a:r>
          </a:p>
          <a:p>
            <a:r>
              <a:rPr lang="en-GB" sz="3000" dirty="0"/>
              <a:t>- Meals</a:t>
            </a:r>
          </a:p>
          <a:p>
            <a:r>
              <a:rPr lang="en-GB" sz="3000" dirty="0"/>
              <a:t>- Medicines (medical forms)</a:t>
            </a:r>
          </a:p>
          <a:p>
            <a:r>
              <a:rPr lang="en-GB" sz="3000" dirty="0"/>
              <a:t>- Illness</a:t>
            </a:r>
          </a:p>
          <a:p>
            <a:r>
              <a:rPr lang="en-GB" sz="3000" dirty="0"/>
              <a:t>- Keeping up to date</a:t>
            </a:r>
          </a:p>
          <a:p>
            <a:r>
              <a:rPr lang="en-GB" sz="3000" dirty="0"/>
              <a:t>- Gift Shop</a:t>
            </a:r>
          </a:p>
          <a:p>
            <a:r>
              <a:rPr lang="en-GB" sz="3000" dirty="0"/>
              <a:t>- Schedule</a:t>
            </a:r>
          </a:p>
          <a:p>
            <a:r>
              <a:rPr lang="en-GB" sz="3000" dirty="0"/>
              <a:t>- Questions</a:t>
            </a:r>
          </a:p>
          <a:p>
            <a:endParaRPr lang="en-GB" dirty="0"/>
          </a:p>
        </p:txBody>
      </p:sp>
    </p:spTree>
    <p:extLst>
      <p:ext uri="{BB962C8B-B14F-4D97-AF65-F5344CB8AC3E}">
        <p14:creationId xmlns:p14="http://schemas.microsoft.com/office/powerpoint/2010/main" val="133692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u="sng" dirty="0"/>
              <a:t>Activities</a:t>
            </a:r>
            <a:r>
              <a:rPr lang="en-GB" dirty="0"/>
              <a:t>:</a:t>
            </a:r>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1097280" y="1737339"/>
            <a:ext cx="10058400" cy="4610452"/>
          </a:xfrm>
        </p:spPr>
        <p:txBody>
          <a:bodyPr>
            <a:normAutofit fontScale="92500" lnSpcReduction="10000"/>
          </a:bodyPr>
          <a:lstStyle/>
          <a:p>
            <a:r>
              <a:rPr lang="en-GB" dirty="0"/>
              <a:t>- Caving</a:t>
            </a:r>
          </a:p>
          <a:p>
            <a:r>
              <a:rPr lang="en-GB" dirty="0"/>
              <a:t>- Archery</a:t>
            </a:r>
          </a:p>
          <a:p>
            <a:r>
              <a:rPr lang="en-GB" dirty="0"/>
              <a:t>- Tree climbing</a:t>
            </a:r>
          </a:p>
          <a:p>
            <a:r>
              <a:rPr lang="en-GB" dirty="0"/>
              <a:t>- Orienteering</a:t>
            </a:r>
          </a:p>
          <a:p>
            <a:r>
              <a:rPr lang="en-GB" dirty="0"/>
              <a:t>- Hiking</a:t>
            </a:r>
          </a:p>
          <a:p>
            <a:r>
              <a:rPr lang="en-GB" dirty="0"/>
              <a:t>- Country dancing</a:t>
            </a:r>
          </a:p>
          <a:p>
            <a:endParaRPr lang="en-GB" dirty="0"/>
          </a:p>
          <a:p>
            <a:r>
              <a:rPr lang="en-GB" dirty="0"/>
              <a:t>All specialist activities will be lead by professionals from Ingleborough Hall.</a:t>
            </a:r>
          </a:p>
          <a:p>
            <a:pPr marL="0" indent="0">
              <a:buNone/>
            </a:pPr>
            <a:r>
              <a:rPr lang="en-GB" dirty="0"/>
              <a:t>Children will be in different groups with different adults. The activities will alternate according to their group.</a:t>
            </a:r>
          </a:p>
          <a:p>
            <a:pPr marL="0" indent="0">
              <a:buNone/>
            </a:pPr>
            <a:r>
              <a:rPr lang="en-GB" dirty="0"/>
              <a:t>Class Teachers who are not staying for the entire residential are expected to come and spend a day with the children to share in their experiences.</a:t>
            </a:r>
          </a:p>
          <a:p>
            <a:pPr marL="0" indent="0">
              <a:buNone/>
            </a:pPr>
            <a:endParaRPr lang="en-GB" sz="2400" dirty="0"/>
          </a:p>
          <a:p>
            <a:pPr marL="0" indent="0">
              <a:buNone/>
            </a:pPr>
            <a:endParaRPr lang="en-GB" sz="2400" dirty="0"/>
          </a:p>
          <a:p>
            <a:endParaRPr lang="en-GB" sz="2400" dirty="0"/>
          </a:p>
          <a:p>
            <a:endParaRPr lang="en-GB" dirty="0"/>
          </a:p>
        </p:txBody>
      </p:sp>
      <p:pic>
        <p:nvPicPr>
          <p:cNvPr id="4" name="Picture 3">
            <a:extLst>
              <a:ext uri="{FF2B5EF4-FFF2-40B4-BE49-F238E27FC236}">
                <a16:creationId xmlns:a16="http://schemas.microsoft.com/office/drawing/2014/main" id="{4B3583ED-4869-456A-AF2B-AEAD98C2B73D}"/>
              </a:ext>
            </a:extLst>
          </p:cNvPr>
          <p:cNvPicPr>
            <a:picLocks noChangeAspect="1"/>
          </p:cNvPicPr>
          <p:nvPr/>
        </p:nvPicPr>
        <p:blipFill>
          <a:blip r:embed="rId2"/>
          <a:stretch>
            <a:fillRect/>
          </a:stretch>
        </p:blipFill>
        <p:spPr>
          <a:xfrm>
            <a:off x="9217217" y="1737360"/>
            <a:ext cx="2428650" cy="2229886"/>
          </a:xfrm>
          <a:prstGeom prst="rect">
            <a:avLst/>
          </a:prstGeom>
        </p:spPr>
      </p:pic>
      <p:pic>
        <p:nvPicPr>
          <p:cNvPr id="5" name="Picture 4">
            <a:extLst>
              <a:ext uri="{FF2B5EF4-FFF2-40B4-BE49-F238E27FC236}">
                <a16:creationId xmlns:a16="http://schemas.microsoft.com/office/drawing/2014/main" id="{75ADD3F3-4B4F-4B93-9C3F-65EE770FF538}"/>
              </a:ext>
            </a:extLst>
          </p:cNvPr>
          <p:cNvPicPr>
            <a:picLocks noChangeAspect="1"/>
          </p:cNvPicPr>
          <p:nvPr/>
        </p:nvPicPr>
        <p:blipFill>
          <a:blip r:embed="rId3"/>
          <a:stretch>
            <a:fillRect/>
          </a:stretch>
        </p:blipFill>
        <p:spPr>
          <a:xfrm>
            <a:off x="3582021" y="1737360"/>
            <a:ext cx="2760491" cy="2229886"/>
          </a:xfrm>
          <a:prstGeom prst="rect">
            <a:avLst/>
          </a:prstGeom>
        </p:spPr>
      </p:pic>
      <p:pic>
        <p:nvPicPr>
          <p:cNvPr id="6" name="Picture 5">
            <a:extLst>
              <a:ext uri="{FF2B5EF4-FFF2-40B4-BE49-F238E27FC236}">
                <a16:creationId xmlns:a16="http://schemas.microsoft.com/office/drawing/2014/main" id="{52641D02-BCA5-46DF-98EE-F1D16DA902AE}"/>
              </a:ext>
            </a:extLst>
          </p:cNvPr>
          <p:cNvPicPr>
            <a:picLocks noChangeAspect="1"/>
          </p:cNvPicPr>
          <p:nvPr/>
        </p:nvPicPr>
        <p:blipFill>
          <a:blip r:embed="rId4"/>
          <a:stretch>
            <a:fillRect/>
          </a:stretch>
        </p:blipFill>
        <p:spPr>
          <a:xfrm>
            <a:off x="6629099" y="1737339"/>
            <a:ext cx="2301530" cy="2753761"/>
          </a:xfrm>
          <a:prstGeom prst="rect">
            <a:avLst/>
          </a:prstGeom>
        </p:spPr>
      </p:pic>
    </p:spTree>
    <p:extLst>
      <p:ext uri="{BB962C8B-B14F-4D97-AF65-F5344CB8AC3E}">
        <p14:creationId xmlns:p14="http://schemas.microsoft.com/office/powerpoint/2010/main" val="127816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Kit list - things to bring </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lstStyle/>
          <a:p>
            <a:r>
              <a:rPr lang="en-GB" dirty="0"/>
              <a:t>-</a:t>
            </a:r>
            <a:r>
              <a:rPr lang="en-GB" b="1" dirty="0"/>
              <a:t>Ensure all bags and clothing are labelled clearly with your child’s name.  </a:t>
            </a:r>
            <a:r>
              <a:rPr lang="en-GB" dirty="0"/>
              <a:t>(This helps your child identify their items when hanging up a drying room, for example!)</a:t>
            </a:r>
          </a:p>
          <a:p>
            <a:r>
              <a:rPr lang="en-GB" dirty="0"/>
              <a:t>- Socks! </a:t>
            </a:r>
          </a:p>
          <a:p>
            <a:r>
              <a:rPr lang="en-GB" dirty="0"/>
              <a:t>- Bed sheets are provided but children need to bring their own toiletries and towels. (No aerosols)</a:t>
            </a:r>
          </a:p>
          <a:p>
            <a:r>
              <a:rPr lang="en-GB" dirty="0"/>
              <a:t>- Bring a bin liner to put wet/dirty clothes in</a:t>
            </a:r>
          </a:p>
          <a:p>
            <a:r>
              <a:rPr lang="en-GB" dirty="0"/>
              <a:t>- No electronics/snacks</a:t>
            </a:r>
          </a:p>
          <a:p>
            <a:r>
              <a:rPr lang="en-GB" dirty="0"/>
              <a:t>- Clothes the centre provides</a:t>
            </a:r>
          </a:p>
          <a:p>
            <a:endParaRPr lang="en-GB" dirty="0"/>
          </a:p>
        </p:txBody>
      </p:sp>
      <p:pic>
        <p:nvPicPr>
          <p:cNvPr id="4" name="Picture 3">
            <a:extLst>
              <a:ext uri="{FF2B5EF4-FFF2-40B4-BE49-F238E27FC236}">
                <a16:creationId xmlns:a16="http://schemas.microsoft.com/office/drawing/2014/main" id="{89E8FBC7-9534-4B35-8DCE-37C4AD014443}"/>
              </a:ext>
            </a:extLst>
          </p:cNvPr>
          <p:cNvPicPr>
            <a:picLocks noChangeAspect="1"/>
          </p:cNvPicPr>
          <p:nvPr/>
        </p:nvPicPr>
        <p:blipFill>
          <a:blip r:embed="rId2"/>
          <a:stretch>
            <a:fillRect/>
          </a:stretch>
        </p:blipFill>
        <p:spPr>
          <a:xfrm>
            <a:off x="7198208" y="3429000"/>
            <a:ext cx="3228975" cy="2809875"/>
          </a:xfrm>
          <a:prstGeom prst="rect">
            <a:avLst/>
          </a:prstGeom>
        </p:spPr>
      </p:pic>
    </p:spTree>
    <p:extLst>
      <p:ext uri="{BB962C8B-B14F-4D97-AF65-F5344CB8AC3E}">
        <p14:creationId xmlns:p14="http://schemas.microsoft.com/office/powerpoint/2010/main" val="224482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Kit list - things to bring </a:t>
            </a:r>
            <a:br>
              <a:rPr lang="en-GB" b="1" u="sng" dirty="0"/>
            </a:br>
            <a:endParaRPr lang="en-GB" dirty="0"/>
          </a:p>
        </p:txBody>
      </p:sp>
      <p:sp>
        <p:nvSpPr>
          <p:cNvPr id="5" name="Content Placeholder 4">
            <a:extLst>
              <a:ext uri="{FF2B5EF4-FFF2-40B4-BE49-F238E27FC236}">
                <a16:creationId xmlns:a16="http://schemas.microsoft.com/office/drawing/2014/main" id="{55E56CFE-DD80-47DE-8946-C60B8FA12D8F}"/>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BA91FA8D-AF2B-4BA6-8F08-850A9F6B649D}"/>
              </a:ext>
            </a:extLst>
          </p:cNvPr>
          <p:cNvPicPr>
            <a:picLocks noChangeAspect="1"/>
          </p:cNvPicPr>
          <p:nvPr/>
        </p:nvPicPr>
        <p:blipFill>
          <a:blip r:embed="rId2"/>
          <a:stretch>
            <a:fillRect/>
          </a:stretch>
        </p:blipFill>
        <p:spPr>
          <a:xfrm>
            <a:off x="520188" y="1011981"/>
            <a:ext cx="5749167" cy="5272777"/>
          </a:xfrm>
          <a:prstGeom prst="rect">
            <a:avLst/>
          </a:prstGeom>
        </p:spPr>
      </p:pic>
      <p:pic>
        <p:nvPicPr>
          <p:cNvPr id="7" name="Picture 6">
            <a:extLst>
              <a:ext uri="{FF2B5EF4-FFF2-40B4-BE49-F238E27FC236}">
                <a16:creationId xmlns:a16="http://schemas.microsoft.com/office/drawing/2014/main" id="{7D6255BF-C4DB-4E95-B471-9FA1366BE273}"/>
              </a:ext>
            </a:extLst>
          </p:cNvPr>
          <p:cNvPicPr>
            <a:picLocks noChangeAspect="1"/>
          </p:cNvPicPr>
          <p:nvPr/>
        </p:nvPicPr>
        <p:blipFill>
          <a:blip r:embed="rId3"/>
          <a:stretch>
            <a:fillRect/>
          </a:stretch>
        </p:blipFill>
        <p:spPr>
          <a:xfrm>
            <a:off x="6269355" y="1011981"/>
            <a:ext cx="5626635" cy="2950419"/>
          </a:xfrm>
          <a:prstGeom prst="rect">
            <a:avLst/>
          </a:prstGeom>
        </p:spPr>
      </p:pic>
      <p:sp>
        <p:nvSpPr>
          <p:cNvPr id="8" name="TextBox 7">
            <a:extLst>
              <a:ext uri="{FF2B5EF4-FFF2-40B4-BE49-F238E27FC236}">
                <a16:creationId xmlns:a16="http://schemas.microsoft.com/office/drawing/2014/main" id="{E0453971-3204-406B-9040-865BABE6094B}"/>
              </a:ext>
            </a:extLst>
          </p:cNvPr>
          <p:cNvSpPr txBox="1"/>
          <p:nvPr/>
        </p:nvSpPr>
        <p:spPr>
          <a:xfrm>
            <a:off x="6846447" y="4592581"/>
            <a:ext cx="4387227" cy="646331"/>
          </a:xfrm>
          <a:prstGeom prst="rect">
            <a:avLst/>
          </a:prstGeom>
          <a:noFill/>
        </p:spPr>
        <p:txBody>
          <a:bodyPr wrap="none" rtlCol="0">
            <a:spAutoFit/>
          </a:bodyPr>
          <a:lstStyle/>
          <a:p>
            <a:r>
              <a:rPr lang="en-GB" b="1" dirty="0">
                <a:solidFill>
                  <a:srgbClr val="FF0000"/>
                </a:solidFill>
              </a:rPr>
              <a:t>Due to the practical nature of the activities, </a:t>
            </a:r>
          </a:p>
          <a:p>
            <a:r>
              <a:rPr lang="en-GB" b="1" dirty="0">
                <a:solidFill>
                  <a:srgbClr val="FF0000"/>
                </a:solidFill>
              </a:rPr>
              <a:t>please no jewellery, including no earrings.</a:t>
            </a:r>
          </a:p>
        </p:txBody>
      </p:sp>
    </p:spTree>
    <p:extLst>
      <p:ext uri="{BB962C8B-B14F-4D97-AF65-F5344CB8AC3E}">
        <p14:creationId xmlns:p14="http://schemas.microsoft.com/office/powerpoint/2010/main" val="84479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Sleeping arrangements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1097280" y="1845733"/>
            <a:ext cx="10058400" cy="4329779"/>
          </a:xfrm>
        </p:spPr>
        <p:txBody>
          <a:bodyPr>
            <a:normAutofit fontScale="92500" lnSpcReduction="10000"/>
          </a:bodyPr>
          <a:lstStyle/>
          <a:p>
            <a:r>
              <a:rPr lang="en-GB" dirty="0"/>
              <a:t>- Children will be put in dormitories in groups. Girls and boys dormitories are separate. Boys dorms are located next to the male staff and girls next to the female staff.</a:t>
            </a:r>
          </a:p>
          <a:p>
            <a:pPr marL="0" indent="0">
              <a:buNone/>
            </a:pPr>
            <a:r>
              <a:rPr lang="en-GB" dirty="0"/>
              <a:t> </a:t>
            </a:r>
          </a:p>
          <a:p>
            <a:r>
              <a:rPr lang="en-GB" dirty="0"/>
              <a:t>- Bedding is provided but the children will be asked to make their bed on the first day (with support!) </a:t>
            </a:r>
          </a:p>
          <a:p>
            <a:r>
              <a:rPr lang="en-GB" sz="1700" i="1" dirty="0"/>
              <a:t>If you are aware that your child occasionally can have accident during the night, please pack spare bedding. This can be discretely changed without causing embarrassment.</a:t>
            </a:r>
          </a:p>
          <a:p>
            <a:endParaRPr lang="en-GB" sz="1700" i="1" dirty="0"/>
          </a:p>
          <a:p>
            <a:r>
              <a:rPr lang="en-GB" dirty="0"/>
              <a:t>- Most dorms have a toilet/shower inside. If not there are shower and toilet cubicles in the next room. All boys and girls bathrooms are separate. </a:t>
            </a:r>
          </a:p>
          <a:p>
            <a:endParaRPr lang="en-GB" dirty="0"/>
          </a:p>
          <a:p>
            <a:r>
              <a:rPr lang="en-GB" dirty="0"/>
              <a:t>- Children should shower daily either in the afternoon/evening after their activities or in the morning before breakfast. </a:t>
            </a:r>
          </a:p>
          <a:p>
            <a:endParaRPr lang="en-GB" dirty="0"/>
          </a:p>
        </p:txBody>
      </p:sp>
    </p:spTree>
    <p:extLst>
      <p:ext uri="{BB962C8B-B14F-4D97-AF65-F5344CB8AC3E}">
        <p14:creationId xmlns:p14="http://schemas.microsoft.com/office/powerpoint/2010/main" val="396352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Meals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737360"/>
            <a:ext cx="10515600" cy="4907456"/>
          </a:xfrm>
        </p:spPr>
        <p:txBody>
          <a:bodyPr>
            <a:normAutofit/>
          </a:bodyPr>
          <a:lstStyle/>
          <a:p>
            <a:r>
              <a:rPr lang="en-GB" dirty="0"/>
              <a:t>- </a:t>
            </a:r>
            <a:r>
              <a:rPr lang="en-GB" b="1" dirty="0"/>
              <a:t>Breakfast:</a:t>
            </a:r>
            <a:r>
              <a:rPr lang="en-GB" dirty="0"/>
              <a:t> toast, cereal and cooked breakfast option of toast, beans, eggs and hash browns. (Breakfast at 8am) </a:t>
            </a:r>
          </a:p>
          <a:p>
            <a:endParaRPr lang="en-GB" dirty="0"/>
          </a:p>
          <a:p>
            <a:r>
              <a:rPr lang="en-GB" dirty="0"/>
              <a:t>- </a:t>
            </a:r>
            <a:r>
              <a:rPr lang="en-GB" b="1" dirty="0"/>
              <a:t>Packed lunch each day: </a:t>
            </a:r>
            <a:r>
              <a:rPr lang="en-GB" dirty="0"/>
              <a:t>sandwich (egg, tuna, cheese), packet of crisps, piece of fruit, piece of cake, chocolate bar. </a:t>
            </a:r>
          </a:p>
          <a:p>
            <a:endParaRPr lang="en-GB" dirty="0"/>
          </a:p>
          <a:p>
            <a:r>
              <a:rPr lang="en-GB" dirty="0"/>
              <a:t>- </a:t>
            </a:r>
            <a:r>
              <a:rPr lang="en-GB" b="1" dirty="0"/>
              <a:t>Dinner:</a:t>
            </a:r>
            <a:r>
              <a:rPr lang="en-GB" dirty="0"/>
              <a:t> 2 choices of hot meal, all halal. Dessert. </a:t>
            </a:r>
          </a:p>
          <a:p>
            <a:endParaRPr lang="en-GB" dirty="0"/>
          </a:p>
          <a:p>
            <a:r>
              <a:rPr lang="en-GB" dirty="0"/>
              <a:t>- </a:t>
            </a:r>
            <a:r>
              <a:rPr lang="en-GB" b="1" dirty="0"/>
              <a:t>Supper: </a:t>
            </a:r>
            <a:r>
              <a:rPr lang="en-GB" dirty="0"/>
              <a:t>hot chocolate and biscuit in the evening.</a:t>
            </a:r>
          </a:p>
          <a:p>
            <a:endParaRPr lang="en-GB" dirty="0"/>
          </a:p>
          <a:p>
            <a:r>
              <a:rPr lang="en-GB" dirty="0"/>
              <a:t>Juice and water available at all times. Water bottles provided.</a:t>
            </a:r>
          </a:p>
          <a:p>
            <a:endParaRPr lang="en-GB" dirty="0"/>
          </a:p>
          <a:p>
            <a:endParaRPr lang="en-GB" dirty="0"/>
          </a:p>
        </p:txBody>
      </p:sp>
    </p:spTree>
    <p:extLst>
      <p:ext uri="{BB962C8B-B14F-4D97-AF65-F5344CB8AC3E}">
        <p14:creationId xmlns:p14="http://schemas.microsoft.com/office/powerpoint/2010/main" val="341116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Medicine and medical forms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r>
              <a:rPr lang="en-GB" dirty="0"/>
              <a:t>There are 2 medical forms to complete and send back to school. Ensure that these are completed thoroughly.</a:t>
            </a:r>
          </a:p>
          <a:p>
            <a:endParaRPr lang="en-GB" dirty="0"/>
          </a:p>
          <a:p>
            <a:r>
              <a:rPr lang="en-GB" dirty="0"/>
              <a:t>Any medicine being brought on the trip needs to be labelled clearly (as per school policy) and given to Miss Broadbent on the morning of the trip. </a:t>
            </a:r>
          </a:p>
          <a:p>
            <a:endParaRPr lang="en-GB" dirty="0"/>
          </a:p>
          <a:p>
            <a:endParaRPr lang="en-GB" dirty="0"/>
          </a:p>
        </p:txBody>
      </p:sp>
    </p:spTree>
    <p:extLst>
      <p:ext uri="{BB962C8B-B14F-4D97-AF65-F5344CB8AC3E}">
        <p14:creationId xmlns:p14="http://schemas.microsoft.com/office/powerpoint/2010/main" val="201454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Illness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endParaRPr lang="en-GB" dirty="0"/>
          </a:p>
          <a:p>
            <a:endParaRPr lang="en-GB" dirty="0"/>
          </a:p>
        </p:txBody>
      </p:sp>
      <p:sp>
        <p:nvSpPr>
          <p:cNvPr id="4" name="Rectangle 3">
            <a:extLst>
              <a:ext uri="{FF2B5EF4-FFF2-40B4-BE49-F238E27FC236}">
                <a16:creationId xmlns:a16="http://schemas.microsoft.com/office/drawing/2014/main" id="{3749693B-2226-42FB-BEB0-64B66F1B4BC6}"/>
              </a:ext>
            </a:extLst>
          </p:cNvPr>
          <p:cNvSpPr/>
          <p:nvPr/>
        </p:nvSpPr>
        <p:spPr>
          <a:xfrm>
            <a:off x="901148" y="1845734"/>
            <a:ext cx="10254532" cy="4708981"/>
          </a:xfrm>
          <a:prstGeom prst="rect">
            <a:avLst/>
          </a:prstGeom>
        </p:spPr>
        <p:txBody>
          <a:bodyPr wrap="square">
            <a:spAutoFit/>
          </a:bodyPr>
          <a:lstStyle/>
          <a:p>
            <a:r>
              <a:rPr lang="en-GB" sz="2000" dirty="0"/>
              <a:t>If your child has had sickness within the last 24 hours before departure, they will be unable to attend the residential.</a:t>
            </a:r>
          </a:p>
          <a:p>
            <a:endParaRPr lang="en-GB" sz="2000" dirty="0"/>
          </a:p>
          <a:p>
            <a:r>
              <a:rPr lang="en-GB" sz="2000" b="1" u="sng" dirty="0"/>
              <a:t>If your child becomes ill whilst at Ingleborough Hall:</a:t>
            </a:r>
          </a:p>
          <a:p>
            <a:pPr marL="342900" indent="-342900">
              <a:buFontTx/>
              <a:buChar char="-"/>
            </a:pPr>
            <a:r>
              <a:rPr lang="en-GB" sz="2000" dirty="0"/>
              <a:t>A designated first aider will make an assessment as to whether your child needs to return home.</a:t>
            </a:r>
          </a:p>
          <a:p>
            <a:pPr marL="342900" indent="-342900">
              <a:buFontTx/>
              <a:buChar char="-"/>
            </a:pPr>
            <a:r>
              <a:rPr lang="en-GB" sz="2000" dirty="0"/>
              <a:t>If they do not need to return home, the first aider will make the decision about the ability of your child to undertake activities. First Aider will stay with the child.</a:t>
            </a:r>
          </a:p>
          <a:p>
            <a:pPr marL="342900" indent="-342900">
              <a:buFontTx/>
              <a:buChar char="-"/>
            </a:pPr>
            <a:r>
              <a:rPr lang="en-GB" sz="2000" dirty="0"/>
              <a:t>Parent contacted and informed by Mrs Mitchell and a decision for next steps agreed.</a:t>
            </a:r>
          </a:p>
          <a:p>
            <a:pPr marL="342900" indent="-342900">
              <a:buFontTx/>
              <a:buChar char="-"/>
            </a:pPr>
            <a:r>
              <a:rPr lang="en-GB" sz="2000" dirty="0"/>
              <a:t>If your child needs to go home then Mrs Mitchell will contact Mr Cooper/Mrs Yates and parents will be called to come and collect your child. First Aider to stay with your child until parent collects. </a:t>
            </a:r>
          </a:p>
          <a:p>
            <a:pPr marL="342900" indent="-342900">
              <a:buFontTx/>
              <a:buChar char="-"/>
            </a:pPr>
            <a:endParaRPr lang="en-GB" sz="2000" dirty="0"/>
          </a:p>
          <a:p>
            <a:pPr marL="342900" indent="-342900">
              <a:buFontTx/>
              <a:buChar char="-"/>
            </a:pPr>
            <a:endParaRPr lang="en-GB" sz="2000" dirty="0"/>
          </a:p>
          <a:p>
            <a:pPr marL="342900" indent="-342900">
              <a:buFontTx/>
              <a:buChar char="-"/>
            </a:pPr>
            <a:endParaRPr lang="en-GB" sz="2000" dirty="0"/>
          </a:p>
        </p:txBody>
      </p:sp>
    </p:spTree>
    <p:extLst>
      <p:ext uri="{BB962C8B-B14F-4D97-AF65-F5344CB8AC3E}">
        <p14:creationId xmlns:p14="http://schemas.microsoft.com/office/powerpoint/2010/main" val="2899637773"/>
      </p:ext>
    </p:extLst>
  </p:cSld>
  <p:clrMapOvr>
    <a:masterClrMapping/>
  </p:clrMapOvr>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5PVA5SVVUTDX-1818035932-3209360</_dlc_DocId>
    <TaxCatchAll xmlns="fa54ca88-4bd9-4e91-b032-863369ce78b4" xsi:nil="true"/>
    <lcf76f155ced4ddcb4097134ff3c332f xmlns="44626631-e19c-4833-bb8e-8ec6edb3d3e7">
      <Terms xmlns="http://schemas.microsoft.com/office/infopath/2007/PartnerControls"/>
    </lcf76f155ced4ddcb4097134ff3c332f>
    <_dlc_DocIdUrl xmlns="fa54ca88-4bd9-4e91-b032-863369ce78b4">
      <Url>https://wibsey.sharepoint.com/sites/TeachersArea/_layouts/15/DocIdRedir.aspx?ID=5PVA5SVVUTDX-1818035932-3209360</Url>
      <Description>5PVA5SVVUTDX-1818035932-3209360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993F41-3A0A-43B6-AF60-AF9F54DE18BA}">
  <ds:schemaRefs>
    <ds:schemaRef ds:uri="http://schemas.microsoft.com/sharepoint/events"/>
  </ds:schemaRefs>
</ds:datastoreItem>
</file>

<file path=customXml/itemProps2.xml><?xml version="1.0" encoding="utf-8"?>
<ds:datastoreItem xmlns:ds="http://schemas.openxmlformats.org/officeDocument/2006/customXml" ds:itemID="{F1AE31B8-C12B-44A5-B414-83FE6C514FF6}">
  <ds:schemaRefs>
    <ds:schemaRef ds:uri="http://schemas.microsoft.com/sharepoint/v3/contenttype/forms"/>
  </ds:schemaRefs>
</ds:datastoreItem>
</file>

<file path=customXml/itemProps3.xml><?xml version="1.0" encoding="utf-8"?>
<ds:datastoreItem xmlns:ds="http://schemas.openxmlformats.org/officeDocument/2006/customXml" ds:itemID="{A975D165-829B-4C8C-AD30-FD27949142FB}">
  <ds:schemaRef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4626631-e19c-4833-bb8e-8ec6edb3d3e7"/>
    <ds:schemaRef ds:uri="http://schemas.microsoft.com/office/2006/metadata/properties"/>
    <ds:schemaRef ds:uri="fa54ca88-4bd9-4e91-b032-863369ce78b4"/>
    <ds:schemaRef ds:uri="http://purl.org/dc/dcmitype/"/>
    <ds:schemaRef ds:uri="http://purl.org/dc/terms/"/>
  </ds:schemaRefs>
</ds:datastoreItem>
</file>

<file path=customXml/itemProps4.xml><?xml version="1.0" encoding="utf-8"?>
<ds:datastoreItem xmlns:ds="http://schemas.openxmlformats.org/officeDocument/2006/customXml" ds:itemID="{18FCD176-5890-422D-ABF6-3BCDDDCE5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249</TotalTime>
  <Words>1308</Words>
  <Application>Microsoft Office PowerPoint</Application>
  <PresentationFormat>Widescreen</PresentationFormat>
  <Paragraphs>128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Ingleborough Hall Parent Meeting </vt:lpstr>
      <vt:lpstr>Ingleborough Parent Meeting- Outline: </vt:lpstr>
      <vt:lpstr>Activities:</vt:lpstr>
      <vt:lpstr>Kit list - things to bring  </vt:lpstr>
      <vt:lpstr>Kit list - things to bring  </vt:lpstr>
      <vt:lpstr>Sleeping arrangements </vt:lpstr>
      <vt:lpstr>Meals </vt:lpstr>
      <vt:lpstr>Medicine and medical forms </vt:lpstr>
      <vt:lpstr>Illness </vt:lpstr>
      <vt:lpstr>Keeping up to date </vt:lpstr>
      <vt:lpstr>Ingleborough Gift Shop </vt:lpstr>
      <vt:lpstr>  Monday 20th March- Arrival at School and Departure </vt:lpstr>
      <vt:lpstr>Monday 20th March </vt:lpstr>
      <vt:lpstr>Tuesday 21st March </vt:lpstr>
      <vt:lpstr>Wednesday 22nd March </vt:lpstr>
      <vt:lpstr>Arrival Back at School- Wednesday 22nd March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Ingleborough Hall Parent Meeting</dc:title>
  <dc:creator>Hina Patankar</dc:creator>
  <cp:lastModifiedBy>Veronica Mitchell</cp:lastModifiedBy>
  <cp:revision>14</cp:revision>
  <cp:lastPrinted>2023-02-20T10:36:17Z</cp:lastPrinted>
  <dcterms:created xsi:type="dcterms:W3CDTF">2022-10-10T13:49:54Z</dcterms:created>
  <dcterms:modified xsi:type="dcterms:W3CDTF">2023-02-24T09:36:30Z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_dlc_DocIdItemGuid">
    <vt:lpwstr>40a16346-14bd-4122-9fa9-7a9f458d4969</vt:lpwstr>
  </property>
  <property fmtid="{D5CDD505-2E9C-101B-9397-08002B2CF9AE}" pid="4" name="MediaServiceImageTags">
    <vt:lpwstr/>
  </property>
</Properties>
</file>