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69" r:id="rId2"/>
    <p:sldId id="264" r:id="rId3"/>
    <p:sldId id="270" r:id="rId4"/>
    <p:sldId id="268" r:id="rId5"/>
    <p:sldId id="265" r:id="rId6"/>
    <p:sldId id="271" r:id="rId7"/>
    <p:sldId id="272" r:id="rId8"/>
    <p:sldId id="273" r:id="rId9"/>
    <p:sldId id="274" r:id="rId10"/>
    <p:sldId id="275" r:id="rId11"/>
    <p:sldId id="276"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8BF1"/>
    <a:srgbClr val="DCB6F6"/>
    <a:srgbClr val="F0DD80"/>
    <a:srgbClr val="F6EBB6"/>
    <a:srgbClr val="F3E9B9"/>
    <a:srgbClr val="A6A200"/>
    <a:srgbClr val="EBE600"/>
    <a:srgbClr val="EA9486"/>
    <a:srgbClr val="EA9E86"/>
    <a:srgbClr val="F3C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484" autoAdjust="0"/>
  </p:normalViewPr>
  <p:slideViewPr>
    <p:cSldViewPr>
      <p:cViewPr varScale="1">
        <p:scale>
          <a:sx n="99" d="100"/>
          <a:sy n="99" d="100"/>
        </p:scale>
        <p:origin x="994"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C327A-D598-4975-871E-B0222E22F157}" type="datetimeFigureOut">
              <a:rPr lang="en-US" smtClean="0"/>
              <a:t>3/23/2023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B4F6B-4119-4489-A3DC-DA1637448C5E}" type="slidenum">
              <a:rPr lang="en-US" smtClean="0"/>
              <a:t>‹#›</a:t>
            </a:fld>
            <a:endParaRPr lang="en-US" dirty="0"/>
          </a:p>
        </p:txBody>
      </p:sp>
    </p:spTree>
    <p:extLst>
      <p:ext uri="{BB962C8B-B14F-4D97-AF65-F5344CB8AC3E}">
        <p14:creationId xmlns:p14="http://schemas.microsoft.com/office/powerpoint/2010/main" val="140146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0D01C1-04BE-4996-AB3B-C87F51C2A1D7}"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490F8C-3D0D-4DB1-B2BD-1525EA5CE111}" type="slidenum">
              <a:rPr lang="en-US" smtClean="0"/>
              <a:t>‹#›</a:t>
            </a:fld>
            <a:endParaRPr lang="en-US" dirty="0"/>
          </a:p>
        </p:txBody>
      </p:sp>
    </p:spTree>
    <p:extLst>
      <p:ext uri="{BB962C8B-B14F-4D97-AF65-F5344CB8AC3E}">
        <p14:creationId xmlns:p14="http://schemas.microsoft.com/office/powerpoint/2010/main" val="174814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D01C1-04BE-4996-AB3B-C87F51C2A1D7}"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490F8C-3D0D-4DB1-B2BD-1525EA5CE111}" type="slidenum">
              <a:rPr lang="en-US" smtClean="0"/>
              <a:t>‹#›</a:t>
            </a:fld>
            <a:endParaRPr lang="en-US" dirty="0"/>
          </a:p>
        </p:txBody>
      </p:sp>
    </p:spTree>
    <p:extLst>
      <p:ext uri="{BB962C8B-B14F-4D97-AF65-F5344CB8AC3E}">
        <p14:creationId xmlns:p14="http://schemas.microsoft.com/office/powerpoint/2010/main" val="194614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D01C1-04BE-4996-AB3B-C87F51C2A1D7}"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490F8C-3D0D-4DB1-B2BD-1525EA5CE111}" type="slidenum">
              <a:rPr lang="en-US" smtClean="0"/>
              <a:t>‹#›</a:t>
            </a:fld>
            <a:endParaRPr lang="en-US" dirty="0"/>
          </a:p>
        </p:txBody>
      </p:sp>
    </p:spTree>
    <p:extLst>
      <p:ext uri="{BB962C8B-B14F-4D97-AF65-F5344CB8AC3E}">
        <p14:creationId xmlns:p14="http://schemas.microsoft.com/office/powerpoint/2010/main" val="209990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0D01C1-04BE-4996-AB3B-C87F51C2A1D7}"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490F8C-3D0D-4DB1-B2BD-1525EA5CE111}" type="slidenum">
              <a:rPr lang="en-US" smtClean="0"/>
              <a:t>‹#›</a:t>
            </a:fld>
            <a:endParaRPr lang="en-US" dirty="0"/>
          </a:p>
        </p:txBody>
      </p:sp>
    </p:spTree>
    <p:extLst>
      <p:ext uri="{BB962C8B-B14F-4D97-AF65-F5344CB8AC3E}">
        <p14:creationId xmlns:p14="http://schemas.microsoft.com/office/powerpoint/2010/main" val="369430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0D01C1-04BE-4996-AB3B-C87F51C2A1D7}"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490F8C-3D0D-4DB1-B2BD-1525EA5CE111}" type="slidenum">
              <a:rPr lang="en-US" smtClean="0"/>
              <a:t>‹#›</a:t>
            </a:fld>
            <a:endParaRPr lang="en-US" dirty="0"/>
          </a:p>
        </p:txBody>
      </p:sp>
    </p:spTree>
    <p:extLst>
      <p:ext uri="{BB962C8B-B14F-4D97-AF65-F5344CB8AC3E}">
        <p14:creationId xmlns:p14="http://schemas.microsoft.com/office/powerpoint/2010/main" val="279092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0D01C1-04BE-4996-AB3B-C87F51C2A1D7}"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490F8C-3D0D-4DB1-B2BD-1525EA5CE111}" type="slidenum">
              <a:rPr lang="en-US" smtClean="0"/>
              <a:t>‹#›</a:t>
            </a:fld>
            <a:endParaRPr lang="en-US" dirty="0"/>
          </a:p>
        </p:txBody>
      </p:sp>
    </p:spTree>
    <p:extLst>
      <p:ext uri="{BB962C8B-B14F-4D97-AF65-F5344CB8AC3E}">
        <p14:creationId xmlns:p14="http://schemas.microsoft.com/office/powerpoint/2010/main" val="15217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0D01C1-04BE-4996-AB3B-C87F51C2A1D7}"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490F8C-3D0D-4DB1-B2BD-1525EA5CE111}" type="slidenum">
              <a:rPr lang="en-US" smtClean="0"/>
              <a:t>‹#›</a:t>
            </a:fld>
            <a:endParaRPr lang="en-US" dirty="0"/>
          </a:p>
        </p:txBody>
      </p:sp>
    </p:spTree>
    <p:extLst>
      <p:ext uri="{BB962C8B-B14F-4D97-AF65-F5344CB8AC3E}">
        <p14:creationId xmlns:p14="http://schemas.microsoft.com/office/powerpoint/2010/main" val="368689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lvl1pPr algn="l">
              <a:defRPr sz="4000">
                <a:solidFill>
                  <a:schemeClr val="bg1"/>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B20D01C1-04BE-4996-AB3B-C87F51C2A1D7}" type="datetimeFigureOut">
              <a:rPr lang="en-US" smtClean="0"/>
              <a:t>3/23/2023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490F8C-3D0D-4DB1-B2BD-1525EA5CE111}" type="slidenum">
              <a:rPr lang="en-US" smtClean="0"/>
              <a:t>‹#›</a:t>
            </a:fld>
            <a:endParaRPr lang="en-US" dirty="0"/>
          </a:p>
        </p:txBody>
      </p:sp>
    </p:spTree>
    <p:extLst>
      <p:ext uri="{BB962C8B-B14F-4D97-AF65-F5344CB8AC3E}">
        <p14:creationId xmlns:p14="http://schemas.microsoft.com/office/powerpoint/2010/main" val="428288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D01C1-04BE-4996-AB3B-C87F51C2A1D7}" type="datetimeFigureOut">
              <a:rPr lang="en-US" smtClean="0"/>
              <a:t>3/23/2023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490F8C-3D0D-4DB1-B2BD-1525EA5CE111}" type="slidenum">
              <a:rPr lang="en-US" smtClean="0"/>
              <a:t>‹#›</a:t>
            </a:fld>
            <a:endParaRPr lang="en-US" dirty="0"/>
          </a:p>
        </p:txBody>
      </p:sp>
    </p:spTree>
    <p:extLst>
      <p:ext uri="{BB962C8B-B14F-4D97-AF65-F5344CB8AC3E}">
        <p14:creationId xmlns:p14="http://schemas.microsoft.com/office/powerpoint/2010/main" val="193192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0D01C1-04BE-4996-AB3B-C87F51C2A1D7}"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490F8C-3D0D-4DB1-B2BD-1525EA5CE111}" type="slidenum">
              <a:rPr lang="en-US" smtClean="0"/>
              <a:t>‹#›</a:t>
            </a:fld>
            <a:endParaRPr lang="en-US" dirty="0"/>
          </a:p>
        </p:txBody>
      </p:sp>
    </p:spTree>
    <p:extLst>
      <p:ext uri="{BB962C8B-B14F-4D97-AF65-F5344CB8AC3E}">
        <p14:creationId xmlns:p14="http://schemas.microsoft.com/office/powerpoint/2010/main" val="3283749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0D01C1-04BE-4996-AB3B-C87F51C2A1D7}"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490F8C-3D0D-4DB1-B2BD-1525EA5CE111}" type="slidenum">
              <a:rPr lang="en-US" smtClean="0"/>
              <a:t>‹#›</a:t>
            </a:fld>
            <a:endParaRPr lang="en-US" dirty="0"/>
          </a:p>
        </p:txBody>
      </p:sp>
    </p:spTree>
    <p:extLst>
      <p:ext uri="{BB962C8B-B14F-4D97-AF65-F5344CB8AC3E}">
        <p14:creationId xmlns:p14="http://schemas.microsoft.com/office/powerpoint/2010/main" val="177299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0D01C1-04BE-4996-AB3B-C87F51C2A1D7}" type="datetimeFigureOut">
              <a:rPr lang="en-US" smtClean="0"/>
              <a:t>3/23/2023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90F8C-3D0D-4DB1-B2BD-1525EA5CE111}" type="slidenum">
              <a:rPr lang="en-US" smtClean="0"/>
              <a:t>‹#›</a:t>
            </a:fld>
            <a:endParaRPr lang="en-US" dirty="0"/>
          </a:p>
        </p:txBody>
      </p:sp>
    </p:spTree>
    <p:extLst>
      <p:ext uri="{BB962C8B-B14F-4D97-AF65-F5344CB8AC3E}">
        <p14:creationId xmlns:p14="http://schemas.microsoft.com/office/powerpoint/2010/main" val="339207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3208CF49-CCF6-4AD5-8201-830C64F7901D}"/>
              </a:ext>
            </a:extLst>
          </p:cNvPr>
          <p:cNvSpPr txBox="1"/>
          <p:nvPr/>
        </p:nvSpPr>
        <p:spPr>
          <a:xfrm>
            <a:off x="1143000" y="609600"/>
            <a:ext cx="7391400" cy="1200329"/>
          </a:xfrm>
          <a:prstGeom prst="rect">
            <a:avLst/>
          </a:prstGeom>
          <a:noFill/>
        </p:spPr>
        <p:txBody>
          <a:bodyPr wrap="square" rtlCol="0">
            <a:spAutoFit/>
          </a:bodyPr>
          <a:lstStyle/>
          <a:p>
            <a:r>
              <a:rPr kumimoji="0" lang="en-GB" sz="7200" b="0" i="0" u="none" strike="noStrike" kern="1200" cap="none" spc="0" normalizeH="0" baseline="0" noProof="0" dirty="0">
                <a:ln>
                  <a:noFill/>
                </a:ln>
                <a:solidFill>
                  <a:prstClr val="white"/>
                </a:solidFill>
                <a:effectLst/>
                <a:uLnTx/>
                <a:uFillTx/>
                <a:latin typeface="ChalkyChuck" panose="02000603000000000000" pitchFamily="2" charset="0"/>
                <a:ea typeface="ChalkyChuck" panose="02000603000000000000" pitchFamily="2" charset="0"/>
                <a:cs typeface="+mn-cs"/>
              </a:rPr>
              <a:t>Early Years Maths</a:t>
            </a:r>
            <a:endParaRPr lang="en-GB" dirty="0"/>
          </a:p>
        </p:txBody>
      </p:sp>
      <p:pic>
        <p:nvPicPr>
          <p:cNvPr id="5" name="Picture 4">
            <a:extLst>
              <a:ext uri="{FF2B5EF4-FFF2-40B4-BE49-F238E27FC236}">
                <a16:creationId xmlns:a16="http://schemas.microsoft.com/office/drawing/2014/main" id="{3CD6A537-D4BF-4F0A-A645-8351B983E1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4852" y="2638347"/>
            <a:ext cx="4590893" cy="3429000"/>
          </a:xfrm>
          <a:prstGeom prst="rect">
            <a:avLst/>
          </a:prstGeom>
        </p:spPr>
      </p:pic>
      <p:pic>
        <p:nvPicPr>
          <p:cNvPr id="7" name="Picture 6">
            <a:extLst>
              <a:ext uri="{FF2B5EF4-FFF2-40B4-BE49-F238E27FC236}">
                <a16:creationId xmlns:a16="http://schemas.microsoft.com/office/drawing/2014/main" id="{ED2E2A38-F04A-4DEE-8386-CBF07161E4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95853" y="2654157"/>
            <a:ext cx="4590893" cy="3429000"/>
          </a:xfrm>
          <a:prstGeom prst="rect">
            <a:avLst/>
          </a:prstGeom>
        </p:spPr>
      </p:pic>
      <p:pic>
        <p:nvPicPr>
          <p:cNvPr id="6" name="Picture 5">
            <a:extLst>
              <a:ext uri="{FF2B5EF4-FFF2-40B4-BE49-F238E27FC236}">
                <a16:creationId xmlns:a16="http://schemas.microsoft.com/office/drawing/2014/main" id="{704081C3-DDF1-4FFD-928E-AD4283A8DA4F}"/>
              </a:ext>
            </a:extLst>
          </p:cNvPr>
          <p:cNvPicPr>
            <a:picLocks noChangeAspect="1"/>
          </p:cNvPicPr>
          <p:nvPr/>
        </p:nvPicPr>
        <p:blipFill>
          <a:blip r:embed="rId4"/>
          <a:stretch>
            <a:fillRect/>
          </a:stretch>
        </p:blipFill>
        <p:spPr>
          <a:xfrm>
            <a:off x="8147954" y="168275"/>
            <a:ext cx="772892" cy="867808"/>
          </a:xfrm>
          <a:prstGeom prst="rect">
            <a:avLst/>
          </a:prstGeom>
        </p:spPr>
      </p:pic>
    </p:spTree>
    <p:extLst>
      <p:ext uri="{BB962C8B-B14F-4D97-AF65-F5344CB8AC3E}">
        <p14:creationId xmlns:p14="http://schemas.microsoft.com/office/powerpoint/2010/main" val="687415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ChalkyChuck" panose="02000603000000000000" pitchFamily="2" charset="0"/>
                <a:ea typeface="ChalkyChuck" panose="02000603000000000000" pitchFamily="2" charset="0"/>
              </a:rPr>
              <a:t>Fractions</a:t>
            </a: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0B387BE7-F4F7-4659-BE77-69B21B275D86}"/>
              </a:ext>
            </a:extLst>
          </p:cNvPr>
          <p:cNvSpPr txBox="1"/>
          <p:nvPr/>
        </p:nvSpPr>
        <p:spPr>
          <a:xfrm>
            <a:off x="63500" y="1066800"/>
            <a:ext cx="5041900" cy="4893647"/>
          </a:xfrm>
          <a:prstGeom prst="rect">
            <a:avLst/>
          </a:prstGeom>
          <a:noFill/>
        </p:spPr>
        <p:txBody>
          <a:bodyPr wrap="square" rtlCol="0">
            <a:spAutoFit/>
          </a:bodyPr>
          <a:lstStyle/>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At snack time we ask children to share things by cutting them in half and quarters.</a:t>
            </a: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You can encourage children to cut up sandwiches at home into halves and quarters or pizzas. </a:t>
            </a:r>
            <a:br>
              <a:rPr lang="en-GB" sz="2600" dirty="0">
                <a:solidFill>
                  <a:schemeClr val="bg1"/>
                </a:solidFill>
                <a:latin typeface="ChalkyChuck" panose="02000603000000000000" pitchFamily="2" charset="0"/>
                <a:ea typeface="ChalkyChuck" panose="02000603000000000000" pitchFamily="2" charset="0"/>
              </a:rPr>
            </a:br>
            <a:endParaRPr lang="en-GB" sz="2600" dirty="0">
              <a:solidFill>
                <a:schemeClr val="bg1"/>
              </a:solidFill>
              <a:latin typeface="ChalkyChuck" panose="02000603000000000000" pitchFamily="2" charset="0"/>
              <a:ea typeface="ChalkyChuck" panose="02000603000000000000" pitchFamily="2" charset="0"/>
            </a:endParaRPr>
          </a:p>
        </p:txBody>
      </p:sp>
      <p:pic>
        <p:nvPicPr>
          <p:cNvPr id="8" name="Picture 2" descr="How to Make Pan Pizza at Home ($1.49/pizza) - Good Cheap Eats">
            <a:extLst>
              <a:ext uri="{FF2B5EF4-FFF2-40B4-BE49-F238E27FC236}">
                <a16:creationId xmlns:a16="http://schemas.microsoft.com/office/drawing/2014/main" id="{06D93D85-DB4C-4DED-8896-75837D0E3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219" y="4557857"/>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8F13D18-6836-4251-99D8-2BE8F21D50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83103" y="1095760"/>
            <a:ext cx="3224960" cy="2408766"/>
          </a:xfrm>
          <a:prstGeom prst="rect">
            <a:avLst/>
          </a:prstGeom>
        </p:spPr>
      </p:pic>
      <p:pic>
        <p:nvPicPr>
          <p:cNvPr id="7" name="Picture 6">
            <a:extLst>
              <a:ext uri="{FF2B5EF4-FFF2-40B4-BE49-F238E27FC236}">
                <a16:creationId xmlns:a16="http://schemas.microsoft.com/office/drawing/2014/main" id="{24AF1AA2-5594-4BEC-8D20-50C807717580}"/>
              </a:ext>
            </a:extLst>
          </p:cNvPr>
          <p:cNvPicPr>
            <a:picLocks noChangeAspect="1"/>
          </p:cNvPicPr>
          <p:nvPr/>
        </p:nvPicPr>
        <p:blipFill>
          <a:blip r:embed="rId4"/>
          <a:stretch>
            <a:fillRect/>
          </a:stretch>
        </p:blipFill>
        <p:spPr>
          <a:xfrm>
            <a:off x="8307608" y="76477"/>
            <a:ext cx="772892" cy="867808"/>
          </a:xfrm>
          <a:prstGeom prst="rect">
            <a:avLst/>
          </a:prstGeom>
        </p:spPr>
      </p:pic>
    </p:spTree>
    <p:extLst>
      <p:ext uri="{BB962C8B-B14F-4D97-AF65-F5344CB8AC3E}">
        <p14:creationId xmlns:p14="http://schemas.microsoft.com/office/powerpoint/2010/main" val="41603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ChalkyChuck" panose="02000603000000000000" pitchFamily="2" charset="0"/>
                <a:ea typeface="ChalkyChuck" panose="02000603000000000000" pitchFamily="2" charset="0"/>
              </a:rPr>
              <a:t>Maths Group Work</a:t>
            </a: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0B387BE7-F4F7-4659-BE77-69B21B275D86}"/>
              </a:ext>
            </a:extLst>
          </p:cNvPr>
          <p:cNvSpPr txBox="1"/>
          <p:nvPr/>
        </p:nvSpPr>
        <p:spPr>
          <a:xfrm>
            <a:off x="368300" y="1066800"/>
            <a:ext cx="5651500" cy="3693319"/>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As well as learning through play, we teach </a:t>
            </a:r>
            <a:r>
              <a:rPr lang="en-GB" sz="2600">
                <a:solidFill>
                  <a:schemeClr val="bg1"/>
                </a:solidFill>
                <a:latin typeface="ChalkyChuck" panose="02000603000000000000" pitchFamily="2" charset="0"/>
                <a:ea typeface="ChalkyChuck" panose="02000603000000000000" pitchFamily="2" charset="0"/>
              </a:rPr>
              <a:t>maths  </a:t>
            </a:r>
            <a:r>
              <a:rPr lang="en-GB" sz="2600" dirty="0">
                <a:solidFill>
                  <a:schemeClr val="bg1"/>
                </a:solidFill>
                <a:latin typeface="ChalkyChuck" panose="02000603000000000000" pitchFamily="2" charset="0"/>
                <a:ea typeface="ChalkyChuck" panose="02000603000000000000" pitchFamily="2" charset="0"/>
              </a:rPr>
              <a:t>with a teacher for short 10-minute bursts in small mixed groups. </a:t>
            </a: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Our guided maths planning is practical, extremely fun, and sometimes messy! </a:t>
            </a:r>
          </a:p>
          <a:p>
            <a:endParaRPr lang="en-GB" sz="2600" dirty="0">
              <a:solidFill>
                <a:schemeClr val="bg1"/>
              </a:solidFill>
              <a:latin typeface="ChalkyChuck" panose="02000603000000000000" pitchFamily="2" charset="0"/>
              <a:ea typeface="ChalkyChuck" panose="02000603000000000000" pitchFamily="2" charset="0"/>
            </a:endParaRPr>
          </a:p>
        </p:txBody>
      </p:sp>
      <p:pic>
        <p:nvPicPr>
          <p:cNvPr id="6" name="Picture 5">
            <a:extLst>
              <a:ext uri="{FF2B5EF4-FFF2-40B4-BE49-F238E27FC236}">
                <a16:creationId xmlns:a16="http://schemas.microsoft.com/office/drawing/2014/main" id="{8581C279-4805-4DF4-B8E9-83188BE8D465}"/>
              </a:ext>
            </a:extLst>
          </p:cNvPr>
          <p:cNvPicPr>
            <a:picLocks noChangeAspect="1"/>
          </p:cNvPicPr>
          <p:nvPr/>
        </p:nvPicPr>
        <p:blipFill>
          <a:blip r:embed="rId2"/>
          <a:stretch>
            <a:fillRect/>
          </a:stretch>
        </p:blipFill>
        <p:spPr>
          <a:xfrm>
            <a:off x="8300354" y="74445"/>
            <a:ext cx="772892" cy="867808"/>
          </a:xfrm>
          <a:prstGeom prst="rect">
            <a:avLst/>
          </a:prstGeom>
        </p:spPr>
      </p:pic>
      <p:pic>
        <p:nvPicPr>
          <p:cNvPr id="8" name="Picture 7">
            <a:extLst>
              <a:ext uri="{FF2B5EF4-FFF2-40B4-BE49-F238E27FC236}">
                <a16:creationId xmlns:a16="http://schemas.microsoft.com/office/drawing/2014/main" id="{2F1A134E-097A-421D-94C8-810B91D46E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993924" y="3007076"/>
            <a:ext cx="3891757" cy="2906806"/>
          </a:xfrm>
          <a:prstGeom prst="rect">
            <a:avLst/>
          </a:prstGeom>
        </p:spPr>
      </p:pic>
    </p:spTree>
    <p:extLst>
      <p:ext uri="{BB962C8B-B14F-4D97-AF65-F5344CB8AC3E}">
        <p14:creationId xmlns:p14="http://schemas.microsoft.com/office/powerpoint/2010/main" val="70278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ChalkyChuck" panose="02000603000000000000" pitchFamily="2" charset="0"/>
                <a:ea typeface="ChalkyChuck" panose="02000603000000000000" pitchFamily="2" charset="0"/>
              </a:rPr>
              <a:t>Other ideas to help at home</a:t>
            </a: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3" name="Group 2"/>
          <p:cNvGrpSpPr/>
          <p:nvPr/>
        </p:nvGrpSpPr>
        <p:grpSpPr>
          <a:xfrm>
            <a:off x="5970961" y="2195004"/>
            <a:ext cx="1981338" cy="1913918"/>
            <a:chOff x="5572332" y="1576712"/>
            <a:chExt cx="1361698" cy="1315363"/>
          </a:xfrm>
        </p:grpSpPr>
        <p:sp>
          <p:nvSpPr>
            <p:cNvPr id="66" name="Rectangle 19"/>
            <p:cNvSpPr/>
            <p:nvPr/>
          </p:nvSpPr>
          <p:spPr>
            <a:xfrm rot="21599113">
              <a:off x="5572332" y="1581530"/>
              <a:ext cx="1361698" cy="131054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 name="connsiteX0" fmla="*/ 30785 w 1319601"/>
                <a:gd name="connsiteY0" fmla="*/ 0 h 1258608"/>
                <a:gd name="connsiteX1" fmla="*/ 1312848 w 1319601"/>
                <a:gd name="connsiteY1" fmla="*/ 20567 h 1258608"/>
                <a:gd name="connsiteX2" fmla="*/ 1319601 w 1319601"/>
                <a:gd name="connsiteY2" fmla="*/ 1233129 h 1258608"/>
                <a:gd name="connsiteX3" fmla="*/ 0 w 1319601"/>
                <a:gd name="connsiteY3" fmla="*/ 1235984 h 1258608"/>
                <a:gd name="connsiteX4" fmla="*/ 30785 w 1319601"/>
                <a:gd name="connsiteY4" fmla="*/ 0 h 1258608"/>
                <a:gd name="connsiteX0" fmla="*/ 31250 w 1320066"/>
                <a:gd name="connsiteY0" fmla="*/ 0 h 1267432"/>
                <a:gd name="connsiteX1" fmla="*/ 1313313 w 1320066"/>
                <a:gd name="connsiteY1" fmla="*/ 20567 h 1267432"/>
                <a:gd name="connsiteX2" fmla="*/ 1320066 w 1320066"/>
                <a:gd name="connsiteY2" fmla="*/ 1233129 h 1267432"/>
                <a:gd name="connsiteX3" fmla="*/ 0 w 1320066"/>
                <a:gd name="connsiteY3" fmla="*/ 1260343 h 1267432"/>
                <a:gd name="connsiteX4" fmla="*/ 31250 w 1320066"/>
                <a:gd name="connsiteY4" fmla="*/ 0 h 1267432"/>
                <a:gd name="connsiteX0" fmla="*/ 31250 w 1320066"/>
                <a:gd name="connsiteY0" fmla="*/ 0 h 1268253"/>
                <a:gd name="connsiteX1" fmla="*/ 1313313 w 1320066"/>
                <a:gd name="connsiteY1" fmla="*/ 20567 h 1268253"/>
                <a:gd name="connsiteX2" fmla="*/ 1320066 w 1320066"/>
                <a:gd name="connsiteY2" fmla="*/ 1233129 h 1268253"/>
                <a:gd name="connsiteX3" fmla="*/ 0 w 1320066"/>
                <a:gd name="connsiteY3" fmla="*/ 1260343 h 1268253"/>
                <a:gd name="connsiteX4" fmla="*/ 31250 w 1320066"/>
                <a:gd name="connsiteY4" fmla="*/ 0 h 1268253"/>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066" h="1263844">
                  <a:moveTo>
                    <a:pt x="31250" y="0"/>
                  </a:moveTo>
                  <a:lnTo>
                    <a:pt x="1313313" y="20567"/>
                  </a:lnTo>
                  <a:cubicBezTo>
                    <a:pt x="1315242" y="429048"/>
                    <a:pt x="1291435" y="859628"/>
                    <a:pt x="1320066" y="1233129"/>
                  </a:cubicBezTo>
                  <a:cubicBezTo>
                    <a:pt x="665493" y="1279400"/>
                    <a:pt x="439867" y="1259391"/>
                    <a:pt x="0" y="1260343"/>
                  </a:cubicBezTo>
                  <a:lnTo>
                    <a:pt x="31250" y="0"/>
                  </a:lnTo>
                  <a:close/>
                </a:path>
              </a:pathLst>
            </a:custGeom>
            <a:gradFill flip="none" rotWithShape="1">
              <a:gsLst>
                <a:gs pos="0">
                  <a:srgbClr val="F6EBB6"/>
                </a:gs>
                <a:gs pos="100000">
                  <a:srgbClr val="F0DD80"/>
                </a:gs>
              </a:gsLst>
              <a:lin ang="5400000" scaled="1"/>
              <a:tileRect/>
            </a:gradFill>
            <a:ln>
              <a:noFill/>
            </a:ln>
            <a:effectLst>
              <a:outerShdw blurRad="38100" dist="127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2000" dirty="0">
                  <a:solidFill>
                    <a:schemeClr val="tx1"/>
                  </a:solidFill>
                  <a:latin typeface="ChalkyChuck" panose="02000603000000000000" pitchFamily="2" charset="0"/>
                  <a:ea typeface="ChalkyChuck" panose="02000603000000000000" pitchFamily="2" charset="0"/>
                  <a:cs typeface="Arial" pitchFamily="34" charset="0"/>
                </a:rPr>
                <a:t>Engage in imaginative play with your child</a:t>
              </a:r>
            </a:p>
          </p:txBody>
        </p:sp>
        <p:sp>
          <p:nvSpPr>
            <p:cNvPr id="68" name="Rectangle 67"/>
            <p:cNvSpPr/>
            <p:nvPr/>
          </p:nvSpPr>
          <p:spPr>
            <a:xfrm rot="21599113">
              <a:off x="5826958" y="2222158"/>
              <a:ext cx="931073" cy="274980"/>
            </a:xfrm>
            <a:prstGeom prst="rect">
              <a:avLst/>
            </a:prstGeom>
          </p:spPr>
          <p:txBody>
            <a:bodyPr wrap="square" anchor="ctr">
              <a:spAutoFit/>
            </a:bodyPr>
            <a:lstStyle/>
            <a:p>
              <a:endParaRPr lang="en-US" sz="2000" dirty="0">
                <a:solidFill>
                  <a:schemeClr val="tx1">
                    <a:lumMod val="95000"/>
                    <a:lumOff val="5000"/>
                  </a:schemeClr>
                </a:solidFill>
                <a:latin typeface="Comic Sans MS" pitchFamily="66" charset="0"/>
              </a:endParaRPr>
            </a:p>
          </p:txBody>
        </p:sp>
        <p:grpSp>
          <p:nvGrpSpPr>
            <p:cNvPr id="69" name="Group 68"/>
            <p:cNvGrpSpPr/>
            <p:nvPr/>
          </p:nvGrpSpPr>
          <p:grpSpPr>
            <a:xfrm rot="21599113">
              <a:off x="6172260" y="1576712"/>
              <a:ext cx="184785" cy="186690"/>
              <a:chOff x="4917745" y="2235200"/>
              <a:chExt cx="2584952" cy="2489199"/>
            </a:xfrm>
            <a:effectLst>
              <a:outerShdw blurRad="50800" dist="25400" dir="8100000" algn="tr" rotWithShape="0">
                <a:prstClr val="black">
                  <a:alpha val="45000"/>
                </a:prstClr>
              </a:outerShdw>
            </a:effectLst>
          </p:grpSpPr>
          <p:sp>
            <p:nvSpPr>
              <p:cNvPr id="73" name="Oval 72"/>
              <p:cNvSpPr/>
              <p:nvPr/>
            </p:nvSpPr>
            <p:spPr>
              <a:xfrm>
                <a:off x="4917745" y="2429067"/>
                <a:ext cx="2295331" cy="2295332"/>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44450" h="6985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74" name="Oval 73"/>
              <p:cNvSpPr/>
              <p:nvPr/>
            </p:nvSpPr>
            <p:spPr>
              <a:xfrm>
                <a:off x="5484130" y="2913213"/>
                <a:ext cx="1253454" cy="1253453"/>
              </a:xfrm>
              <a:prstGeom prst="ellipse">
                <a:avLst/>
              </a:prstGeom>
              <a:solidFill>
                <a:schemeClr val="accent6">
                  <a:lumMod val="50000"/>
                </a:schemeClr>
              </a:solidFill>
              <a:ln>
                <a:noFill/>
              </a:ln>
              <a:effectLst/>
              <a:scene3d>
                <a:camera prst="orthographicFront">
                  <a:rot lat="0" lon="0" rev="0"/>
                </a:camera>
                <a:lightRig rig="contrasting" dir="t">
                  <a:rot lat="0" lon="0" rev="1500000"/>
                </a:lightRig>
              </a:scene3d>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sp>
            <p:nvSpPr>
              <p:cNvPr id="75" name="Oval 74"/>
              <p:cNvSpPr/>
              <p:nvPr/>
            </p:nvSpPr>
            <p:spPr>
              <a:xfrm>
                <a:off x="5972471" y="2235200"/>
                <a:ext cx="1530226" cy="1530226"/>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31750" h="6985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dirty="0"/>
              </a:p>
            </p:txBody>
          </p:sp>
        </p:grpSp>
      </p:grpSp>
      <p:grpSp>
        <p:nvGrpSpPr>
          <p:cNvPr id="10" name="Group 9"/>
          <p:cNvGrpSpPr/>
          <p:nvPr/>
        </p:nvGrpSpPr>
        <p:grpSpPr>
          <a:xfrm>
            <a:off x="1184726" y="2259611"/>
            <a:ext cx="1993663" cy="1925820"/>
            <a:chOff x="382115" y="1581122"/>
            <a:chExt cx="3885085" cy="3752878"/>
          </a:xfrm>
        </p:grpSpPr>
        <p:grpSp>
          <p:nvGrpSpPr>
            <p:cNvPr id="6" name="Group 5"/>
            <p:cNvGrpSpPr/>
            <p:nvPr/>
          </p:nvGrpSpPr>
          <p:grpSpPr>
            <a:xfrm>
              <a:off x="382115" y="1581122"/>
              <a:ext cx="3885085" cy="3752878"/>
              <a:chOff x="724759" y="4481661"/>
              <a:chExt cx="1361698" cy="1315360"/>
            </a:xfrm>
          </p:grpSpPr>
          <p:sp>
            <p:nvSpPr>
              <p:cNvPr id="24" name="Rectangle 19"/>
              <p:cNvSpPr/>
              <p:nvPr/>
            </p:nvSpPr>
            <p:spPr>
              <a:xfrm rot="21388734">
                <a:off x="724759" y="4486476"/>
                <a:ext cx="1361698" cy="131054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 name="connsiteX0" fmla="*/ 30785 w 1319601"/>
                  <a:gd name="connsiteY0" fmla="*/ 0 h 1258608"/>
                  <a:gd name="connsiteX1" fmla="*/ 1312848 w 1319601"/>
                  <a:gd name="connsiteY1" fmla="*/ 20567 h 1258608"/>
                  <a:gd name="connsiteX2" fmla="*/ 1319601 w 1319601"/>
                  <a:gd name="connsiteY2" fmla="*/ 1233129 h 1258608"/>
                  <a:gd name="connsiteX3" fmla="*/ 0 w 1319601"/>
                  <a:gd name="connsiteY3" fmla="*/ 1235984 h 1258608"/>
                  <a:gd name="connsiteX4" fmla="*/ 30785 w 1319601"/>
                  <a:gd name="connsiteY4" fmla="*/ 0 h 1258608"/>
                  <a:gd name="connsiteX0" fmla="*/ 31250 w 1320066"/>
                  <a:gd name="connsiteY0" fmla="*/ 0 h 1267432"/>
                  <a:gd name="connsiteX1" fmla="*/ 1313313 w 1320066"/>
                  <a:gd name="connsiteY1" fmla="*/ 20567 h 1267432"/>
                  <a:gd name="connsiteX2" fmla="*/ 1320066 w 1320066"/>
                  <a:gd name="connsiteY2" fmla="*/ 1233129 h 1267432"/>
                  <a:gd name="connsiteX3" fmla="*/ 0 w 1320066"/>
                  <a:gd name="connsiteY3" fmla="*/ 1260343 h 1267432"/>
                  <a:gd name="connsiteX4" fmla="*/ 31250 w 1320066"/>
                  <a:gd name="connsiteY4" fmla="*/ 0 h 1267432"/>
                  <a:gd name="connsiteX0" fmla="*/ 31250 w 1320066"/>
                  <a:gd name="connsiteY0" fmla="*/ 0 h 1268253"/>
                  <a:gd name="connsiteX1" fmla="*/ 1313313 w 1320066"/>
                  <a:gd name="connsiteY1" fmla="*/ 20567 h 1268253"/>
                  <a:gd name="connsiteX2" fmla="*/ 1320066 w 1320066"/>
                  <a:gd name="connsiteY2" fmla="*/ 1233129 h 1268253"/>
                  <a:gd name="connsiteX3" fmla="*/ 0 w 1320066"/>
                  <a:gd name="connsiteY3" fmla="*/ 1260343 h 1268253"/>
                  <a:gd name="connsiteX4" fmla="*/ 31250 w 1320066"/>
                  <a:gd name="connsiteY4" fmla="*/ 0 h 1268253"/>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066" h="1263844">
                    <a:moveTo>
                      <a:pt x="31250" y="0"/>
                    </a:moveTo>
                    <a:lnTo>
                      <a:pt x="1313313" y="20567"/>
                    </a:lnTo>
                    <a:cubicBezTo>
                      <a:pt x="1315242" y="429048"/>
                      <a:pt x="1291435" y="859628"/>
                      <a:pt x="1320066" y="1233129"/>
                    </a:cubicBezTo>
                    <a:cubicBezTo>
                      <a:pt x="665493" y="1279400"/>
                      <a:pt x="439867" y="1259391"/>
                      <a:pt x="0" y="1260343"/>
                    </a:cubicBezTo>
                    <a:lnTo>
                      <a:pt x="31250" y="0"/>
                    </a:lnTo>
                    <a:close/>
                  </a:path>
                </a:pathLst>
              </a:custGeom>
              <a:gradFill flip="none" rotWithShape="1">
                <a:gsLst>
                  <a:gs pos="0">
                    <a:srgbClr val="92D050">
                      <a:lumMod val="42000"/>
                      <a:lumOff val="58000"/>
                    </a:srgbClr>
                  </a:gs>
                  <a:gs pos="100000">
                    <a:srgbClr val="89C25A">
                      <a:lumMod val="81000"/>
                      <a:lumOff val="19000"/>
                    </a:srgbClr>
                  </a:gs>
                </a:gsLst>
                <a:lin ang="5400000" scaled="1"/>
                <a:tileRect/>
              </a:gradFill>
              <a:ln>
                <a:noFill/>
              </a:ln>
              <a:effectLst>
                <a:outerShdw blurRad="38100" dist="127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schemeClr val="tx1"/>
                  </a:solidFill>
                  <a:latin typeface="Arial" pitchFamily="34" charset="0"/>
                  <a:cs typeface="Arial" pitchFamily="34" charset="0"/>
                </a:endParaRPr>
              </a:p>
            </p:txBody>
          </p:sp>
          <p:grpSp>
            <p:nvGrpSpPr>
              <p:cNvPr id="25" name="Group 24"/>
              <p:cNvGrpSpPr/>
              <p:nvPr/>
            </p:nvGrpSpPr>
            <p:grpSpPr>
              <a:xfrm>
                <a:off x="1324832" y="4481661"/>
                <a:ext cx="184785" cy="186690"/>
                <a:chOff x="4917745" y="2235200"/>
                <a:chExt cx="2584952" cy="2489199"/>
              </a:xfrm>
              <a:effectLst>
                <a:outerShdw blurRad="50800" dist="25400" dir="8100000" algn="tr" rotWithShape="0">
                  <a:prstClr val="black">
                    <a:alpha val="45000"/>
                  </a:prstClr>
                </a:outerShdw>
              </a:effectLst>
            </p:grpSpPr>
            <p:sp>
              <p:nvSpPr>
                <p:cNvPr id="28" name="Oval 27"/>
                <p:cNvSpPr/>
                <p:nvPr/>
              </p:nvSpPr>
              <p:spPr>
                <a:xfrm>
                  <a:off x="4917745" y="2429067"/>
                  <a:ext cx="2295331" cy="2295332"/>
                </a:xfrm>
                <a:prstGeom prst="ellipse">
                  <a:avLst/>
                </a:prstGeom>
                <a:solidFill>
                  <a:srgbClr val="00B0F0"/>
                </a:solidFill>
                <a:ln>
                  <a:noFill/>
                </a:ln>
                <a:effectLst/>
                <a:scene3d>
                  <a:camera prst="orthographicFront">
                    <a:rot lat="0" lon="0" rev="0"/>
                  </a:camera>
                  <a:lightRig rig="contrasting" dir="t">
                    <a:rot lat="0" lon="0" rev="1500000"/>
                  </a:lightRig>
                </a:scene3d>
                <a:sp3d>
                  <a:bevelT w="44450" h="6985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29" name="Oval 28"/>
                <p:cNvSpPr/>
                <p:nvPr/>
              </p:nvSpPr>
              <p:spPr>
                <a:xfrm>
                  <a:off x="5484130" y="2913213"/>
                  <a:ext cx="1253454" cy="1253453"/>
                </a:xfrm>
                <a:prstGeom prst="ellipse">
                  <a:avLst/>
                </a:prstGeom>
                <a:solidFill>
                  <a:srgbClr val="00698E"/>
                </a:solidFill>
                <a:ln>
                  <a:noFill/>
                </a:ln>
                <a:effectLst/>
                <a:scene3d>
                  <a:camera prst="orthographicFront">
                    <a:rot lat="0" lon="0" rev="0"/>
                  </a:camera>
                  <a:lightRig rig="contrasting" dir="t">
                    <a:rot lat="0" lon="0" rev="1500000"/>
                  </a:lightRig>
                </a:scene3d>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30" name="Oval 29"/>
                <p:cNvSpPr/>
                <p:nvPr/>
              </p:nvSpPr>
              <p:spPr>
                <a:xfrm>
                  <a:off x="5972471" y="2235200"/>
                  <a:ext cx="1530226" cy="1530226"/>
                </a:xfrm>
                <a:prstGeom prst="ellipse">
                  <a:avLst/>
                </a:prstGeom>
                <a:solidFill>
                  <a:srgbClr val="00B0F0"/>
                </a:solidFill>
                <a:ln>
                  <a:noFill/>
                </a:ln>
                <a:effectLst/>
                <a:scene3d>
                  <a:camera prst="orthographicFront">
                    <a:rot lat="0" lon="0" rev="0"/>
                  </a:camera>
                  <a:lightRig rig="contrasting" dir="t">
                    <a:rot lat="0" lon="0" rev="1500000"/>
                  </a:lightRig>
                </a:scene3d>
                <a:sp3d>
                  <a:bevelT w="31750" h="6985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grpSp>
        </p:grpSp>
        <p:sp>
          <p:nvSpPr>
            <p:cNvPr id="31" name="Rectangle 30"/>
            <p:cNvSpPr/>
            <p:nvPr/>
          </p:nvSpPr>
          <p:spPr>
            <a:xfrm rot="21372931">
              <a:off x="719818" y="1667175"/>
              <a:ext cx="3318445" cy="3178778"/>
            </a:xfrm>
            <a:prstGeom prst="rect">
              <a:avLst/>
            </a:prstGeom>
          </p:spPr>
          <p:txBody>
            <a:bodyPr wrap="square" anchor="ctr">
              <a:spAutoFit/>
            </a:bodyPr>
            <a:lstStyle/>
            <a:p>
              <a:endParaRPr lang="en-US" sz="2000" dirty="0">
                <a:solidFill>
                  <a:schemeClr val="tx1">
                    <a:lumMod val="95000"/>
                    <a:lumOff val="5000"/>
                  </a:schemeClr>
                </a:solidFill>
                <a:latin typeface="Comic Sans MS" pitchFamily="66" charset="0"/>
              </a:endParaRPr>
            </a:p>
            <a:p>
              <a:r>
                <a:rPr lang="en-US" sz="2000" dirty="0">
                  <a:solidFill>
                    <a:schemeClr val="tx1">
                      <a:lumMod val="95000"/>
                      <a:lumOff val="5000"/>
                    </a:schemeClr>
                  </a:solidFill>
                  <a:latin typeface="ChalkyChuck" panose="02000603000000000000" pitchFamily="2" charset="0"/>
                  <a:ea typeface="ChalkyChuck" panose="02000603000000000000" pitchFamily="2" charset="0"/>
                </a:rPr>
                <a:t>Sing number songs and nursery rhymes</a:t>
              </a:r>
            </a:p>
          </p:txBody>
        </p:sp>
      </p:grpSp>
      <p:grpSp>
        <p:nvGrpSpPr>
          <p:cNvPr id="11" name="Group 10"/>
          <p:cNvGrpSpPr/>
          <p:nvPr/>
        </p:nvGrpSpPr>
        <p:grpSpPr>
          <a:xfrm>
            <a:off x="3540714" y="4545927"/>
            <a:ext cx="1993663" cy="1945706"/>
            <a:chOff x="3540714" y="4545927"/>
            <a:chExt cx="1993663" cy="1945706"/>
          </a:xfrm>
        </p:grpSpPr>
        <p:sp>
          <p:nvSpPr>
            <p:cNvPr id="61" name="Rectangle 19"/>
            <p:cNvSpPr/>
            <p:nvPr/>
          </p:nvSpPr>
          <p:spPr>
            <a:xfrm rot="21599113">
              <a:off x="3540714" y="4572863"/>
              <a:ext cx="1993663" cy="191877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 name="connsiteX0" fmla="*/ 30785 w 1319601"/>
                <a:gd name="connsiteY0" fmla="*/ 0 h 1258608"/>
                <a:gd name="connsiteX1" fmla="*/ 1312848 w 1319601"/>
                <a:gd name="connsiteY1" fmla="*/ 20567 h 1258608"/>
                <a:gd name="connsiteX2" fmla="*/ 1319601 w 1319601"/>
                <a:gd name="connsiteY2" fmla="*/ 1233129 h 1258608"/>
                <a:gd name="connsiteX3" fmla="*/ 0 w 1319601"/>
                <a:gd name="connsiteY3" fmla="*/ 1235984 h 1258608"/>
                <a:gd name="connsiteX4" fmla="*/ 30785 w 1319601"/>
                <a:gd name="connsiteY4" fmla="*/ 0 h 1258608"/>
                <a:gd name="connsiteX0" fmla="*/ 31250 w 1320066"/>
                <a:gd name="connsiteY0" fmla="*/ 0 h 1267432"/>
                <a:gd name="connsiteX1" fmla="*/ 1313313 w 1320066"/>
                <a:gd name="connsiteY1" fmla="*/ 20567 h 1267432"/>
                <a:gd name="connsiteX2" fmla="*/ 1320066 w 1320066"/>
                <a:gd name="connsiteY2" fmla="*/ 1233129 h 1267432"/>
                <a:gd name="connsiteX3" fmla="*/ 0 w 1320066"/>
                <a:gd name="connsiteY3" fmla="*/ 1260343 h 1267432"/>
                <a:gd name="connsiteX4" fmla="*/ 31250 w 1320066"/>
                <a:gd name="connsiteY4" fmla="*/ 0 h 1267432"/>
                <a:gd name="connsiteX0" fmla="*/ 31250 w 1320066"/>
                <a:gd name="connsiteY0" fmla="*/ 0 h 1268253"/>
                <a:gd name="connsiteX1" fmla="*/ 1313313 w 1320066"/>
                <a:gd name="connsiteY1" fmla="*/ 20567 h 1268253"/>
                <a:gd name="connsiteX2" fmla="*/ 1320066 w 1320066"/>
                <a:gd name="connsiteY2" fmla="*/ 1233129 h 1268253"/>
                <a:gd name="connsiteX3" fmla="*/ 0 w 1320066"/>
                <a:gd name="connsiteY3" fmla="*/ 1260343 h 1268253"/>
                <a:gd name="connsiteX4" fmla="*/ 31250 w 1320066"/>
                <a:gd name="connsiteY4" fmla="*/ 0 h 1268253"/>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066" h="1263844">
                  <a:moveTo>
                    <a:pt x="31250" y="0"/>
                  </a:moveTo>
                  <a:lnTo>
                    <a:pt x="1313313" y="20567"/>
                  </a:lnTo>
                  <a:cubicBezTo>
                    <a:pt x="1315242" y="429048"/>
                    <a:pt x="1291435" y="859628"/>
                    <a:pt x="1320066" y="1233129"/>
                  </a:cubicBezTo>
                  <a:cubicBezTo>
                    <a:pt x="665493" y="1279400"/>
                    <a:pt x="439867" y="1259391"/>
                    <a:pt x="0" y="1260343"/>
                  </a:cubicBezTo>
                  <a:lnTo>
                    <a:pt x="31250" y="0"/>
                  </a:lnTo>
                  <a:close/>
                </a:path>
              </a:pathLst>
            </a:custGeom>
            <a:gradFill flip="none" rotWithShape="1">
              <a:gsLst>
                <a:gs pos="0">
                  <a:srgbClr val="F6EBB6"/>
                </a:gs>
                <a:gs pos="100000">
                  <a:srgbClr val="F0DD80"/>
                </a:gs>
              </a:gsLst>
              <a:lin ang="5400000" scaled="1"/>
              <a:tileRect/>
            </a:gradFill>
            <a:ln>
              <a:noFill/>
            </a:ln>
            <a:effectLst>
              <a:outerShdw blurRad="38100" dist="127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schemeClr val="tx1"/>
                </a:solidFill>
                <a:latin typeface="Arial" pitchFamily="34" charset="0"/>
                <a:cs typeface="Arial" pitchFamily="34" charset="0"/>
              </a:endParaRPr>
            </a:p>
          </p:txBody>
        </p:sp>
        <p:sp>
          <p:nvSpPr>
            <p:cNvPr id="62" name="Rectangle 61"/>
            <p:cNvSpPr/>
            <p:nvPr/>
          </p:nvSpPr>
          <p:spPr>
            <a:xfrm rot="21599113">
              <a:off x="3652156" y="4947521"/>
              <a:ext cx="1794055" cy="1323439"/>
            </a:xfrm>
            <a:prstGeom prst="rect">
              <a:avLst/>
            </a:prstGeom>
          </p:spPr>
          <p:txBody>
            <a:bodyPr wrap="square">
              <a:spAutoFit/>
            </a:bodyPr>
            <a:lstStyle/>
            <a:p>
              <a:pPr algn="ctr"/>
              <a:r>
                <a:rPr lang="en-US" sz="2000" dirty="0">
                  <a:solidFill>
                    <a:schemeClr val="tx1">
                      <a:lumMod val="95000"/>
                      <a:lumOff val="5000"/>
                    </a:schemeClr>
                  </a:solidFill>
                  <a:latin typeface="ChalkyChuck" panose="02000603000000000000" pitchFamily="2" charset="0"/>
                  <a:ea typeface="ChalkyChuck" panose="02000603000000000000" pitchFamily="2" charset="0"/>
                </a:rPr>
                <a:t>Go on a number or shape hunt at home</a:t>
              </a:r>
            </a:p>
          </p:txBody>
        </p:sp>
        <p:grpSp>
          <p:nvGrpSpPr>
            <p:cNvPr id="63" name="Group 62"/>
            <p:cNvGrpSpPr/>
            <p:nvPr/>
          </p:nvGrpSpPr>
          <p:grpSpPr>
            <a:xfrm rot="21599113">
              <a:off x="4430832" y="4545927"/>
              <a:ext cx="270544" cy="273334"/>
              <a:chOff x="4917745" y="2235200"/>
              <a:chExt cx="2584952" cy="2489199"/>
            </a:xfrm>
            <a:effectLst>
              <a:outerShdw blurRad="50800" dist="25400" dir="8100000" algn="tr" rotWithShape="0">
                <a:prstClr val="black">
                  <a:alpha val="45000"/>
                </a:prstClr>
              </a:outerShdw>
            </a:effectLst>
          </p:grpSpPr>
          <p:sp>
            <p:nvSpPr>
              <p:cNvPr id="64" name="Oval 63"/>
              <p:cNvSpPr/>
              <p:nvPr/>
            </p:nvSpPr>
            <p:spPr>
              <a:xfrm>
                <a:off x="4917745" y="2429067"/>
                <a:ext cx="2295331" cy="2295332"/>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44450" h="6985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65" name="Oval 64"/>
              <p:cNvSpPr/>
              <p:nvPr/>
            </p:nvSpPr>
            <p:spPr>
              <a:xfrm>
                <a:off x="5484130" y="2913213"/>
                <a:ext cx="1253454" cy="1253453"/>
              </a:xfrm>
              <a:prstGeom prst="ellipse">
                <a:avLst/>
              </a:prstGeom>
              <a:solidFill>
                <a:schemeClr val="accent6">
                  <a:lumMod val="50000"/>
                </a:schemeClr>
              </a:solidFill>
              <a:ln>
                <a:noFill/>
              </a:ln>
              <a:effectLst/>
              <a:scene3d>
                <a:camera prst="orthographicFront">
                  <a:rot lat="0" lon="0" rev="0"/>
                </a:camera>
                <a:lightRig rig="contrasting" dir="t">
                  <a:rot lat="0" lon="0" rev="1500000"/>
                </a:lightRig>
              </a:scene3d>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0" name="Oval 69"/>
              <p:cNvSpPr/>
              <p:nvPr/>
            </p:nvSpPr>
            <p:spPr>
              <a:xfrm>
                <a:off x="5972471" y="2235200"/>
                <a:ext cx="1530226" cy="1530226"/>
              </a:xfrm>
              <a:prstGeom prst="ellipse">
                <a:avLst/>
              </a:prstGeom>
              <a:solidFill>
                <a:schemeClr val="accent6">
                  <a:lumMod val="75000"/>
                </a:schemeClr>
              </a:solidFill>
              <a:ln>
                <a:noFill/>
              </a:ln>
              <a:effectLst/>
              <a:scene3d>
                <a:camera prst="orthographicFront">
                  <a:rot lat="0" lon="0" rev="0"/>
                </a:camera>
                <a:lightRig rig="contrasting" dir="t">
                  <a:rot lat="0" lon="0" rev="1500000"/>
                </a:lightRig>
              </a:scene3d>
              <a:sp3d>
                <a:bevelT w="31750" h="6985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grpSp>
      </p:grpSp>
      <p:grpSp>
        <p:nvGrpSpPr>
          <p:cNvPr id="12" name="Group 11"/>
          <p:cNvGrpSpPr/>
          <p:nvPr/>
        </p:nvGrpSpPr>
        <p:grpSpPr>
          <a:xfrm>
            <a:off x="3626123" y="914400"/>
            <a:ext cx="1993663" cy="2024549"/>
            <a:chOff x="3626123" y="914400"/>
            <a:chExt cx="1993663" cy="2024549"/>
          </a:xfrm>
        </p:grpSpPr>
        <p:sp>
          <p:nvSpPr>
            <p:cNvPr id="54" name="Rectangle 19"/>
            <p:cNvSpPr/>
            <p:nvPr/>
          </p:nvSpPr>
          <p:spPr>
            <a:xfrm rot="165519">
              <a:off x="3626123" y="1020179"/>
              <a:ext cx="1993663" cy="191877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 name="connsiteX0" fmla="*/ 30785 w 1319601"/>
                <a:gd name="connsiteY0" fmla="*/ 0 h 1258608"/>
                <a:gd name="connsiteX1" fmla="*/ 1312848 w 1319601"/>
                <a:gd name="connsiteY1" fmla="*/ 20567 h 1258608"/>
                <a:gd name="connsiteX2" fmla="*/ 1319601 w 1319601"/>
                <a:gd name="connsiteY2" fmla="*/ 1233129 h 1258608"/>
                <a:gd name="connsiteX3" fmla="*/ 0 w 1319601"/>
                <a:gd name="connsiteY3" fmla="*/ 1235984 h 1258608"/>
                <a:gd name="connsiteX4" fmla="*/ 30785 w 1319601"/>
                <a:gd name="connsiteY4" fmla="*/ 0 h 1258608"/>
                <a:gd name="connsiteX0" fmla="*/ 31250 w 1320066"/>
                <a:gd name="connsiteY0" fmla="*/ 0 h 1267432"/>
                <a:gd name="connsiteX1" fmla="*/ 1313313 w 1320066"/>
                <a:gd name="connsiteY1" fmla="*/ 20567 h 1267432"/>
                <a:gd name="connsiteX2" fmla="*/ 1320066 w 1320066"/>
                <a:gd name="connsiteY2" fmla="*/ 1233129 h 1267432"/>
                <a:gd name="connsiteX3" fmla="*/ 0 w 1320066"/>
                <a:gd name="connsiteY3" fmla="*/ 1260343 h 1267432"/>
                <a:gd name="connsiteX4" fmla="*/ 31250 w 1320066"/>
                <a:gd name="connsiteY4" fmla="*/ 0 h 1267432"/>
                <a:gd name="connsiteX0" fmla="*/ 31250 w 1320066"/>
                <a:gd name="connsiteY0" fmla="*/ 0 h 1268253"/>
                <a:gd name="connsiteX1" fmla="*/ 1313313 w 1320066"/>
                <a:gd name="connsiteY1" fmla="*/ 20567 h 1268253"/>
                <a:gd name="connsiteX2" fmla="*/ 1320066 w 1320066"/>
                <a:gd name="connsiteY2" fmla="*/ 1233129 h 1268253"/>
                <a:gd name="connsiteX3" fmla="*/ 0 w 1320066"/>
                <a:gd name="connsiteY3" fmla="*/ 1260343 h 1268253"/>
                <a:gd name="connsiteX4" fmla="*/ 31250 w 1320066"/>
                <a:gd name="connsiteY4" fmla="*/ 0 h 1268253"/>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 name="connsiteX0" fmla="*/ 31250 w 1320066"/>
                <a:gd name="connsiteY0" fmla="*/ 0 h 1263844"/>
                <a:gd name="connsiteX1" fmla="*/ 1313313 w 1320066"/>
                <a:gd name="connsiteY1" fmla="*/ 20567 h 1263844"/>
                <a:gd name="connsiteX2" fmla="*/ 1320066 w 1320066"/>
                <a:gd name="connsiteY2" fmla="*/ 1233129 h 1263844"/>
                <a:gd name="connsiteX3" fmla="*/ 0 w 1320066"/>
                <a:gd name="connsiteY3" fmla="*/ 1260343 h 1263844"/>
                <a:gd name="connsiteX4" fmla="*/ 31250 w 1320066"/>
                <a:gd name="connsiteY4" fmla="*/ 0 h 1263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066" h="1263844">
                  <a:moveTo>
                    <a:pt x="31250" y="0"/>
                  </a:moveTo>
                  <a:lnTo>
                    <a:pt x="1313313" y="20567"/>
                  </a:lnTo>
                  <a:cubicBezTo>
                    <a:pt x="1315242" y="429048"/>
                    <a:pt x="1291435" y="859628"/>
                    <a:pt x="1320066" y="1233129"/>
                  </a:cubicBezTo>
                  <a:cubicBezTo>
                    <a:pt x="665493" y="1279400"/>
                    <a:pt x="439867" y="1259391"/>
                    <a:pt x="0" y="1260343"/>
                  </a:cubicBezTo>
                  <a:lnTo>
                    <a:pt x="31250" y="0"/>
                  </a:lnTo>
                  <a:close/>
                </a:path>
              </a:pathLst>
            </a:custGeom>
            <a:gradFill flip="none" rotWithShape="1">
              <a:gsLst>
                <a:gs pos="0">
                  <a:schemeClr val="accent5">
                    <a:lumMod val="20000"/>
                    <a:lumOff val="80000"/>
                  </a:schemeClr>
                </a:gs>
                <a:gs pos="99000">
                  <a:schemeClr val="accent5">
                    <a:lumMod val="60000"/>
                    <a:lumOff val="40000"/>
                  </a:schemeClr>
                </a:gs>
              </a:gsLst>
              <a:lin ang="5400000" scaled="1"/>
              <a:tileRect/>
            </a:gradFill>
            <a:ln>
              <a:noFill/>
            </a:ln>
            <a:effectLst>
              <a:outerShdw blurRad="38100" dist="127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schemeClr val="tx1"/>
                </a:solidFill>
                <a:latin typeface="Arial" pitchFamily="34" charset="0"/>
                <a:cs typeface="Arial" pitchFamily="34" charset="0"/>
              </a:endParaRPr>
            </a:p>
          </p:txBody>
        </p:sp>
        <p:sp>
          <p:nvSpPr>
            <p:cNvPr id="53" name="Rectangle 52"/>
            <p:cNvSpPr/>
            <p:nvPr/>
          </p:nvSpPr>
          <p:spPr>
            <a:xfrm rot="149716">
              <a:off x="3892887" y="1062767"/>
              <a:ext cx="1620879" cy="1631216"/>
            </a:xfrm>
            <a:prstGeom prst="rect">
              <a:avLst/>
            </a:prstGeom>
          </p:spPr>
          <p:txBody>
            <a:bodyPr wrap="square" anchor="ctr">
              <a:spAutoFit/>
            </a:bodyPr>
            <a:lstStyle/>
            <a:p>
              <a:endParaRPr lang="en-US" sz="2000" dirty="0">
                <a:solidFill>
                  <a:schemeClr val="tx1">
                    <a:lumMod val="95000"/>
                    <a:lumOff val="5000"/>
                  </a:schemeClr>
                </a:solidFill>
                <a:latin typeface="ChalkyChuck" panose="02000603000000000000" pitchFamily="2" charset="0"/>
                <a:ea typeface="ChalkyChuck" panose="02000603000000000000" pitchFamily="2" charset="0"/>
              </a:endParaRPr>
            </a:p>
            <a:p>
              <a:r>
                <a:rPr lang="en-US" sz="2000" dirty="0">
                  <a:solidFill>
                    <a:schemeClr val="tx1">
                      <a:lumMod val="95000"/>
                      <a:lumOff val="5000"/>
                    </a:schemeClr>
                  </a:solidFill>
                  <a:latin typeface="ChalkyChuck" panose="02000603000000000000" pitchFamily="2" charset="0"/>
                  <a:ea typeface="ChalkyChuck" panose="02000603000000000000" pitchFamily="2" charset="0"/>
                </a:rPr>
                <a:t>Play board games such as Orchard Toys</a:t>
              </a:r>
            </a:p>
          </p:txBody>
        </p:sp>
        <p:grpSp>
          <p:nvGrpSpPr>
            <p:cNvPr id="71" name="Group 70"/>
            <p:cNvGrpSpPr/>
            <p:nvPr/>
          </p:nvGrpSpPr>
          <p:grpSpPr>
            <a:xfrm>
              <a:off x="4625642" y="914400"/>
              <a:ext cx="327358" cy="300667"/>
              <a:chOff x="4917745" y="2235200"/>
              <a:chExt cx="2584952" cy="2489199"/>
            </a:xfrm>
            <a:effectLst>
              <a:outerShdw blurRad="50800" dist="25400" dir="8100000" algn="tr" rotWithShape="0">
                <a:prstClr val="black">
                  <a:alpha val="45000"/>
                </a:prstClr>
              </a:outerShdw>
            </a:effectLst>
          </p:grpSpPr>
          <p:sp>
            <p:nvSpPr>
              <p:cNvPr id="72" name="Oval 71"/>
              <p:cNvSpPr/>
              <p:nvPr/>
            </p:nvSpPr>
            <p:spPr>
              <a:xfrm>
                <a:off x="4917745" y="2429067"/>
                <a:ext cx="2295331" cy="2295332"/>
              </a:xfrm>
              <a:prstGeom prst="ellipse">
                <a:avLst/>
              </a:prstGeom>
              <a:solidFill>
                <a:schemeClr val="bg1">
                  <a:lumMod val="95000"/>
                </a:schemeClr>
              </a:solidFill>
              <a:ln>
                <a:noFill/>
              </a:ln>
              <a:effectLst/>
              <a:scene3d>
                <a:camera prst="orthographicFront">
                  <a:rot lat="0" lon="0" rev="0"/>
                </a:camera>
                <a:lightRig rig="contrasting" dir="t">
                  <a:rot lat="0" lon="0" rev="1500000"/>
                </a:lightRig>
              </a:scene3d>
              <a:sp3d>
                <a:bevelT w="44450" h="6985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8" name="Oval 77"/>
              <p:cNvSpPr/>
              <p:nvPr/>
            </p:nvSpPr>
            <p:spPr>
              <a:xfrm>
                <a:off x="5484130" y="2913213"/>
                <a:ext cx="1253454" cy="1253453"/>
              </a:xfrm>
              <a:prstGeom prst="ellipse">
                <a:avLst/>
              </a:prstGeom>
              <a:solidFill>
                <a:schemeClr val="bg1">
                  <a:lumMod val="65000"/>
                </a:schemeClr>
              </a:solidFill>
              <a:ln>
                <a:noFill/>
              </a:ln>
              <a:effectLst/>
              <a:scene3d>
                <a:camera prst="orthographicFront">
                  <a:rot lat="0" lon="0" rev="0"/>
                </a:camera>
                <a:lightRig rig="contrasting" dir="t">
                  <a:rot lat="0" lon="0" rev="1500000"/>
                </a:lightRig>
              </a:scene3d>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sp>
            <p:nvSpPr>
              <p:cNvPr id="79" name="Oval 78"/>
              <p:cNvSpPr/>
              <p:nvPr/>
            </p:nvSpPr>
            <p:spPr>
              <a:xfrm>
                <a:off x="5972471" y="2235200"/>
                <a:ext cx="1530226" cy="1530226"/>
              </a:xfrm>
              <a:prstGeom prst="ellipse">
                <a:avLst/>
              </a:prstGeom>
              <a:solidFill>
                <a:schemeClr val="bg1">
                  <a:lumMod val="95000"/>
                </a:schemeClr>
              </a:solidFill>
              <a:ln>
                <a:noFill/>
              </a:ln>
              <a:effectLst/>
              <a:scene3d>
                <a:camera prst="orthographicFront">
                  <a:rot lat="0" lon="0" rev="0"/>
                </a:camera>
                <a:lightRig rig="contrasting" dir="t">
                  <a:rot lat="0" lon="0" rev="1500000"/>
                </a:lightRig>
              </a:scene3d>
              <a:sp3d>
                <a:bevelT w="31750" h="69850"/>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p>
            </p:txBody>
          </p:sp>
        </p:grpSp>
      </p:grpSp>
      <p:pic>
        <p:nvPicPr>
          <p:cNvPr id="33" name="Picture 32">
            <a:extLst>
              <a:ext uri="{FF2B5EF4-FFF2-40B4-BE49-F238E27FC236}">
                <a16:creationId xmlns:a16="http://schemas.microsoft.com/office/drawing/2014/main" id="{538BFB04-EDA9-4802-84A0-55270C3D10F9}"/>
              </a:ext>
            </a:extLst>
          </p:cNvPr>
          <p:cNvPicPr>
            <a:picLocks noChangeAspect="1"/>
          </p:cNvPicPr>
          <p:nvPr/>
        </p:nvPicPr>
        <p:blipFill>
          <a:blip r:embed="rId2"/>
          <a:stretch>
            <a:fillRect/>
          </a:stretch>
        </p:blipFill>
        <p:spPr>
          <a:xfrm>
            <a:off x="8171838" y="183525"/>
            <a:ext cx="772892" cy="867808"/>
          </a:xfrm>
          <a:prstGeom prst="rect">
            <a:avLst/>
          </a:prstGeom>
        </p:spPr>
      </p:pic>
    </p:spTree>
    <p:extLst>
      <p:ext uri="{BB962C8B-B14F-4D97-AF65-F5344CB8AC3E}">
        <p14:creationId xmlns:p14="http://schemas.microsoft.com/office/powerpoint/2010/main" val="1932233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0B387BE7-F4F7-4659-BE77-69B21B275D86}"/>
              </a:ext>
            </a:extLst>
          </p:cNvPr>
          <p:cNvSpPr txBox="1"/>
          <p:nvPr/>
        </p:nvSpPr>
        <p:spPr>
          <a:xfrm>
            <a:off x="533400" y="1524000"/>
            <a:ext cx="8001000" cy="3139321"/>
          </a:xfrm>
          <a:prstGeom prst="rect">
            <a:avLst/>
          </a:prstGeom>
          <a:noFill/>
        </p:spPr>
        <p:txBody>
          <a:bodyPr wrap="square" rtlCol="0">
            <a:spAutoFit/>
          </a:bodyPr>
          <a:lstStyle/>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p:txBody>
      </p:sp>
      <p:sp>
        <p:nvSpPr>
          <p:cNvPr id="3" name="Title 2">
            <a:extLst>
              <a:ext uri="{FF2B5EF4-FFF2-40B4-BE49-F238E27FC236}">
                <a16:creationId xmlns:a16="http://schemas.microsoft.com/office/drawing/2014/main" id="{387B9BAC-2833-4903-A166-9BD88BF0A055}"/>
              </a:ext>
            </a:extLst>
          </p:cNvPr>
          <p:cNvSpPr>
            <a:spLocks noGrp="1"/>
          </p:cNvSpPr>
          <p:nvPr>
            <p:ph type="title"/>
          </p:nvPr>
        </p:nvSpPr>
        <p:spPr/>
        <p:txBody>
          <a:bodyPr>
            <a:normAutofit fontScale="90000"/>
          </a:bodyPr>
          <a:lstStyle/>
          <a:p>
            <a:r>
              <a:rPr lang="en-GB" dirty="0">
                <a:latin typeface="ChalkyChuck" panose="02000603000000000000" pitchFamily="2" charset="0"/>
                <a:ea typeface="ChalkyChuck" panose="02000603000000000000" pitchFamily="2" charset="0"/>
              </a:rPr>
              <a:t>Learning through play at school and home</a:t>
            </a:r>
          </a:p>
        </p:txBody>
      </p:sp>
      <p:sp>
        <p:nvSpPr>
          <p:cNvPr id="4" name="Content Placeholder 3">
            <a:extLst>
              <a:ext uri="{FF2B5EF4-FFF2-40B4-BE49-F238E27FC236}">
                <a16:creationId xmlns:a16="http://schemas.microsoft.com/office/drawing/2014/main" id="{9FD7029D-5DAC-44F6-8FAD-960C12426109}"/>
              </a:ext>
            </a:extLst>
          </p:cNvPr>
          <p:cNvSpPr>
            <a:spLocks noGrp="1"/>
          </p:cNvSpPr>
          <p:nvPr>
            <p:ph sz="half" idx="1"/>
          </p:nvPr>
        </p:nvSpPr>
        <p:spPr>
          <a:xfrm>
            <a:off x="457200" y="1600200"/>
            <a:ext cx="4495800" cy="4983162"/>
          </a:xfrm>
        </p:spPr>
        <p:txBody>
          <a:bodyPr>
            <a:normAutofit/>
          </a:bodyPr>
          <a:lstStyle/>
          <a:p>
            <a:r>
              <a:rPr lang="en-GB" dirty="0">
                <a:latin typeface="ChalkyChuck" panose="02000603000000000000" pitchFamily="2" charset="0"/>
                <a:ea typeface="ChalkyChuck" panose="02000603000000000000" pitchFamily="2" charset="0"/>
              </a:rPr>
              <a:t>Play is essential in teaching and consolidating in maths.</a:t>
            </a:r>
          </a:p>
          <a:p>
            <a:r>
              <a:rPr lang="en-GB" dirty="0">
                <a:latin typeface="ChalkyChuck" panose="02000603000000000000" pitchFamily="2" charset="0"/>
                <a:ea typeface="ChalkyChuck" panose="02000603000000000000" pitchFamily="2" charset="0"/>
              </a:rPr>
              <a:t>Many of the maths objectives within Development Matters can only be developed during free play.</a:t>
            </a:r>
          </a:p>
          <a:p>
            <a:r>
              <a:rPr lang="en-GB" dirty="0">
                <a:latin typeface="ChalkyChuck" panose="02000603000000000000" pitchFamily="2" charset="0"/>
                <a:ea typeface="ChalkyChuck" panose="02000603000000000000" pitchFamily="2" charset="0"/>
              </a:rPr>
              <a:t>Play enables children to be independent and remain curious.</a:t>
            </a:r>
          </a:p>
          <a:p>
            <a:endParaRPr lang="en-GB" dirty="0">
              <a:latin typeface="ChalkyChuck" panose="02000603000000000000" pitchFamily="2" charset="0"/>
              <a:ea typeface="ChalkyChuck" panose="02000603000000000000" pitchFamily="2" charset="0"/>
            </a:endParaRPr>
          </a:p>
        </p:txBody>
      </p:sp>
      <p:pic>
        <p:nvPicPr>
          <p:cNvPr id="13" name="Content Placeholder 12">
            <a:extLst>
              <a:ext uri="{FF2B5EF4-FFF2-40B4-BE49-F238E27FC236}">
                <a16:creationId xmlns:a16="http://schemas.microsoft.com/office/drawing/2014/main" id="{169EC803-DAEF-4130-A6C5-FBD218D65AA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756814" y="2325330"/>
            <a:ext cx="4525963" cy="3380503"/>
          </a:xfrm>
        </p:spPr>
      </p:pic>
      <p:pic>
        <p:nvPicPr>
          <p:cNvPr id="7" name="Picture 6">
            <a:extLst>
              <a:ext uri="{FF2B5EF4-FFF2-40B4-BE49-F238E27FC236}">
                <a16:creationId xmlns:a16="http://schemas.microsoft.com/office/drawing/2014/main" id="{ED66038A-4F40-4233-88E6-8C3B72B96337}"/>
              </a:ext>
            </a:extLst>
          </p:cNvPr>
          <p:cNvPicPr>
            <a:picLocks noChangeAspect="1"/>
          </p:cNvPicPr>
          <p:nvPr/>
        </p:nvPicPr>
        <p:blipFill>
          <a:blip r:embed="rId3"/>
          <a:stretch>
            <a:fillRect/>
          </a:stretch>
        </p:blipFill>
        <p:spPr>
          <a:xfrm>
            <a:off x="8300354" y="71597"/>
            <a:ext cx="772892" cy="867808"/>
          </a:xfrm>
          <a:prstGeom prst="rect">
            <a:avLst/>
          </a:prstGeom>
        </p:spPr>
      </p:pic>
    </p:spTree>
    <p:extLst>
      <p:ext uri="{BB962C8B-B14F-4D97-AF65-F5344CB8AC3E}">
        <p14:creationId xmlns:p14="http://schemas.microsoft.com/office/powerpoint/2010/main" val="73733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0B387BE7-F4F7-4659-BE77-69B21B275D86}"/>
              </a:ext>
            </a:extLst>
          </p:cNvPr>
          <p:cNvSpPr txBox="1"/>
          <p:nvPr/>
        </p:nvSpPr>
        <p:spPr>
          <a:xfrm>
            <a:off x="533400" y="1524000"/>
            <a:ext cx="8001000" cy="3139321"/>
          </a:xfrm>
          <a:prstGeom prst="rect">
            <a:avLst/>
          </a:prstGeom>
          <a:noFill/>
        </p:spPr>
        <p:txBody>
          <a:bodyPr wrap="square" rtlCol="0">
            <a:spAutoFit/>
          </a:bodyPr>
          <a:lstStyle/>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a:p>
            <a:pPr marL="285750" indent="-285750">
              <a:buFont typeface="Arial" panose="020B0604020202020204" pitchFamily="34" charset="0"/>
              <a:buChar char="•"/>
            </a:pPr>
            <a:endParaRPr lang="en-GB" dirty="0">
              <a:solidFill>
                <a:schemeClr val="bg1"/>
              </a:solidFill>
              <a:latin typeface="Sassoon Infant Rg" panose="02000503030000020003" pitchFamily="2" charset="0"/>
              <a:ea typeface="Sassoon Infant Rg" panose="02000503030000020003" pitchFamily="2" charset="0"/>
            </a:endParaRPr>
          </a:p>
        </p:txBody>
      </p:sp>
      <p:sp>
        <p:nvSpPr>
          <p:cNvPr id="3" name="Title 2">
            <a:extLst>
              <a:ext uri="{FF2B5EF4-FFF2-40B4-BE49-F238E27FC236}">
                <a16:creationId xmlns:a16="http://schemas.microsoft.com/office/drawing/2014/main" id="{387B9BAC-2833-4903-A166-9BD88BF0A055}"/>
              </a:ext>
            </a:extLst>
          </p:cNvPr>
          <p:cNvSpPr>
            <a:spLocks noGrp="1"/>
          </p:cNvSpPr>
          <p:nvPr>
            <p:ph type="title"/>
          </p:nvPr>
        </p:nvSpPr>
        <p:spPr/>
        <p:txBody>
          <a:bodyPr>
            <a:normAutofit fontScale="90000"/>
          </a:bodyPr>
          <a:lstStyle/>
          <a:p>
            <a:r>
              <a:rPr lang="en-GB" dirty="0">
                <a:latin typeface="ChalkyChuck" panose="02000603000000000000" pitchFamily="2" charset="0"/>
                <a:ea typeface="ChalkyChuck" panose="02000603000000000000" pitchFamily="2" charset="0"/>
              </a:rPr>
              <a:t>Learning through play at school and home</a:t>
            </a:r>
          </a:p>
        </p:txBody>
      </p:sp>
      <p:sp>
        <p:nvSpPr>
          <p:cNvPr id="4" name="Content Placeholder 3">
            <a:extLst>
              <a:ext uri="{FF2B5EF4-FFF2-40B4-BE49-F238E27FC236}">
                <a16:creationId xmlns:a16="http://schemas.microsoft.com/office/drawing/2014/main" id="{9FD7029D-5DAC-44F6-8FAD-960C12426109}"/>
              </a:ext>
            </a:extLst>
          </p:cNvPr>
          <p:cNvSpPr>
            <a:spLocks noGrp="1"/>
          </p:cNvSpPr>
          <p:nvPr>
            <p:ph sz="half" idx="1"/>
          </p:nvPr>
        </p:nvSpPr>
        <p:spPr>
          <a:xfrm>
            <a:off x="457200" y="1600200"/>
            <a:ext cx="4495800" cy="4983162"/>
          </a:xfrm>
        </p:spPr>
        <p:txBody>
          <a:bodyPr>
            <a:normAutofit/>
          </a:bodyPr>
          <a:lstStyle/>
          <a:p>
            <a:endParaRPr lang="en-GB" dirty="0">
              <a:latin typeface="ChalkyChuck" panose="02000603000000000000" pitchFamily="2" charset="0"/>
              <a:ea typeface="ChalkyChuck" panose="02000603000000000000" pitchFamily="2" charset="0"/>
            </a:endParaRPr>
          </a:p>
          <a:p>
            <a:r>
              <a:rPr lang="en-GB" dirty="0">
                <a:latin typeface="ChalkyChuck" panose="02000603000000000000" pitchFamily="2" charset="0"/>
                <a:ea typeface="ChalkyChuck" panose="02000603000000000000" pitchFamily="2" charset="0"/>
              </a:rPr>
              <a:t>By setting up and supporting activities in the environment, children are not only learning about one specific maths objective, they are also learning so much more in other areas of learning; the possibilities are endless!</a:t>
            </a:r>
          </a:p>
          <a:p>
            <a:endParaRPr lang="en-GB" dirty="0">
              <a:latin typeface="ChalkyChuck" panose="02000603000000000000" pitchFamily="2" charset="0"/>
              <a:ea typeface="ChalkyChuck" panose="02000603000000000000" pitchFamily="2" charset="0"/>
            </a:endParaRPr>
          </a:p>
        </p:txBody>
      </p:sp>
      <p:pic>
        <p:nvPicPr>
          <p:cNvPr id="1026" name="Picture 2" descr="How to Make Pan Pizza at Home ($1.49/pizza) - Good Cheap Eats">
            <a:extLst>
              <a:ext uri="{FF2B5EF4-FFF2-40B4-BE49-F238E27FC236}">
                <a16:creationId xmlns:a16="http://schemas.microsoft.com/office/drawing/2014/main" id="{914ECFF5-D033-432F-9986-4CDD93541400}"/>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4667" y="11430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CDDC4B2-B7B8-4E85-A74E-E65507417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33411" y="3834389"/>
            <a:ext cx="3203560" cy="2392782"/>
          </a:xfrm>
          <a:prstGeom prst="rect">
            <a:avLst/>
          </a:prstGeom>
        </p:spPr>
      </p:pic>
      <p:pic>
        <p:nvPicPr>
          <p:cNvPr id="8" name="Picture 7">
            <a:extLst>
              <a:ext uri="{FF2B5EF4-FFF2-40B4-BE49-F238E27FC236}">
                <a16:creationId xmlns:a16="http://schemas.microsoft.com/office/drawing/2014/main" id="{03563DEA-536C-44CF-BF5B-38235A93F972}"/>
              </a:ext>
            </a:extLst>
          </p:cNvPr>
          <p:cNvPicPr>
            <a:picLocks noChangeAspect="1"/>
          </p:cNvPicPr>
          <p:nvPr/>
        </p:nvPicPr>
        <p:blipFill>
          <a:blip r:embed="rId4"/>
          <a:stretch>
            <a:fillRect/>
          </a:stretch>
        </p:blipFill>
        <p:spPr>
          <a:xfrm>
            <a:off x="8300354" y="63662"/>
            <a:ext cx="772892" cy="867808"/>
          </a:xfrm>
          <a:prstGeom prst="rect">
            <a:avLst/>
          </a:prstGeom>
        </p:spPr>
      </p:pic>
    </p:spTree>
    <p:extLst>
      <p:ext uri="{BB962C8B-B14F-4D97-AF65-F5344CB8AC3E}">
        <p14:creationId xmlns:p14="http://schemas.microsoft.com/office/powerpoint/2010/main" val="83606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34F098-3CBE-4221-8F6A-8F065366FA16}"/>
              </a:ext>
            </a:extLst>
          </p:cNvPr>
          <p:cNvSpPr txBox="1"/>
          <p:nvPr/>
        </p:nvSpPr>
        <p:spPr>
          <a:xfrm>
            <a:off x="914400" y="2831145"/>
            <a:ext cx="7696200" cy="3785652"/>
          </a:xfrm>
          <a:prstGeom prst="rect">
            <a:avLst/>
          </a:prstGeom>
          <a:noFill/>
        </p:spPr>
        <p:txBody>
          <a:bodyPr wrap="square">
            <a:spAutoFit/>
          </a:bodyPr>
          <a:lstStyle/>
          <a:p>
            <a:endParaRPr lang="en-GB" sz="4800" b="1" dirty="0">
              <a:solidFill>
                <a:schemeClr val="bg1"/>
              </a:solidFill>
              <a:latin typeface="ChalkyChuck" panose="02000603000000000000" pitchFamily="2" charset="0"/>
              <a:ea typeface="ChalkyChuck" panose="02000603000000000000" pitchFamily="2" charset="0"/>
            </a:endParaRPr>
          </a:p>
          <a:p>
            <a:r>
              <a:rPr lang="en-GB" sz="4800" b="1" dirty="0">
                <a:solidFill>
                  <a:schemeClr val="bg1"/>
                </a:solidFill>
                <a:latin typeface="ChalkyChuck" panose="02000603000000000000" pitchFamily="2" charset="0"/>
                <a:ea typeface="ChalkyChuck" panose="02000603000000000000" pitchFamily="2" charset="0"/>
              </a:rPr>
              <a:t>What can the environment teach in maths and how </a:t>
            </a:r>
            <a:br>
              <a:rPr lang="en-GB" sz="4800" b="1" dirty="0">
                <a:solidFill>
                  <a:schemeClr val="bg1"/>
                </a:solidFill>
                <a:latin typeface="ChalkyChuck" panose="02000603000000000000" pitchFamily="2" charset="0"/>
                <a:ea typeface="ChalkyChuck" panose="02000603000000000000" pitchFamily="2" charset="0"/>
              </a:rPr>
            </a:br>
            <a:r>
              <a:rPr lang="en-GB" sz="4800" b="1" dirty="0">
                <a:solidFill>
                  <a:schemeClr val="bg1"/>
                </a:solidFill>
                <a:latin typeface="ChalkyChuck" panose="02000603000000000000" pitchFamily="2" charset="0"/>
                <a:ea typeface="ChalkyChuck" panose="02000603000000000000" pitchFamily="2" charset="0"/>
              </a:rPr>
              <a:t>teachers facilitate learning?</a:t>
            </a:r>
            <a:br>
              <a:rPr lang="en-GB" sz="4800" b="1" dirty="0">
                <a:solidFill>
                  <a:schemeClr val="bg1"/>
                </a:solidFill>
                <a:latin typeface="ChalkyChuck" panose="02000603000000000000" pitchFamily="2" charset="0"/>
                <a:ea typeface="ChalkyChuck" panose="02000603000000000000" pitchFamily="2" charset="0"/>
              </a:rPr>
            </a:br>
            <a:endParaRPr lang="en-GB" sz="4800" dirty="0">
              <a:solidFill>
                <a:schemeClr val="bg1"/>
              </a:solidFill>
              <a:latin typeface="ChalkyChuck" panose="02000603000000000000" pitchFamily="2" charset="0"/>
              <a:ea typeface="ChalkyChuck" panose="02000603000000000000" pitchFamily="2" charset="0"/>
            </a:endParaRPr>
          </a:p>
        </p:txBody>
      </p:sp>
      <p:pic>
        <p:nvPicPr>
          <p:cNvPr id="4" name="Picture 3">
            <a:extLst>
              <a:ext uri="{FF2B5EF4-FFF2-40B4-BE49-F238E27FC236}">
                <a16:creationId xmlns:a16="http://schemas.microsoft.com/office/drawing/2014/main" id="{B3EEE759-6BD2-4755-89E7-18BCCDC8EA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08923" y="687077"/>
            <a:ext cx="3020920" cy="2256366"/>
          </a:xfrm>
          <a:prstGeom prst="rect">
            <a:avLst/>
          </a:prstGeom>
        </p:spPr>
      </p:pic>
      <p:pic>
        <p:nvPicPr>
          <p:cNvPr id="6" name="Picture 5">
            <a:extLst>
              <a:ext uri="{FF2B5EF4-FFF2-40B4-BE49-F238E27FC236}">
                <a16:creationId xmlns:a16="http://schemas.microsoft.com/office/drawing/2014/main" id="{65BFBCFA-44F9-471D-B36A-61F7D4AE7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14155" y="687075"/>
            <a:ext cx="3020922" cy="2256368"/>
          </a:xfrm>
          <a:prstGeom prst="rect">
            <a:avLst/>
          </a:prstGeom>
        </p:spPr>
      </p:pic>
      <p:pic>
        <p:nvPicPr>
          <p:cNvPr id="5" name="Picture 4">
            <a:extLst>
              <a:ext uri="{FF2B5EF4-FFF2-40B4-BE49-F238E27FC236}">
                <a16:creationId xmlns:a16="http://schemas.microsoft.com/office/drawing/2014/main" id="{45644E76-7CA8-42E1-BFBE-CA9CEF6F68A4}"/>
              </a:ext>
            </a:extLst>
          </p:cNvPr>
          <p:cNvPicPr>
            <a:picLocks noChangeAspect="1"/>
          </p:cNvPicPr>
          <p:nvPr/>
        </p:nvPicPr>
        <p:blipFill>
          <a:blip r:embed="rId4"/>
          <a:stretch>
            <a:fillRect/>
          </a:stretch>
        </p:blipFill>
        <p:spPr>
          <a:xfrm>
            <a:off x="8305800" y="76200"/>
            <a:ext cx="772892" cy="867808"/>
          </a:xfrm>
          <a:prstGeom prst="rect">
            <a:avLst/>
          </a:prstGeom>
        </p:spPr>
      </p:pic>
    </p:spTree>
    <p:extLst>
      <p:ext uri="{BB962C8B-B14F-4D97-AF65-F5344CB8AC3E}">
        <p14:creationId xmlns:p14="http://schemas.microsoft.com/office/powerpoint/2010/main" val="400643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ChalkyChuck" panose="02000603000000000000" pitchFamily="2" charset="0"/>
                <a:ea typeface="ChalkyChuck" panose="02000603000000000000" pitchFamily="2" charset="0"/>
              </a:rPr>
              <a:t>Mathematical Language</a:t>
            </a: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0B387BE7-F4F7-4659-BE77-69B21B275D86}"/>
              </a:ext>
            </a:extLst>
          </p:cNvPr>
          <p:cNvSpPr txBox="1"/>
          <p:nvPr/>
        </p:nvSpPr>
        <p:spPr>
          <a:xfrm>
            <a:off x="400626" y="1066800"/>
            <a:ext cx="4476173" cy="5693866"/>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Lots of maths language for example more, less, big, small, wide, thin, heavy, light and positional language needs to be modelled by adults for children to learn and it is so much more effective if it's during authentic play experiences.  </a:t>
            </a: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This can be replicated at home when doing every day activities. </a:t>
            </a:r>
          </a:p>
        </p:txBody>
      </p:sp>
      <p:pic>
        <p:nvPicPr>
          <p:cNvPr id="6" name="Picture 5">
            <a:extLst>
              <a:ext uri="{FF2B5EF4-FFF2-40B4-BE49-F238E27FC236}">
                <a16:creationId xmlns:a16="http://schemas.microsoft.com/office/drawing/2014/main" id="{D1C87CB0-DA89-44F5-A7E9-85F8C2DDC5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99615" y="1785395"/>
            <a:ext cx="5163337" cy="3856566"/>
          </a:xfrm>
          <a:prstGeom prst="rect">
            <a:avLst/>
          </a:prstGeom>
        </p:spPr>
      </p:pic>
      <p:pic>
        <p:nvPicPr>
          <p:cNvPr id="7" name="Picture 6">
            <a:extLst>
              <a:ext uri="{FF2B5EF4-FFF2-40B4-BE49-F238E27FC236}">
                <a16:creationId xmlns:a16="http://schemas.microsoft.com/office/drawing/2014/main" id="{92D9500B-80FD-46B9-B133-563EFA9ED8E6}"/>
              </a:ext>
            </a:extLst>
          </p:cNvPr>
          <p:cNvPicPr>
            <a:picLocks noChangeAspect="1"/>
          </p:cNvPicPr>
          <p:nvPr/>
        </p:nvPicPr>
        <p:blipFill>
          <a:blip r:embed="rId3"/>
          <a:stretch>
            <a:fillRect/>
          </a:stretch>
        </p:blipFill>
        <p:spPr>
          <a:xfrm>
            <a:off x="8229600" y="76477"/>
            <a:ext cx="772892" cy="867808"/>
          </a:xfrm>
          <a:prstGeom prst="rect">
            <a:avLst/>
          </a:prstGeom>
        </p:spPr>
      </p:pic>
    </p:spTree>
    <p:extLst>
      <p:ext uri="{BB962C8B-B14F-4D97-AF65-F5344CB8AC3E}">
        <p14:creationId xmlns:p14="http://schemas.microsoft.com/office/powerpoint/2010/main" val="2395506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a:latin typeface="ChalkyChuck" panose="02000603000000000000" pitchFamily="2" charset="0"/>
                <a:ea typeface="ChalkyChuck" panose="02000603000000000000" pitchFamily="2" charset="0"/>
              </a:rPr>
              <a:t>Problem solving, reasoning and pattern</a:t>
            </a: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0B387BE7-F4F7-4659-BE77-69B21B275D86}"/>
              </a:ext>
            </a:extLst>
          </p:cNvPr>
          <p:cNvSpPr txBox="1"/>
          <p:nvPr/>
        </p:nvSpPr>
        <p:spPr>
          <a:xfrm>
            <a:off x="457200" y="1143000"/>
            <a:ext cx="4114800" cy="6093976"/>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Loose parts are not only amazing for helping children to develop creativity, problem-solving and reasoning skills, but are also perfect for developing and embedding pattern creating. </a:t>
            </a: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Construction is another area where children can learn these undervalued skills.</a:t>
            </a:r>
            <a:br>
              <a:rPr lang="en-GB" sz="2600" dirty="0">
                <a:solidFill>
                  <a:schemeClr val="bg1"/>
                </a:solidFill>
                <a:latin typeface="ChalkyChuck" panose="02000603000000000000" pitchFamily="2" charset="0"/>
                <a:ea typeface="ChalkyChuck" panose="02000603000000000000" pitchFamily="2" charset="0"/>
              </a:rPr>
            </a:br>
            <a:endParaRPr lang="en-GB" sz="2600" dirty="0">
              <a:solidFill>
                <a:schemeClr val="bg1"/>
              </a:solidFill>
              <a:latin typeface="ChalkyChuck" panose="02000603000000000000" pitchFamily="2" charset="0"/>
              <a:ea typeface="ChalkyChuck" panose="02000603000000000000" pitchFamily="2" charset="0"/>
            </a:endParaRPr>
          </a:p>
        </p:txBody>
      </p:sp>
      <p:pic>
        <p:nvPicPr>
          <p:cNvPr id="5122" name="Picture 2" descr="Sunrises and Sunsets: Making Meaningful Memories in the Early Years |  Technology Rich Inquiry Based Research">
            <a:extLst>
              <a:ext uri="{FF2B5EF4-FFF2-40B4-BE49-F238E27FC236}">
                <a16:creationId xmlns:a16="http://schemas.microsoft.com/office/drawing/2014/main" id="{7FD2864C-18E6-4AA0-B24B-32CFDEE965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219200"/>
            <a:ext cx="38862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8" descr="Early Years Foundation Stage Leaders Briefing 07.5.20- Webinar | Southwark  Schools">
            <a:extLst>
              <a:ext uri="{FF2B5EF4-FFF2-40B4-BE49-F238E27FC236}">
                <a16:creationId xmlns:a16="http://schemas.microsoft.com/office/drawing/2014/main" id="{43921AAB-F4B0-4575-BE35-73CB108409F4}"/>
              </a:ext>
            </a:extLst>
          </p:cNvPr>
          <p:cNvSpPr>
            <a:spLocks noChangeAspect="1" noChangeArrowheads="1"/>
          </p:cNvSpPr>
          <p:nvPr/>
        </p:nvSpPr>
        <p:spPr bwMode="auto">
          <a:xfrm>
            <a:off x="4876800" y="4800600"/>
            <a:ext cx="2641562" cy="15747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 name="Picture 6">
            <a:extLst>
              <a:ext uri="{FF2B5EF4-FFF2-40B4-BE49-F238E27FC236}">
                <a16:creationId xmlns:a16="http://schemas.microsoft.com/office/drawing/2014/main" id="{AC92361C-BF5F-430E-B4C3-2CD9196D56EE}"/>
              </a:ext>
            </a:extLst>
          </p:cNvPr>
          <p:cNvPicPr>
            <a:picLocks noChangeAspect="1"/>
          </p:cNvPicPr>
          <p:nvPr/>
        </p:nvPicPr>
        <p:blipFill>
          <a:blip r:embed="rId3"/>
          <a:stretch>
            <a:fillRect/>
          </a:stretch>
        </p:blipFill>
        <p:spPr>
          <a:xfrm>
            <a:off x="4876800" y="3817985"/>
            <a:ext cx="3140056" cy="1909677"/>
          </a:xfrm>
          <a:prstGeom prst="rect">
            <a:avLst/>
          </a:prstGeom>
        </p:spPr>
      </p:pic>
      <p:pic>
        <p:nvPicPr>
          <p:cNvPr id="8" name="Picture 7">
            <a:extLst>
              <a:ext uri="{FF2B5EF4-FFF2-40B4-BE49-F238E27FC236}">
                <a16:creationId xmlns:a16="http://schemas.microsoft.com/office/drawing/2014/main" id="{DEBC45C7-88A8-4F80-990E-A3E1D10A3C94}"/>
              </a:ext>
            </a:extLst>
          </p:cNvPr>
          <p:cNvPicPr>
            <a:picLocks noChangeAspect="1"/>
          </p:cNvPicPr>
          <p:nvPr/>
        </p:nvPicPr>
        <p:blipFill>
          <a:blip r:embed="rId4"/>
          <a:stretch>
            <a:fillRect/>
          </a:stretch>
        </p:blipFill>
        <p:spPr>
          <a:xfrm>
            <a:off x="8300354" y="76477"/>
            <a:ext cx="772892" cy="867808"/>
          </a:xfrm>
          <a:prstGeom prst="rect">
            <a:avLst/>
          </a:prstGeom>
        </p:spPr>
      </p:pic>
    </p:spTree>
    <p:extLst>
      <p:ext uri="{BB962C8B-B14F-4D97-AF65-F5344CB8AC3E}">
        <p14:creationId xmlns:p14="http://schemas.microsoft.com/office/powerpoint/2010/main" val="3179286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ChalkyChuck" panose="02000603000000000000" pitchFamily="2" charset="0"/>
                <a:ea typeface="ChalkyChuck" panose="02000603000000000000" pitchFamily="2" charset="0"/>
              </a:rPr>
              <a:t>Weight and Measures</a:t>
            </a: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0B387BE7-F4F7-4659-BE77-69B21B275D86}"/>
              </a:ext>
            </a:extLst>
          </p:cNvPr>
          <p:cNvSpPr txBox="1"/>
          <p:nvPr/>
        </p:nvSpPr>
        <p:spPr>
          <a:xfrm>
            <a:off x="457200" y="1143000"/>
            <a:ext cx="5562600" cy="5293757"/>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We model measuring for example outside during building and construction: large scales outside, small balance scales inside for children to explore. </a:t>
            </a: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Self-service play dough stations and cooking areas help children independently develop important maths skills while having fun! </a:t>
            </a: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Any cooking you do with your child at home will be really helpful. </a:t>
            </a:r>
          </a:p>
        </p:txBody>
      </p:sp>
      <p:pic>
        <p:nvPicPr>
          <p:cNvPr id="6" name="Picture 5">
            <a:extLst>
              <a:ext uri="{FF2B5EF4-FFF2-40B4-BE49-F238E27FC236}">
                <a16:creationId xmlns:a16="http://schemas.microsoft.com/office/drawing/2014/main" id="{640F57EF-83F4-4C1D-A817-2179750258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445134" y="2098667"/>
            <a:ext cx="3939099" cy="2942166"/>
          </a:xfrm>
          <a:prstGeom prst="rect">
            <a:avLst/>
          </a:prstGeom>
        </p:spPr>
      </p:pic>
      <p:pic>
        <p:nvPicPr>
          <p:cNvPr id="7" name="Picture 6">
            <a:extLst>
              <a:ext uri="{FF2B5EF4-FFF2-40B4-BE49-F238E27FC236}">
                <a16:creationId xmlns:a16="http://schemas.microsoft.com/office/drawing/2014/main" id="{8B941A15-30B2-454D-AD4F-B387809C9B6E}"/>
              </a:ext>
            </a:extLst>
          </p:cNvPr>
          <p:cNvPicPr>
            <a:picLocks noChangeAspect="1"/>
          </p:cNvPicPr>
          <p:nvPr/>
        </p:nvPicPr>
        <p:blipFill>
          <a:blip r:embed="rId3"/>
          <a:stretch>
            <a:fillRect/>
          </a:stretch>
        </p:blipFill>
        <p:spPr>
          <a:xfrm>
            <a:off x="8229600" y="102176"/>
            <a:ext cx="772892" cy="867808"/>
          </a:xfrm>
          <a:prstGeom prst="rect">
            <a:avLst/>
          </a:prstGeom>
        </p:spPr>
      </p:pic>
    </p:spTree>
    <p:extLst>
      <p:ext uri="{BB962C8B-B14F-4D97-AF65-F5344CB8AC3E}">
        <p14:creationId xmlns:p14="http://schemas.microsoft.com/office/powerpoint/2010/main" val="285350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ChalkyChuck" panose="02000603000000000000" pitchFamily="2" charset="0"/>
                <a:ea typeface="ChalkyChuck" panose="02000603000000000000" pitchFamily="2" charset="0"/>
              </a:rPr>
              <a:t>Money</a:t>
            </a: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0B387BE7-F4F7-4659-BE77-69B21B275D86}"/>
              </a:ext>
            </a:extLst>
          </p:cNvPr>
          <p:cNvSpPr txBox="1"/>
          <p:nvPr/>
        </p:nvSpPr>
        <p:spPr>
          <a:xfrm>
            <a:off x="63500" y="1066800"/>
            <a:ext cx="5041900" cy="5293757"/>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The best way to learn about money is to use it in a purposeful way. We use a role play shop, rolling snack till, or impromptu shop.  Children can use it independently, where children must buy things using money. </a:t>
            </a: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Any shopping children can help with at home will help embed the learning. </a:t>
            </a:r>
            <a:br>
              <a:rPr lang="en-GB" sz="2600" dirty="0">
                <a:solidFill>
                  <a:schemeClr val="bg1"/>
                </a:solidFill>
                <a:latin typeface="ChalkyChuck" panose="02000603000000000000" pitchFamily="2" charset="0"/>
                <a:ea typeface="ChalkyChuck" panose="02000603000000000000" pitchFamily="2" charset="0"/>
              </a:rPr>
            </a:br>
            <a:endParaRPr lang="en-GB" sz="2600" dirty="0">
              <a:solidFill>
                <a:schemeClr val="bg1"/>
              </a:solidFill>
              <a:latin typeface="ChalkyChuck" panose="02000603000000000000" pitchFamily="2" charset="0"/>
              <a:ea typeface="ChalkyChuck" panose="02000603000000000000" pitchFamily="2" charset="0"/>
            </a:endParaRPr>
          </a:p>
        </p:txBody>
      </p:sp>
      <p:pic>
        <p:nvPicPr>
          <p:cNvPr id="3" name="Picture 2">
            <a:extLst>
              <a:ext uri="{FF2B5EF4-FFF2-40B4-BE49-F238E27FC236}">
                <a16:creationId xmlns:a16="http://schemas.microsoft.com/office/drawing/2014/main" id="{BF9CD1FC-E578-4745-89CC-82CD4F6F5FA1}"/>
              </a:ext>
            </a:extLst>
          </p:cNvPr>
          <p:cNvPicPr>
            <a:picLocks noChangeAspect="1"/>
          </p:cNvPicPr>
          <p:nvPr/>
        </p:nvPicPr>
        <p:blipFill>
          <a:blip r:embed="rId2"/>
          <a:stretch>
            <a:fillRect/>
          </a:stretch>
        </p:blipFill>
        <p:spPr>
          <a:xfrm>
            <a:off x="5638800" y="1295400"/>
            <a:ext cx="3205585" cy="4495800"/>
          </a:xfrm>
          <a:prstGeom prst="rect">
            <a:avLst/>
          </a:prstGeom>
        </p:spPr>
      </p:pic>
      <p:pic>
        <p:nvPicPr>
          <p:cNvPr id="6" name="Picture 5">
            <a:extLst>
              <a:ext uri="{FF2B5EF4-FFF2-40B4-BE49-F238E27FC236}">
                <a16:creationId xmlns:a16="http://schemas.microsoft.com/office/drawing/2014/main" id="{4985EE46-D895-4118-AAF0-321D00984723}"/>
              </a:ext>
            </a:extLst>
          </p:cNvPr>
          <p:cNvPicPr>
            <a:picLocks noChangeAspect="1"/>
          </p:cNvPicPr>
          <p:nvPr/>
        </p:nvPicPr>
        <p:blipFill>
          <a:blip r:embed="rId3"/>
          <a:stretch>
            <a:fillRect/>
          </a:stretch>
        </p:blipFill>
        <p:spPr>
          <a:xfrm>
            <a:off x="8229600" y="152400"/>
            <a:ext cx="772892" cy="867808"/>
          </a:xfrm>
          <a:prstGeom prst="rect">
            <a:avLst/>
          </a:prstGeom>
        </p:spPr>
      </p:pic>
    </p:spTree>
    <p:extLst>
      <p:ext uri="{BB962C8B-B14F-4D97-AF65-F5344CB8AC3E}">
        <p14:creationId xmlns:p14="http://schemas.microsoft.com/office/powerpoint/2010/main" val="728633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latin typeface="ChalkyChuck" panose="02000603000000000000" pitchFamily="2" charset="0"/>
                <a:ea typeface="ChalkyChuck" panose="02000603000000000000" pitchFamily="2" charset="0"/>
              </a:rPr>
              <a:t>Time</a:t>
            </a:r>
          </a:p>
        </p:txBody>
      </p:sp>
      <p:sp>
        <p:nvSpPr>
          <p:cNvPr id="2" name="AutoShape 2" descr="http://www.moxa.com/Innovation/images/DT-diagram.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extBox 4">
            <a:extLst>
              <a:ext uri="{FF2B5EF4-FFF2-40B4-BE49-F238E27FC236}">
                <a16:creationId xmlns:a16="http://schemas.microsoft.com/office/drawing/2014/main" id="{0B387BE7-F4F7-4659-BE77-69B21B275D86}"/>
              </a:ext>
            </a:extLst>
          </p:cNvPr>
          <p:cNvSpPr txBox="1"/>
          <p:nvPr/>
        </p:nvSpPr>
        <p:spPr>
          <a:xfrm>
            <a:off x="225136" y="868362"/>
            <a:ext cx="7852064" cy="6093976"/>
          </a:xfrm>
          <a:prstGeom prst="rect">
            <a:avLst/>
          </a:prstGeom>
          <a:noFill/>
        </p:spPr>
        <p:txBody>
          <a:bodyPr wrap="square" rtlCol="0">
            <a:spAutoFit/>
          </a:bodyPr>
          <a:lstStyle/>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We encourage children to use time every day for example measuring how long running races or car racing through guttering takes: estimate then check; will a sand timer work?</a:t>
            </a: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Modelling using stop clocks during races or games. </a:t>
            </a: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Ask children for the time.</a:t>
            </a:r>
          </a:p>
          <a:p>
            <a:r>
              <a:rPr lang="en-GB" sz="2600" dirty="0">
                <a:solidFill>
                  <a:schemeClr val="bg1"/>
                </a:solidFill>
                <a:latin typeface="ChalkyChuck" panose="02000603000000000000" pitchFamily="2" charset="0"/>
                <a:ea typeface="ChalkyChuck" panose="02000603000000000000" pitchFamily="2" charset="0"/>
              </a:rPr>
              <a:t> </a:t>
            </a: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When discussing the daily routine, we talk about the times that things will happen. </a:t>
            </a:r>
          </a:p>
          <a:p>
            <a:pPr marL="457200" indent="-457200">
              <a:buFont typeface="Arial" panose="020B0604020202020204" pitchFamily="34" charset="0"/>
              <a:buChar char="•"/>
            </a:pPr>
            <a:endParaRPr lang="en-GB" sz="2600" dirty="0">
              <a:solidFill>
                <a:schemeClr val="bg1"/>
              </a:solidFill>
              <a:latin typeface="ChalkyChuck" panose="02000603000000000000" pitchFamily="2" charset="0"/>
              <a:ea typeface="ChalkyChuck" panose="02000603000000000000" pitchFamily="2" charset="0"/>
            </a:endParaRPr>
          </a:p>
          <a:p>
            <a:pPr marL="457200" indent="-457200">
              <a:buFont typeface="Arial" panose="020B0604020202020204" pitchFamily="34" charset="0"/>
              <a:buChar char="•"/>
            </a:pPr>
            <a:r>
              <a:rPr lang="en-GB" sz="2600" dirty="0">
                <a:solidFill>
                  <a:schemeClr val="bg1"/>
                </a:solidFill>
                <a:latin typeface="ChalkyChuck" panose="02000603000000000000" pitchFamily="2" charset="0"/>
                <a:ea typeface="ChalkyChuck" panose="02000603000000000000" pitchFamily="2" charset="0"/>
              </a:rPr>
              <a:t>Always have as many clocks and watches at home as you can and modelling using time. </a:t>
            </a:r>
            <a:br>
              <a:rPr lang="en-GB" sz="2600" dirty="0">
                <a:solidFill>
                  <a:schemeClr val="bg1"/>
                </a:solidFill>
                <a:latin typeface="ChalkyChuck" panose="02000603000000000000" pitchFamily="2" charset="0"/>
                <a:ea typeface="ChalkyChuck" panose="02000603000000000000" pitchFamily="2" charset="0"/>
              </a:rPr>
            </a:br>
            <a:endParaRPr lang="en-GB" sz="2600" dirty="0">
              <a:solidFill>
                <a:schemeClr val="bg1"/>
              </a:solidFill>
              <a:latin typeface="ChalkyChuck" panose="02000603000000000000" pitchFamily="2" charset="0"/>
              <a:ea typeface="ChalkyChuck" panose="02000603000000000000" pitchFamily="2" charset="0"/>
            </a:endParaRPr>
          </a:p>
        </p:txBody>
      </p:sp>
      <p:pic>
        <p:nvPicPr>
          <p:cNvPr id="11" name="Picture 10" descr="A picture containing text, clock&#10;&#10;Description automatically generated">
            <a:extLst>
              <a:ext uri="{FF2B5EF4-FFF2-40B4-BE49-F238E27FC236}">
                <a16:creationId xmlns:a16="http://schemas.microsoft.com/office/drawing/2014/main" id="{DFAF7FD8-B654-4ADE-B5FF-5AE6E5049E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9627" y="3429000"/>
            <a:ext cx="1295400" cy="1066800"/>
          </a:xfrm>
          <a:prstGeom prst="rect">
            <a:avLst/>
          </a:prstGeom>
        </p:spPr>
      </p:pic>
      <p:pic>
        <p:nvPicPr>
          <p:cNvPr id="6" name="Picture 5">
            <a:extLst>
              <a:ext uri="{FF2B5EF4-FFF2-40B4-BE49-F238E27FC236}">
                <a16:creationId xmlns:a16="http://schemas.microsoft.com/office/drawing/2014/main" id="{F062D6F2-8FE0-4785-A724-D147EAC4C3E7}"/>
              </a:ext>
            </a:extLst>
          </p:cNvPr>
          <p:cNvPicPr>
            <a:picLocks noChangeAspect="1"/>
          </p:cNvPicPr>
          <p:nvPr/>
        </p:nvPicPr>
        <p:blipFill>
          <a:blip r:embed="rId3"/>
          <a:stretch>
            <a:fillRect/>
          </a:stretch>
        </p:blipFill>
        <p:spPr>
          <a:xfrm>
            <a:off x="8272456" y="76477"/>
            <a:ext cx="772892" cy="867808"/>
          </a:xfrm>
          <a:prstGeom prst="rect">
            <a:avLst/>
          </a:prstGeom>
        </p:spPr>
      </p:pic>
    </p:spTree>
    <p:extLst>
      <p:ext uri="{BB962C8B-B14F-4D97-AF65-F5344CB8AC3E}">
        <p14:creationId xmlns:p14="http://schemas.microsoft.com/office/powerpoint/2010/main" val="975803818"/>
      </p:ext>
    </p:extLst>
  </p:cSld>
  <p:clrMapOvr>
    <a:masterClrMapping/>
  </p:clrMapOvr>
</p:sld>
</file>

<file path=ppt/theme/theme1.xml><?xml version="1.0" encoding="utf-8"?>
<a:theme xmlns:a="http://schemas.openxmlformats.org/drawingml/2006/main" name="SH_radial_light_gre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532</Words>
  <Application>Microsoft Office PowerPoint</Application>
  <PresentationFormat>On-screen Show (4:3)</PresentationFormat>
  <Paragraphs>75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ChalkyChuck</vt:lpstr>
      <vt:lpstr>Comic Sans MS</vt:lpstr>
      <vt:lpstr>Sassoon Infant Rg</vt:lpstr>
      <vt:lpstr>SH_radial_light_grey</vt:lpstr>
      <vt:lpstr>PowerPoint Presentation</vt:lpstr>
      <vt:lpstr>Learning through play at school and home</vt:lpstr>
      <vt:lpstr>Learning through play at school and home</vt:lpstr>
      <vt:lpstr>PowerPoint Presentation</vt:lpstr>
      <vt:lpstr>Mathematical Language</vt:lpstr>
      <vt:lpstr>Problem solving, reasoning and pattern</vt:lpstr>
      <vt:lpstr>Weight and Measures</vt:lpstr>
      <vt:lpstr>Money</vt:lpstr>
      <vt:lpstr>Time</vt:lpstr>
      <vt:lpstr>Fractions</vt:lpstr>
      <vt:lpstr>Maths Group Work</vt:lpstr>
      <vt:lpstr>Other ideas to help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2014-03-17T17:26:49Z</dcterms:created>
  <dcterms:modified xsi:type="dcterms:W3CDTF">2023-03-23T11:47:08Z</dcterms:modified>
</cp:coreProperties>
</file>