
<file path=[Content_Types].xml><?xml version="1.0" encoding="utf-8"?>
<Types xmlns="http://schemas.openxmlformats.org/package/2006/content-types">
  <Default Extension="png" ContentType="image/png"/>
  <Default Extension="tmp"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724" r:id="rId5"/>
  </p:sldMasterIdLst>
  <p:handoutMasterIdLst>
    <p:handoutMasterId r:id="rId31"/>
  </p:handoutMasterIdLst>
  <p:sldIdLst>
    <p:sldId id="256" r:id="rId6"/>
    <p:sldId id="276" r:id="rId7"/>
    <p:sldId id="257" r:id="rId8"/>
    <p:sldId id="274" r:id="rId9"/>
    <p:sldId id="258" r:id="rId10"/>
    <p:sldId id="277" r:id="rId11"/>
    <p:sldId id="259" r:id="rId12"/>
    <p:sldId id="279" r:id="rId13"/>
    <p:sldId id="293" r:id="rId14"/>
    <p:sldId id="280" r:id="rId15"/>
    <p:sldId id="281" r:id="rId16"/>
    <p:sldId id="282" r:id="rId17"/>
    <p:sldId id="294" r:id="rId18"/>
    <p:sldId id="285" r:id="rId19"/>
    <p:sldId id="283" r:id="rId20"/>
    <p:sldId id="284" r:id="rId21"/>
    <p:sldId id="286" r:id="rId22"/>
    <p:sldId id="295" r:id="rId23"/>
    <p:sldId id="287" r:id="rId24"/>
    <p:sldId id="288" r:id="rId25"/>
    <p:sldId id="275" r:id="rId26"/>
    <p:sldId id="289" r:id="rId27"/>
    <p:sldId id="290" r:id="rId28"/>
    <p:sldId id="292" r:id="rId29"/>
    <p:sldId id="278" r:id="rId30"/>
  </p:sldIdLst>
  <p:sldSz cx="12192000" cy="6858000"/>
  <p:notesSz cx="6797675" cy="9928225"/>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72" d="100"/>
          <a:sy n="72" d="100"/>
        </p:scale>
        <p:origin x="660"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 Type="http://schemas.openxmlformats.org/officeDocument/2006/relationships/customXml" Target="../customXml/item3.xml"/><Relationship Id="rId21" Type="http://schemas.openxmlformats.org/officeDocument/2006/relationships/slide" Target="slides/slide16.xml"/><Relationship Id="rId34" Type="http://schemas.openxmlformats.org/officeDocument/2006/relationships/theme" Target="theme/theme1.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presProps" Target="presProps.xml"/><Relationship Id="rId5" Type="http://schemas.openxmlformats.org/officeDocument/2006/relationships/slideMaster" Target="slideMasters/slideMaster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handoutMaster" Target="handoutMasters/handoutMaster1.xml"/><Relationship Id="rId4" Type="http://schemas.openxmlformats.org/officeDocument/2006/relationships/customXml" Target="../customXml/item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tableStyles" Target="tableStyles.xml"/><Relationship Id="rId8" Type="http://schemas.openxmlformats.org/officeDocument/2006/relationships/slide" Target="slides/slide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8135"/>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50443" y="0"/>
            <a:ext cx="2945659" cy="498135"/>
          </a:xfrm>
          <a:prstGeom prst="rect">
            <a:avLst/>
          </a:prstGeom>
        </p:spPr>
        <p:txBody>
          <a:bodyPr vert="horz" lIns="91440" tIns="45720" rIns="91440" bIns="45720" rtlCol="0"/>
          <a:lstStyle>
            <a:lvl1pPr algn="r">
              <a:defRPr sz="1200"/>
            </a:lvl1pPr>
          </a:lstStyle>
          <a:p>
            <a:fld id="{DCC6C455-4BD3-43FC-B0AF-24030EC7CFE0}" type="datetimeFigureOut">
              <a:rPr lang="en-GB" smtClean="0"/>
              <a:t>21/02/2023</a:t>
            </a:fld>
            <a:endParaRPr lang="en-GB"/>
          </a:p>
        </p:txBody>
      </p:sp>
      <p:sp>
        <p:nvSpPr>
          <p:cNvPr id="4" name="Footer Placeholder 3"/>
          <p:cNvSpPr>
            <a:spLocks noGrp="1"/>
          </p:cNvSpPr>
          <p:nvPr>
            <p:ph type="ftr" sz="quarter" idx="2"/>
          </p:nvPr>
        </p:nvSpPr>
        <p:spPr>
          <a:xfrm>
            <a:off x="0" y="9430091"/>
            <a:ext cx="2945659" cy="498134"/>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50443" y="9430091"/>
            <a:ext cx="2945659" cy="498134"/>
          </a:xfrm>
          <a:prstGeom prst="rect">
            <a:avLst/>
          </a:prstGeom>
        </p:spPr>
        <p:txBody>
          <a:bodyPr vert="horz" lIns="91440" tIns="45720" rIns="91440" bIns="45720" rtlCol="0" anchor="b"/>
          <a:lstStyle>
            <a:lvl1pPr algn="r">
              <a:defRPr sz="1200"/>
            </a:lvl1pPr>
          </a:lstStyle>
          <a:p>
            <a:fld id="{29903CDD-3219-414F-AB85-875A601EE1B4}" type="slidenum">
              <a:rPr lang="en-GB" smtClean="0"/>
              <a:t>‹#›</a:t>
            </a:fld>
            <a:endParaRPr lang="en-GB"/>
          </a:p>
        </p:txBody>
      </p:sp>
    </p:spTree>
    <p:extLst>
      <p:ext uri="{BB962C8B-B14F-4D97-AF65-F5344CB8AC3E}">
        <p14:creationId xmlns:p14="http://schemas.microsoft.com/office/powerpoint/2010/main" val="1919364639"/>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16" name="Group 15"/>
          <p:cNvGrpSpPr/>
          <p:nvPr/>
        </p:nvGrpSpPr>
        <p:grpSpPr>
          <a:xfrm>
            <a:off x="0" y="-8467"/>
            <a:ext cx="12192000" cy="6866467"/>
            <a:chOff x="0" y="-8467"/>
            <a:chExt cx="12192000" cy="6866467"/>
          </a:xfrm>
        </p:grpSpPr>
        <p:cxnSp>
          <p:nvCxnSpPr>
            <p:cNvPr id="19" name="Straight Connector 18"/>
            <p:cNvCxnSpPr/>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1"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Isosceles Triangle 22"/>
            <p:cNvSpPr/>
            <p:nvPr/>
          </p:nvSpPr>
          <p:spPr>
            <a:xfrm>
              <a:off x="8932333" y="3048000"/>
              <a:ext cx="3259667" cy="3810000"/>
            </a:xfrm>
            <a:prstGeom prst="triangle">
              <a:avLst>
                <a:gd name="adj" fmla="val 100000"/>
              </a:avLst>
            </a:prstGeom>
            <a:solidFill>
              <a:schemeClr val="accent1">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lumMod val="50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10371666" y="3589867"/>
              <a:ext cx="1817159" cy="3268133"/>
            </a:xfrm>
            <a:prstGeom prst="triangle">
              <a:avLst>
                <a:gd name="adj" fmla="val 100000"/>
              </a:avLst>
            </a:prstGeom>
            <a:solidFill>
              <a:schemeClr val="accent1">
                <a:lumMod val="50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rot="10800000">
              <a:off x="0" y="0"/>
              <a:ext cx="842596" cy="5666154"/>
            </a:xfrm>
            <a:prstGeom prst="triangle">
              <a:avLst>
                <a:gd name="adj" fmla="val 100000"/>
              </a:avLst>
            </a:prstGeom>
            <a:solidFill>
              <a:schemeClr val="accent1">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lumMod val="75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2/21/2023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90385724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2/21/2023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81269171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2/21/2023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345302537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2/21/2023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03479812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2/21/2023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255579078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2/21/2023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44348983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2/21/2023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21090939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2/21/2023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41294009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2/21/2023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61717291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2/21/2023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96608951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smtClean="0"/>
              <a:pPr/>
              <a:t>2/21/2023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90931379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smtClean="0"/>
              <a:pPr/>
              <a:t>2/21/2023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95249444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smtClean="0"/>
              <a:pPr/>
              <a:t>2/21/2023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8795225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smtClean="0"/>
              <a:pPr/>
              <a:t>2/21/2023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21270108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a:t>Click to edit Master title style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smtClean="0"/>
              <a:pPr/>
              <a:t>2/21/2023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60547222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smtClean="0"/>
              <a:pPr/>
              <a:t>2/21/2023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31667866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29" name="Group 28"/>
          <p:cNvGrpSpPr/>
          <p:nvPr/>
        </p:nvGrpSpPr>
        <p:grpSpPr>
          <a:xfrm>
            <a:off x="0" y="-8467"/>
            <a:ext cx="12192000" cy="6866467"/>
            <a:chOff x="0" y="-8467"/>
            <a:chExt cx="12192000" cy="6866467"/>
          </a:xfrm>
        </p:grpSpPr>
        <p:cxnSp>
          <p:nvCxnSpPr>
            <p:cNvPr id="19" name="Straight Connector 18"/>
            <p:cNvCxnSpPr/>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1"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Isosceles Triangle 22"/>
            <p:cNvSpPr/>
            <p:nvPr/>
          </p:nvSpPr>
          <p:spPr>
            <a:xfrm>
              <a:off x="8932333" y="3048000"/>
              <a:ext cx="3259667" cy="3810000"/>
            </a:xfrm>
            <a:prstGeom prst="triangle">
              <a:avLst>
                <a:gd name="adj" fmla="val 100000"/>
              </a:avLst>
            </a:prstGeom>
            <a:solidFill>
              <a:schemeClr val="accent1">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lumMod val="50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10371666" y="3589867"/>
              <a:ext cx="1817159" cy="3268133"/>
            </a:xfrm>
            <a:prstGeom prst="triangle">
              <a:avLst>
                <a:gd name="adj" fmla="val 100000"/>
              </a:avLst>
            </a:prstGeom>
            <a:solidFill>
              <a:schemeClr val="accent1">
                <a:lumMod val="50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0" y="4013200"/>
              <a:ext cx="448733" cy="2844800"/>
            </a:xfrm>
            <a:prstGeom prst="triangle">
              <a:avLst>
                <a:gd name="adj" fmla="val 0"/>
              </a:avLst>
            </a:prstGeom>
            <a:solidFill>
              <a:schemeClr val="accent1">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B61BEF0D-F0BB-DE4B-95CE-6DB70DBA9567}" type="datetimeFigureOut">
              <a:rPr lang="en-US" smtClean="0"/>
              <a:pPr/>
              <a:t>2/21/2023</a:t>
            </a:fld>
            <a:endParaRPr lang="en-US" dirty="0"/>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lumMod val="75000"/>
                  </a:schemeClr>
                </a:solidFill>
              </a:defRPr>
            </a:lvl1p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152451179"/>
      </p:ext>
    </p:extLst>
  </p:cSld>
  <p:clrMap bg1="lt1" tx1="dk1" bg2="lt2" tx2="dk2" accent1="accent1" accent2="accent2" accent3="accent3" accent4="accent4" accent5="accent5" accent6="accent6" hlink="hlink" folHlink="folHlink"/>
  <p:sldLayoutIdLst>
    <p:sldLayoutId id="2147483725" r:id="rId1"/>
    <p:sldLayoutId id="2147483726" r:id="rId2"/>
    <p:sldLayoutId id="2147483727" r:id="rId3"/>
    <p:sldLayoutId id="2147483728" r:id="rId4"/>
    <p:sldLayoutId id="2147483729" r:id="rId5"/>
    <p:sldLayoutId id="2147483730" r:id="rId6"/>
    <p:sldLayoutId id="2147483731" r:id="rId7"/>
    <p:sldLayoutId id="2147483732" r:id="rId8"/>
    <p:sldLayoutId id="2147483733" r:id="rId9"/>
    <p:sldLayoutId id="2147483734" r:id="rId10"/>
    <p:sldLayoutId id="2147483735" r:id="rId11"/>
    <p:sldLayoutId id="2147483736" r:id="rId12"/>
    <p:sldLayoutId id="2147483737" r:id="rId13"/>
    <p:sldLayoutId id="2147483738" r:id="rId14"/>
    <p:sldLayoutId id="2147483739" r:id="rId15"/>
    <p:sldLayoutId id="2147483740" r:id="rId16"/>
  </p:sldLayoutIdLst>
  <p:txStyles>
    <p:titleStyle>
      <a:lvl1pPr algn="l" defTabSz="457200" rtl="0" eaLnBrk="1" latinLnBrk="0" hangingPunct="1">
        <a:spcBef>
          <a:spcPct val="0"/>
        </a:spcBef>
        <a:buNone/>
        <a:defRPr sz="3600" kern="1200">
          <a:solidFill>
            <a:schemeClr val="accent1">
              <a:lumMod val="7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lumMod val="75000"/>
          </a:schemeClr>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lumMod val="75000"/>
          </a:schemeClr>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lumMod val="75000"/>
          </a:schemeClr>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lumMod val="75000"/>
          </a:schemeClr>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lumMod val="75000"/>
          </a:schemeClr>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lumMod val="75000"/>
          </a:schemeClr>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lumMod val="75000"/>
          </a:schemeClr>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lumMod val="75000"/>
          </a:schemeClr>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lumMod val="75000"/>
          </a:schemeClr>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2.tmp"/><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9211" y="1326361"/>
            <a:ext cx="9430603" cy="1646302"/>
          </a:xfrm>
        </p:spPr>
        <p:txBody>
          <a:bodyPr/>
          <a:lstStyle/>
          <a:p>
            <a:pPr algn="ctr"/>
            <a:r>
              <a:rPr lang="en-GB" b="1" dirty="0">
                <a:solidFill>
                  <a:schemeClr val="accent2">
                    <a:lumMod val="50000"/>
                  </a:schemeClr>
                </a:solidFill>
              </a:rPr>
              <a:t>Key Stage 1 SATs 2023</a:t>
            </a:r>
            <a:br>
              <a:rPr lang="en-GB" b="1" dirty="0">
                <a:solidFill>
                  <a:schemeClr val="accent2">
                    <a:lumMod val="50000"/>
                  </a:schemeClr>
                </a:solidFill>
              </a:rPr>
            </a:br>
            <a:endParaRPr lang="en-GB" b="1" dirty="0">
              <a:solidFill>
                <a:schemeClr val="accent2">
                  <a:lumMod val="50000"/>
                </a:schemeClr>
              </a:solidFill>
            </a:endParaRPr>
          </a:p>
        </p:txBody>
      </p:sp>
      <p:sp>
        <p:nvSpPr>
          <p:cNvPr id="3" name="Subtitle 2"/>
          <p:cNvSpPr>
            <a:spLocks noGrp="1"/>
          </p:cNvSpPr>
          <p:nvPr>
            <p:ph type="subTitle" idx="1"/>
          </p:nvPr>
        </p:nvSpPr>
        <p:spPr>
          <a:xfrm>
            <a:off x="573206" y="4050833"/>
            <a:ext cx="9662615" cy="1096899"/>
          </a:xfrm>
        </p:spPr>
        <p:txBody>
          <a:bodyPr>
            <a:normAutofit fontScale="77500" lnSpcReduction="20000"/>
          </a:bodyPr>
          <a:lstStyle/>
          <a:p>
            <a:pPr algn="ctr"/>
            <a:r>
              <a:rPr lang="en-GB" sz="4400" b="1" dirty="0">
                <a:solidFill>
                  <a:schemeClr val="accent1">
                    <a:lumMod val="50000"/>
                  </a:schemeClr>
                </a:solidFill>
              </a:rPr>
              <a:t> Information Workshop</a:t>
            </a:r>
          </a:p>
          <a:p>
            <a:pPr algn="ctr"/>
            <a:r>
              <a:rPr lang="en-GB" sz="4400" b="1" dirty="0">
                <a:solidFill>
                  <a:schemeClr val="accent1">
                    <a:lumMod val="50000"/>
                  </a:schemeClr>
                </a:solidFill>
              </a:rPr>
              <a:t>Thursday 23</a:t>
            </a:r>
            <a:r>
              <a:rPr lang="en-GB" sz="4400" b="1" baseline="30000" dirty="0">
                <a:solidFill>
                  <a:schemeClr val="accent1">
                    <a:lumMod val="50000"/>
                  </a:schemeClr>
                </a:solidFill>
              </a:rPr>
              <a:t>rd</a:t>
            </a:r>
            <a:r>
              <a:rPr lang="en-GB" sz="4400" b="1" dirty="0">
                <a:solidFill>
                  <a:schemeClr val="accent1">
                    <a:lumMod val="50000"/>
                  </a:schemeClr>
                </a:solidFill>
              </a:rPr>
              <a:t> February 2023</a:t>
            </a:r>
          </a:p>
        </p:txBody>
      </p:sp>
    </p:spTree>
    <p:extLst>
      <p:ext uri="{BB962C8B-B14F-4D97-AF65-F5344CB8AC3E}">
        <p14:creationId xmlns:p14="http://schemas.microsoft.com/office/powerpoint/2010/main" val="70986642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64D1E4-007A-49F6-99E2-24C641BE2E96}"/>
              </a:ext>
            </a:extLst>
          </p:cNvPr>
          <p:cNvSpPr>
            <a:spLocks noGrp="1"/>
          </p:cNvSpPr>
          <p:nvPr>
            <p:ph type="title"/>
          </p:nvPr>
        </p:nvSpPr>
        <p:spPr/>
        <p:txBody>
          <a:bodyPr/>
          <a:lstStyle/>
          <a:p>
            <a:r>
              <a:rPr lang="en-GB" dirty="0"/>
              <a:t>Sequencing question</a:t>
            </a:r>
          </a:p>
        </p:txBody>
      </p:sp>
      <p:pic>
        <p:nvPicPr>
          <p:cNvPr id="4" name="Picture 4">
            <a:extLst>
              <a:ext uri="{FF2B5EF4-FFF2-40B4-BE49-F238E27FC236}">
                <a16:creationId xmlns:a16="http://schemas.microsoft.com/office/drawing/2014/main" id="{9CE80516-06F3-42CC-B480-E7AE1A8CEE30}"/>
              </a:ext>
            </a:extLst>
          </p:cNvPr>
          <p:cNvPicPr>
            <a:picLocks noGrp="1" noChangeAspect="1"/>
          </p:cNvPicPr>
          <p:nvPr>
            <p:ph idx="1"/>
          </p:nvPr>
        </p:nvPicPr>
        <p:blipFill>
          <a:blip r:embed="rId2">
            <a:extLst>
              <a:ext uri="{28A0092B-C50C-407E-A947-70E740481C1C}">
                <a14:useLocalDpi xmlns:a14="http://schemas.microsoft.com/office/drawing/2010/main" val="0"/>
              </a:ext>
            </a:extLst>
          </a:blip>
          <a:srcRect t="449"/>
          <a:stretch>
            <a:fillRect/>
          </a:stretch>
        </p:blipFill>
        <p:spPr bwMode="auto">
          <a:xfrm>
            <a:off x="677334" y="1601921"/>
            <a:ext cx="8864286" cy="46464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84518242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F2C399-AB03-4F31-B6D3-EBDD8D841845}"/>
              </a:ext>
            </a:extLst>
          </p:cNvPr>
          <p:cNvSpPr>
            <a:spLocks noGrp="1"/>
          </p:cNvSpPr>
          <p:nvPr>
            <p:ph type="title"/>
          </p:nvPr>
        </p:nvSpPr>
        <p:spPr>
          <a:xfrm>
            <a:off x="915873" y="2108200"/>
            <a:ext cx="9420823" cy="1320800"/>
          </a:xfrm>
        </p:spPr>
        <p:txBody>
          <a:bodyPr>
            <a:normAutofit/>
          </a:bodyPr>
          <a:lstStyle/>
          <a:p>
            <a:pPr algn="r"/>
            <a:r>
              <a:rPr lang="en-GB" dirty="0"/>
              <a:t>matching question</a:t>
            </a:r>
            <a:br>
              <a:rPr lang="en-GB" dirty="0"/>
            </a:br>
            <a:r>
              <a:rPr lang="en-GB" dirty="0"/>
              <a:t>short answer</a:t>
            </a:r>
          </a:p>
        </p:txBody>
      </p:sp>
      <p:pic>
        <p:nvPicPr>
          <p:cNvPr id="4" name="Picture 2">
            <a:extLst>
              <a:ext uri="{FF2B5EF4-FFF2-40B4-BE49-F238E27FC236}">
                <a16:creationId xmlns:a16="http://schemas.microsoft.com/office/drawing/2014/main" id="{E96C588F-DFBB-4471-9E1B-451E61F2A3D7}"/>
              </a:ext>
            </a:extLst>
          </p:cNvPr>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526754" y="225770"/>
            <a:ext cx="5664997" cy="3881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4">
            <a:extLst>
              <a:ext uri="{FF2B5EF4-FFF2-40B4-BE49-F238E27FC236}">
                <a16:creationId xmlns:a16="http://schemas.microsoft.com/office/drawing/2014/main" id="{57A08D23-EC62-42A3-9D19-526B719B6BCD}"/>
              </a:ext>
            </a:extLst>
          </p:cNvPr>
          <p:cNvPicPr>
            <a:picLocks noChangeAspect="1"/>
          </p:cNvPicPr>
          <p:nvPr/>
        </p:nvPicPr>
        <p:blipFill>
          <a:blip r:embed="rId3"/>
          <a:stretch>
            <a:fillRect/>
          </a:stretch>
        </p:blipFill>
        <p:spPr>
          <a:xfrm>
            <a:off x="1821152" y="5040519"/>
            <a:ext cx="9022246" cy="1591711"/>
          </a:xfrm>
          <a:prstGeom prst="rect">
            <a:avLst/>
          </a:prstGeom>
        </p:spPr>
      </p:pic>
    </p:spTree>
    <p:extLst>
      <p:ext uri="{BB962C8B-B14F-4D97-AF65-F5344CB8AC3E}">
        <p14:creationId xmlns:p14="http://schemas.microsoft.com/office/powerpoint/2010/main" val="166341620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715C6A-FF71-440C-BD9D-3C67A2D1ED4B}"/>
              </a:ext>
            </a:extLst>
          </p:cNvPr>
          <p:cNvSpPr>
            <a:spLocks noGrp="1"/>
          </p:cNvSpPr>
          <p:nvPr>
            <p:ph type="title"/>
          </p:nvPr>
        </p:nvSpPr>
        <p:spPr/>
        <p:txBody>
          <a:bodyPr/>
          <a:lstStyle/>
          <a:p>
            <a:r>
              <a:rPr lang="en-GB" dirty="0"/>
              <a:t>Find and copy one word </a:t>
            </a:r>
          </a:p>
        </p:txBody>
      </p:sp>
      <p:pic>
        <p:nvPicPr>
          <p:cNvPr id="5" name="Content Placeholder 4">
            <a:extLst>
              <a:ext uri="{FF2B5EF4-FFF2-40B4-BE49-F238E27FC236}">
                <a16:creationId xmlns:a16="http://schemas.microsoft.com/office/drawing/2014/main" id="{9C3DD132-55AB-4E14-91FF-768E658FC7A9}"/>
              </a:ext>
            </a:extLst>
          </p:cNvPr>
          <p:cNvPicPr>
            <a:picLocks noGrp="1" noChangeAspect="1"/>
          </p:cNvPicPr>
          <p:nvPr>
            <p:ph idx="1"/>
          </p:nvPr>
        </p:nvPicPr>
        <p:blipFill>
          <a:blip r:embed="rId2"/>
          <a:stretch>
            <a:fillRect/>
          </a:stretch>
        </p:blipFill>
        <p:spPr>
          <a:xfrm>
            <a:off x="783351" y="1484207"/>
            <a:ext cx="7407282" cy="1944793"/>
          </a:xfrm>
          <a:prstGeom prst="rect">
            <a:avLst/>
          </a:prstGeom>
        </p:spPr>
      </p:pic>
      <p:pic>
        <p:nvPicPr>
          <p:cNvPr id="6" name="Picture 5">
            <a:extLst>
              <a:ext uri="{FF2B5EF4-FFF2-40B4-BE49-F238E27FC236}">
                <a16:creationId xmlns:a16="http://schemas.microsoft.com/office/drawing/2014/main" id="{1C91F01E-52F6-43E2-97B8-39DF32ADB6C1}"/>
              </a:ext>
            </a:extLst>
          </p:cNvPr>
          <p:cNvPicPr>
            <a:picLocks noChangeAspect="1"/>
          </p:cNvPicPr>
          <p:nvPr/>
        </p:nvPicPr>
        <p:blipFill>
          <a:blip r:embed="rId3"/>
          <a:stretch>
            <a:fillRect/>
          </a:stretch>
        </p:blipFill>
        <p:spPr>
          <a:xfrm>
            <a:off x="1098554" y="5236956"/>
            <a:ext cx="7291448" cy="1450974"/>
          </a:xfrm>
          <a:prstGeom prst="rect">
            <a:avLst/>
          </a:prstGeom>
        </p:spPr>
      </p:pic>
      <p:sp>
        <p:nvSpPr>
          <p:cNvPr id="3" name="TextBox 2">
            <a:extLst>
              <a:ext uri="{FF2B5EF4-FFF2-40B4-BE49-F238E27FC236}">
                <a16:creationId xmlns:a16="http://schemas.microsoft.com/office/drawing/2014/main" id="{1242710E-4746-4F6C-A97F-1DFF2657BEE0}"/>
              </a:ext>
            </a:extLst>
          </p:cNvPr>
          <p:cNvSpPr txBox="1"/>
          <p:nvPr/>
        </p:nvSpPr>
        <p:spPr>
          <a:xfrm>
            <a:off x="967409" y="3604590"/>
            <a:ext cx="6493566" cy="1200329"/>
          </a:xfrm>
          <a:prstGeom prst="rect">
            <a:avLst/>
          </a:prstGeom>
          <a:noFill/>
        </p:spPr>
        <p:txBody>
          <a:bodyPr wrap="square" rtlCol="0">
            <a:spAutoFit/>
          </a:bodyPr>
          <a:lstStyle/>
          <a:p>
            <a:r>
              <a:rPr lang="en-GB" sz="3600" dirty="0">
                <a:solidFill>
                  <a:schemeClr val="accent1">
                    <a:lumMod val="75000"/>
                  </a:schemeClr>
                </a:solidFill>
                <a:latin typeface="Trebuchet MS" panose="020B0603020202020204" pitchFamily="34" charset="0"/>
              </a:rPr>
              <a:t>Explain why with reference to the text</a:t>
            </a:r>
          </a:p>
        </p:txBody>
      </p:sp>
    </p:spTree>
    <p:extLst>
      <p:ext uri="{BB962C8B-B14F-4D97-AF65-F5344CB8AC3E}">
        <p14:creationId xmlns:p14="http://schemas.microsoft.com/office/powerpoint/2010/main" val="409417201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5018" y="235044"/>
            <a:ext cx="9913329" cy="733946"/>
          </a:xfrm>
        </p:spPr>
        <p:txBody>
          <a:bodyPr>
            <a:normAutofit/>
          </a:bodyPr>
          <a:lstStyle/>
          <a:p>
            <a:pPr algn="ctr"/>
            <a:r>
              <a:rPr lang="en-GB" b="1" dirty="0">
                <a:solidFill>
                  <a:schemeClr val="accent2">
                    <a:lumMod val="50000"/>
                  </a:schemeClr>
                </a:solidFill>
              </a:rPr>
              <a:t>Which tests will the children take?</a:t>
            </a:r>
          </a:p>
        </p:txBody>
      </p:sp>
      <p:sp>
        <p:nvSpPr>
          <p:cNvPr id="3" name="Content Placeholder 2"/>
          <p:cNvSpPr>
            <a:spLocks noGrp="1"/>
          </p:cNvSpPr>
          <p:nvPr>
            <p:ph idx="1"/>
          </p:nvPr>
        </p:nvSpPr>
        <p:spPr>
          <a:xfrm>
            <a:off x="395785" y="968990"/>
            <a:ext cx="10105959" cy="5889009"/>
          </a:xfrm>
        </p:spPr>
        <p:txBody>
          <a:bodyPr>
            <a:noAutofit/>
          </a:bodyPr>
          <a:lstStyle/>
          <a:p>
            <a:pPr lvl="2"/>
            <a:endParaRPr lang="en-GB" sz="1600" dirty="0">
              <a:solidFill>
                <a:schemeClr val="tx1"/>
              </a:solidFill>
            </a:endParaRPr>
          </a:p>
          <a:p>
            <a:pPr marL="0" indent="0">
              <a:buNone/>
            </a:pPr>
            <a:r>
              <a:rPr lang="en-GB" sz="4000" b="1" dirty="0">
                <a:solidFill>
                  <a:schemeClr val="tx1"/>
                </a:solidFill>
              </a:rPr>
              <a:t>Grammar, Punctuation and Spelling (non statutory)</a:t>
            </a:r>
          </a:p>
          <a:p>
            <a:r>
              <a:rPr lang="en-GB" sz="4000" dirty="0">
                <a:solidFill>
                  <a:schemeClr val="tx1"/>
                </a:solidFill>
              </a:rPr>
              <a:t>Paper 1 – a 20 word spelling test lasting approximately 15 minutes</a:t>
            </a:r>
          </a:p>
          <a:p>
            <a:r>
              <a:rPr lang="en-GB" sz="4000" dirty="0">
                <a:solidFill>
                  <a:schemeClr val="tx1"/>
                </a:solidFill>
              </a:rPr>
              <a:t>Paper 2 – a grammar, punctuation and vocabulary test in two sections which will take about 20 minutes</a:t>
            </a:r>
          </a:p>
          <a:p>
            <a:pPr marL="914400" lvl="2" indent="0">
              <a:buNone/>
            </a:pPr>
            <a:endParaRPr lang="en-GB" sz="1600" dirty="0">
              <a:solidFill>
                <a:schemeClr val="tx1"/>
              </a:solidFill>
            </a:endParaRPr>
          </a:p>
          <a:p>
            <a:pPr marL="0" indent="0">
              <a:buNone/>
            </a:pPr>
            <a:endParaRPr lang="en-GB" sz="2000" dirty="0">
              <a:solidFill>
                <a:schemeClr val="tx1"/>
              </a:solidFill>
            </a:endParaRPr>
          </a:p>
          <a:p>
            <a:pPr marL="0" indent="0">
              <a:buNone/>
            </a:pPr>
            <a:endParaRPr lang="en-GB" sz="2000" dirty="0">
              <a:solidFill>
                <a:schemeClr val="tx1"/>
              </a:solidFill>
            </a:endParaRPr>
          </a:p>
        </p:txBody>
      </p:sp>
    </p:spTree>
    <p:extLst>
      <p:ext uri="{BB962C8B-B14F-4D97-AF65-F5344CB8AC3E}">
        <p14:creationId xmlns:p14="http://schemas.microsoft.com/office/powerpoint/2010/main" val="334697459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976EB6-641A-48C3-92F6-ED423232D238}"/>
              </a:ext>
            </a:extLst>
          </p:cNvPr>
          <p:cNvSpPr>
            <a:spLocks noGrp="1"/>
          </p:cNvSpPr>
          <p:nvPr>
            <p:ph type="title"/>
          </p:nvPr>
        </p:nvSpPr>
        <p:spPr/>
        <p:txBody>
          <a:bodyPr>
            <a:normAutofit/>
          </a:bodyPr>
          <a:lstStyle/>
          <a:p>
            <a:r>
              <a:rPr lang="en-GB" dirty="0"/>
              <a:t>Grammar questions</a:t>
            </a:r>
          </a:p>
        </p:txBody>
      </p:sp>
      <p:pic>
        <p:nvPicPr>
          <p:cNvPr id="4" name="Picture 2">
            <a:extLst>
              <a:ext uri="{FF2B5EF4-FFF2-40B4-BE49-F238E27FC236}">
                <a16:creationId xmlns:a16="http://schemas.microsoft.com/office/drawing/2014/main" id="{8E658F4B-FB58-4B85-9ABF-73D9EE4DF86D}"/>
              </a:ext>
            </a:extLst>
          </p:cNvPr>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742156" y="2634456"/>
            <a:ext cx="8467725" cy="2933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1321384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976EB6-641A-48C3-92F6-ED423232D238}"/>
              </a:ext>
            </a:extLst>
          </p:cNvPr>
          <p:cNvSpPr>
            <a:spLocks noGrp="1"/>
          </p:cNvSpPr>
          <p:nvPr>
            <p:ph type="title"/>
          </p:nvPr>
        </p:nvSpPr>
        <p:spPr>
          <a:xfrm>
            <a:off x="677334" y="609600"/>
            <a:ext cx="11050840" cy="1320800"/>
          </a:xfrm>
        </p:spPr>
        <p:txBody>
          <a:bodyPr>
            <a:normAutofit/>
          </a:bodyPr>
          <a:lstStyle/>
          <a:p>
            <a:r>
              <a:rPr lang="en-GB" dirty="0"/>
              <a:t>Circling question – notice that two nouns need to be circled in order to be awarded the mark.</a:t>
            </a:r>
          </a:p>
        </p:txBody>
      </p:sp>
      <p:pic>
        <p:nvPicPr>
          <p:cNvPr id="4" name="Content Placeholder 3">
            <a:extLst>
              <a:ext uri="{FF2B5EF4-FFF2-40B4-BE49-F238E27FC236}">
                <a16:creationId xmlns:a16="http://schemas.microsoft.com/office/drawing/2014/main" id="{5E09331F-86C5-4EA1-B4B4-D7EA24446766}"/>
              </a:ext>
            </a:extLst>
          </p:cNvPr>
          <p:cNvPicPr>
            <a:picLocks noGrp="1" noChangeAspect="1"/>
          </p:cNvPicPr>
          <p:nvPr>
            <p:ph idx="1"/>
          </p:nvPr>
        </p:nvPicPr>
        <p:blipFill>
          <a:blip r:embed="rId2"/>
          <a:stretch>
            <a:fillRect/>
          </a:stretch>
        </p:blipFill>
        <p:spPr>
          <a:xfrm>
            <a:off x="1409550" y="3372771"/>
            <a:ext cx="7132938" cy="1457070"/>
          </a:xfrm>
          <a:prstGeom prst="rect">
            <a:avLst/>
          </a:prstGeom>
        </p:spPr>
      </p:pic>
    </p:spTree>
    <p:extLst>
      <p:ext uri="{BB962C8B-B14F-4D97-AF65-F5344CB8AC3E}">
        <p14:creationId xmlns:p14="http://schemas.microsoft.com/office/powerpoint/2010/main" val="38077482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976EB6-641A-48C3-92F6-ED423232D238}"/>
              </a:ext>
            </a:extLst>
          </p:cNvPr>
          <p:cNvSpPr>
            <a:spLocks noGrp="1"/>
          </p:cNvSpPr>
          <p:nvPr>
            <p:ph type="title"/>
          </p:nvPr>
        </p:nvSpPr>
        <p:spPr/>
        <p:txBody>
          <a:bodyPr/>
          <a:lstStyle/>
          <a:p>
            <a:r>
              <a:rPr lang="en-GB" dirty="0"/>
              <a:t>Tick question</a:t>
            </a:r>
          </a:p>
        </p:txBody>
      </p:sp>
      <p:pic>
        <p:nvPicPr>
          <p:cNvPr id="4" name="Picture 2">
            <a:extLst>
              <a:ext uri="{FF2B5EF4-FFF2-40B4-BE49-F238E27FC236}">
                <a16:creationId xmlns:a16="http://schemas.microsoft.com/office/drawing/2014/main" id="{CB987306-E430-4D44-A549-9EB747AE7DF0}"/>
              </a:ext>
            </a:extLst>
          </p:cNvPr>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704056" y="2224881"/>
            <a:ext cx="8543925" cy="3752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08992701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97D240-2C42-447E-B6A4-B7F9C2555598}"/>
              </a:ext>
            </a:extLst>
          </p:cNvPr>
          <p:cNvSpPr>
            <a:spLocks noGrp="1"/>
          </p:cNvSpPr>
          <p:nvPr>
            <p:ph type="title"/>
          </p:nvPr>
        </p:nvSpPr>
        <p:spPr>
          <a:xfrm>
            <a:off x="677333" y="609600"/>
            <a:ext cx="10508975" cy="1166191"/>
          </a:xfrm>
        </p:spPr>
        <p:txBody>
          <a:bodyPr>
            <a:normAutofit/>
          </a:bodyPr>
          <a:lstStyle/>
          <a:p>
            <a:r>
              <a:rPr lang="en-GB" dirty="0"/>
              <a:t>Spelling</a:t>
            </a:r>
          </a:p>
        </p:txBody>
      </p:sp>
      <p:pic>
        <p:nvPicPr>
          <p:cNvPr id="4" name="Picture 2">
            <a:extLst>
              <a:ext uri="{FF2B5EF4-FFF2-40B4-BE49-F238E27FC236}">
                <a16:creationId xmlns:a16="http://schemas.microsoft.com/office/drawing/2014/main" id="{3F5C761B-E6DC-41C3-A093-3EAF5AF03C98}"/>
              </a:ext>
            </a:extLst>
          </p:cNvPr>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677334" y="1270000"/>
            <a:ext cx="8362950" cy="3409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a:extLst>
              <a:ext uri="{FF2B5EF4-FFF2-40B4-BE49-F238E27FC236}">
                <a16:creationId xmlns:a16="http://schemas.microsoft.com/office/drawing/2014/main" id="{BC3FBE68-BE97-4863-95B4-1A834C467A56}"/>
              </a:ext>
            </a:extLst>
          </p:cNvPr>
          <p:cNvSpPr/>
          <p:nvPr/>
        </p:nvSpPr>
        <p:spPr>
          <a:xfrm>
            <a:off x="841512" y="5517634"/>
            <a:ext cx="10508975" cy="646331"/>
          </a:xfrm>
          <a:prstGeom prst="rect">
            <a:avLst/>
          </a:prstGeom>
        </p:spPr>
        <p:txBody>
          <a:bodyPr wrap="square">
            <a:spAutoFit/>
          </a:bodyPr>
          <a:lstStyle/>
          <a:p>
            <a:pPr>
              <a:defRPr/>
            </a:pPr>
            <a:r>
              <a:rPr lang="en-GB" dirty="0">
                <a:solidFill>
                  <a:schemeClr val="bg2">
                    <a:lumMod val="10000"/>
                  </a:schemeClr>
                </a:solidFill>
                <a:latin typeface="Tuffy" panose="020B0603060100000000" pitchFamily="34" charset="0"/>
              </a:rPr>
              <a:t>Within the assessment, the spelling words are read out to the children to fill into the gaps within the sentences. In this example, the missing spelling words are: </a:t>
            </a:r>
            <a:r>
              <a:rPr lang="en-GB" b="1" dirty="0">
                <a:solidFill>
                  <a:schemeClr val="bg2">
                    <a:lumMod val="10000"/>
                  </a:schemeClr>
                </a:solidFill>
                <a:latin typeface="Tuffy" panose="020B0603060100000000" pitchFamily="34" charset="0"/>
              </a:rPr>
              <a:t>pack, sky, shell </a:t>
            </a:r>
            <a:r>
              <a:rPr lang="en-GB" dirty="0">
                <a:solidFill>
                  <a:schemeClr val="bg2">
                    <a:lumMod val="10000"/>
                  </a:schemeClr>
                </a:solidFill>
                <a:latin typeface="Tuffy" panose="020B0603060100000000" pitchFamily="34" charset="0"/>
              </a:rPr>
              <a:t>and</a:t>
            </a:r>
            <a:r>
              <a:rPr lang="en-GB" b="1" dirty="0">
                <a:solidFill>
                  <a:schemeClr val="bg2">
                    <a:lumMod val="10000"/>
                  </a:schemeClr>
                </a:solidFill>
                <a:latin typeface="Tuffy" panose="020B0603060100000000" pitchFamily="34" charset="0"/>
              </a:rPr>
              <a:t> baby</a:t>
            </a:r>
            <a:r>
              <a:rPr lang="en-GB" dirty="0">
                <a:solidFill>
                  <a:schemeClr val="bg2">
                    <a:lumMod val="10000"/>
                  </a:schemeClr>
                </a:solidFill>
                <a:latin typeface="Tuffy" panose="020B0603060100000000" pitchFamily="34" charset="0"/>
              </a:rPr>
              <a:t>.</a:t>
            </a:r>
            <a:endParaRPr lang="en-GB" dirty="0"/>
          </a:p>
        </p:txBody>
      </p:sp>
    </p:spTree>
    <p:extLst>
      <p:ext uri="{BB962C8B-B14F-4D97-AF65-F5344CB8AC3E}">
        <p14:creationId xmlns:p14="http://schemas.microsoft.com/office/powerpoint/2010/main" val="303621094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5018" y="235044"/>
            <a:ext cx="9913329" cy="733946"/>
          </a:xfrm>
        </p:spPr>
        <p:txBody>
          <a:bodyPr>
            <a:normAutofit/>
          </a:bodyPr>
          <a:lstStyle/>
          <a:p>
            <a:pPr algn="ctr"/>
            <a:r>
              <a:rPr lang="en-GB" b="1" dirty="0">
                <a:solidFill>
                  <a:schemeClr val="accent2">
                    <a:lumMod val="50000"/>
                  </a:schemeClr>
                </a:solidFill>
              </a:rPr>
              <a:t>Which tests will the children take?</a:t>
            </a:r>
          </a:p>
        </p:txBody>
      </p:sp>
      <p:sp>
        <p:nvSpPr>
          <p:cNvPr id="3" name="Content Placeholder 2"/>
          <p:cNvSpPr>
            <a:spLocks noGrp="1"/>
          </p:cNvSpPr>
          <p:nvPr>
            <p:ph idx="1"/>
          </p:nvPr>
        </p:nvSpPr>
        <p:spPr>
          <a:xfrm>
            <a:off x="395785" y="968990"/>
            <a:ext cx="10105959" cy="5889009"/>
          </a:xfrm>
        </p:spPr>
        <p:txBody>
          <a:bodyPr>
            <a:noAutofit/>
          </a:bodyPr>
          <a:lstStyle/>
          <a:p>
            <a:pPr marL="914400" lvl="2" indent="0">
              <a:buNone/>
            </a:pPr>
            <a:endParaRPr lang="en-GB" sz="1600" dirty="0">
              <a:solidFill>
                <a:schemeClr val="tx1"/>
              </a:solidFill>
            </a:endParaRPr>
          </a:p>
          <a:p>
            <a:pPr marL="0" indent="0">
              <a:buNone/>
            </a:pPr>
            <a:r>
              <a:rPr lang="en-GB" sz="3600" b="1" dirty="0">
                <a:solidFill>
                  <a:schemeClr val="tx1"/>
                </a:solidFill>
              </a:rPr>
              <a:t>Mathematics</a:t>
            </a:r>
          </a:p>
          <a:p>
            <a:r>
              <a:rPr lang="en-GB" sz="3600" dirty="0">
                <a:solidFill>
                  <a:schemeClr val="tx1"/>
                </a:solidFill>
              </a:rPr>
              <a:t>Paper 1 – Arithmetic – this takes about 20 minutes to complete</a:t>
            </a:r>
          </a:p>
          <a:p>
            <a:r>
              <a:rPr lang="en-GB" sz="3600" dirty="0">
                <a:solidFill>
                  <a:schemeClr val="tx1"/>
                </a:solidFill>
              </a:rPr>
              <a:t>Paper 2 – Reasoning: a range of mathematical fluency, reasoning and problem solving questions. This takes about 35 minutes</a:t>
            </a:r>
          </a:p>
          <a:p>
            <a:r>
              <a:rPr lang="en-GB" sz="3600" dirty="0">
                <a:solidFill>
                  <a:schemeClr val="tx1"/>
                </a:solidFill>
              </a:rPr>
              <a:t>Children cannot use any apparatus such as number lines, hundred squares, etc. </a:t>
            </a:r>
          </a:p>
          <a:p>
            <a:endParaRPr lang="en-GB" sz="2000" dirty="0">
              <a:solidFill>
                <a:schemeClr val="tx1"/>
              </a:solidFill>
            </a:endParaRPr>
          </a:p>
          <a:p>
            <a:pPr marL="0" indent="0">
              <a:buNone/>
            </a:pPr>
            <a:endParaRPr lang="en-GB" sz="2000" dirty="0">
              <a:solidFill>
                <a:schemeClr val="tx1"/>
              </a:solidFill>
            </a:endParaRPr>
          </a:p>
        </p:txBody>
      </p:sp>
    </p:spTree>
    <p:extLst>
      <p:ext uri="{BB962C8B-B14F-4D97-AF65-F5344CB8AC3E}">
        <p14:creationId xmlns:p14="http://schemas.microsoft.com/office/powerpoint/2010/main" val="82067361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0DDB51-032F-4749-A7A7-07572DAA250D}"/>
              </a:ext>
            </a:extLst>
          </p:cNvPr>
          <p:cNvSpPr>
            <a:spLocks noGrp="1"/>
          </p:cNvSpPr>
          <p:nvPr>
            <p:ph type="title"/>
          </p:nvPr>
        </p:nvSpPr>
        <p:spPr/>
        <p:txBody>
          <a:bodyPr/>
          <a:lstStyle/>
          <a:p>
            <a:r>
              <a:rPr lang="en-GB" dirty="0"/>
              <a:t>Maths Arithmetic – paper 1</a:t>
            </a:r>
          </a:p>
        </p:txBody>
      </p:sp>
      <p:pic>
        <p:nvPicPr>
          <p:cNvPr id="4" name="Picture 11">
            <a:extLst>
              <a:ext uri="{FF2B5EF4-FFF2-40B4-BE49-F238E27FC236}">
                <a16:creationId xmlns:a16="http://schemas.microsoft.com/office/drawing/2014/main" id="{86CD9D5E-4D92-42B5-8001-CE9841F9EF20}"/>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l="14635" t="5350" r="13435" b="4707"/>
          <a:stretch>
            <a:fillRect/>
          </a:stretch>
        </p:blipFill>
        <p:spPr bwMode="auto">
          <a:xfrm>
            <a:off x="2695101" y="1488281"/>
            <a:ext cx="4262290" cy="5329671"/>
          </a:xfrm>
          <a:prstGeom prst="rect">
            <a:avLst/>
          </a:prstGeom>
          <a:noFill/>
          <a:ln>
            <a:noFill/>
          </a:ln>
          <a:effectLst>
            <a:outerShdw blurRad="63500" sx="102000" sy="102000" algn="ctr" rotWithShape="0">
              <a:srgbClr val="000000">
                <a:alpha val="39998"/>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49797725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DE00FF-706A-40C4-A63E-8F04B6623BC6}"/>
              </a:ext>
            </a:extLst>
          </p:cNvPr>
          <p:cNvSpPr>
            <a:spLocks noGrp="1"/>
          </p:cNvSpPr>
          <p:nvPr>
            <p:ph type="title"/>
          </p:nvPr>
        </p:nvSpPr>
        <p:spPr/>
        <p:txBody>
          <a:bodyPr>
            <a:normAutofit/>
          </a:bodyPr>
          <a:lstStyle/>
          <a:p>
            <a:pPr algn="ctr"/>
            <a:r>
              <a:rPr lang="en-GB" sz="7200" b="1" dirty="0"/>
              <a:t>KS1 SATs</a:t>
            </a:r>
          </a:p>
        </p:txBody>
      </p:sp>
      <p:sp>
        <p:nvSpPr>
          <p:cNvPr id="3" name="Content Placeholder 2">
            <a:extLst>
              <a:ext uri="{FF2B5EF4-FFF2-40B4-BE49-F238E27FC236}">
                <a16:creationId xmlns:a16="http://schemas.microsoft.com/office/drawing/2014/main" id="{24D37F2C-906F-4736-951A-DAA700F5BF60}"/>
              </a:ext>
            </a:extLst>
          </p:cNvPr>
          <p:cNvSpPr>
            <a:spLocks noGrp="1"/>
          </p:cNvSpPr>
          <p:nvPr>
            <p:ph idx="1"/>
          </p:nvPr>
        </p:nvSpPr>
        <p:spPr/>
        <p:txBody>
          <a:bodyPr/>
          <a:lstStyle/>
          <a:p>
            <a:r>
              <a:rPr lang="en-GB" sz="4000" dirty="0"/>
              <a:t>Why are we doing them?</a:t>
            </a:r>
          </a:p>
          <a:p>
            <a:r>
              <a:rPr lang="en-GB" sz="4000" dirty="0"/>
              <a:t>How do we do them?</a:t>
            </a:r>
          </a:p>
          <a:p>
            <a:r>
              <a:rPr lang="en-GB" sz="4000" dirty="0"/>
              <a:t>What do they look like?</a:t>
            </a:r>
          </a:p>
          <a:p>
            <a:r>
              <a:rPr lang="en-GB" sz="4000" dirty="0"/>
              <a:t>How can you help?</a:t>
            </a:r>
          </a:p>
          <a:p>
            <a:r>
              <a:rPr lang="en-GB" sz="4000" dirty="0"/>
              <a:t>Questions</a:t>
            </a:r>
          </a:p>
          <a:p>
            <a:endParaRPr lang="en-GB" dirty="0"/>
          </a:p>
        </p:txBody>
      </p:sp>
    </p:spTree>
    <p:extLst>
      <p:ext uri="{BB962C8B-B14F-4D97-AF65-F5344CB8AC3E}">
        <p14:creationId xmlns:p14="http://schemas.microsoft.com/office/powerpoint/2010/main" val="281503067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ADC230-E0F2-4FD0-B8DC-96CEB773CC6F}"/>
              </a:ext>
            </a:extLst>
          </p:cNvPr>
          <p:cNvSpPr>
            <a:spLocks noGrp="1"/>
          </p:cNvSpPr>
          <p:nvPr>
            <p:ph type="title"/>
          </p:nvPr>
        </p:nvSpPr>
        <p:spPr>
          <a:xfrm>
            <a:off x="5832429" y="304800"/>
            <a:ext cx="8596668" cy="1320800"/>
          </a:xfrm>
        </p:spPr>
        <p:txBody>
          <a:bodyPr/>
          <a:lstStyle/>
          <a:p>
            <a:r>
              <a:rPr lang="en-GB" dirty="0"/>
              <a:t>Maths – Reasoning Paper 2 </a:t>
            </a:r>
          </a:p>
        </p:txBody>
      </p:sp>
      <p:pic>
        <p:nvPicPr>
          <p:cNvPr id="4" name="Picture 15">
            <a:extLst>
              <a:ext uri="{FF2B5EF4-FFF2-40B4-BE49-F238E27FC236}">
                <a16:creationId xmlns:a16="http://schemas.microsoft.com/office/drawing/2014/main" id="{49483BB8-6B1F-43AE-A89D-5F9E4DB7E6B4}"/>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l="22375" t="6604" r="17854" b="8846"/>
          <a:stretch>
            <a:fillRect/>
          </a:stretch>
        </p:blipFill>
        <p:spPr bwMode="auto">
          <a:xfrm>
            <a:off x="631735" y="194931"/>
            <a:ext cx="4572526" cy="6468138"/>
          </a:xfrm>
          <a:prstGeom prst="rect">
            <a:avLst/>
          </a:prstGeom>
          <a:noFill/>
          <a:ln>
            <a:noFill/>
          </a:ln>
          <a:effectLst>
            <a:outerShdw blurRad="63500" sx="102000" sy="102000" algn="ctr" rotWithShape="0">
              <a:srgbClr val="000000">
                <a:alpha val="39998"/>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1">
            <a:extLst>
              <a:ext uri="{FF2B5EF4-FFF2-40B4-BE49-F238E27FC236}">
                <a16:creationId xmlns:a16="http://schemas.microsoft.com/office/drawing/2014/main" id="{DD4810AC-E9FA-41C8-AB20-8AC2763B606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64131" y="1166192"/>
            <a:ext cx="5945104" cy="5496878"/>
          </a:xfrm>
          <a:prstGeom prst="rect">
            <a:avLst/>
          </a:prstGeom>
          <a:noFill/>
          <a:ln>
            <a:noFill/>
          </a:ln>
          <a:effectLst>
            <a:outerShdw blurRad="63500" sx="102000" sy="102000" algn="ctr" rotWithShape="0">
              <a:srgbClr val="000000">
                <a:alpha val="39998"/>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37556890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5018" y="235044"/>
            <a:ext cx="9913329" cy="733946"/>
          </a:xfrm>
        </p:spPr>
        <p:txBody>
          <a:bodyPr>
            <a:normAutofit/>
          </a:bodyPr>
          <a:lstStyle/>
          <a:p>
            <a:pPr algn="ctr"/>
            <a:r>
              <a:rPr lang="en-GB" b="1" dirty="0">
                <a:solidFill>
                  <a:schemeClr val="accent2">
                    <a:lumMod val="50000"/>
                  </a:schemeClr>
                </a:solidFill>
              </a:rPr>
              <a:t>What can you do to help?</a:t>
            </a:r>
          </a:p>
        </p:txBody>
      </p:sp>
      <p:sp>
        <p:nvSpPr>
          <p:cNvPr id="3" name="Content Placeholder 2"/>
          <p:cNvSpPr>
            <a:spLocks noGrp="1"/>
          </p:cNvSpPr>
          <p:nvPr>
            <p:ph idx="1"/>
          </p:nvPr>
        </p:nvSpPr>
        <p:spPr>
          <a:xfrm>
            <a:off x="395785" y="968990"/>
            <a:ext cx="10105959" cy="5889009"/>
          </a:xfrm>
        </p:spPr>
        <p:txBody>
          <a:bodyPr>
            <a:noAutofit/>
          </a:bodyPr>
          <a:lstStyle/>
          <a:p>
            <a:pPr indent="-160338">
              <a:buFont typeface="Arial" panose="020B0604020202020204" pitchFamily="34" charset="0"/>
              <a:buChar char="•"/>
              <a:defRPr/>
            </a:pPr>
            <a:r>
              <a:rPr lang="en-GB" sz="2800" dirty="0">
                <a:solidFill>
                  <a:schemeClr val="bg2">
                    <a:lumMod val="10000"/>
                  </a:schemeClr>
                </a:solidFill>
                <a:latin typeface="Tuffy" panose="020B0603060100000000" pitchFamily="34" charset="0"/>
              </a:rPr>
              <a:t>First and foremost, support and reassure your child that there is nothing to worry about and that they should always just try their best.</a:t>
            </a:r>
          </a:p>
          <a:p>
            <a:pPr indent="-160338">
              <a:buFont typeface="Arial" panose="020B0604020202020204" pitchFamily="34" charset="0"/>
              <a:buChar char="•"/>
              <a:defRPr/>
            </a:pPr>
            <a:r>
              <a:rPr lang="en-GB" sz="2800" dirty="0">
                <a:solidFill>
                  <a:schemeClr val="bg2">
                    <a:lumMod val="10000"/>
                  </a:schemeClr>
                </a:solidFill>
                <a:latin typeface="Tuffy" panose="020B0603060100000000" pitchFamily="34" charset="0"/>
              </a:rPr>
              <a:t>Ensure your child has the best possible attendance at school.</a:t>
            </a:r>
          </a:p>
          <a:p>
            <a:pPr indent="-160338">
              <a:buFont typeface="Arial" panose="020B0604020202020204" pitchFamily="34" charset="0"/>
              <a:buChar char="•"/>
              <a:defRPr/>
            </a:pPr>
            <a:r>
              <a:rPr lang="en-GB" sz="2800" dirty="0">
                <a:solidFill>
                  <a:schemeClr val="bg2">
                    <a:lumMod val="10000"/>
                  </a:schemeClr>
                </a:solidFill>
                <a:latin typeface="Tuffy" panose="020B0603060100000000" pitchFamily="34" charset="0"/>
              </a:rPr>
              <a:t>Support your child with any homework tasks.</a:t>
            </a:r>
          </a:p>
          <a:p>
            <a:pPr indent="-160338">
              <a:buFont typeface="Arial" panose="020B0604020202020204" pitchFamily="34" charset="0"/>
              <a:buChar char="•"/>
              <a:defRPr/>
            </a:pPr>
            <a:r>
              <a:rPr lang="en-GB" sz="2800" dirty="0">
                <a:solidFill>
                  <a:schemeClr val="bg2">
                    <a:lumMod val="10000"/>
                  </a:schemeClr>
                </a:solidFill>
                <a:latin typeface="Tuffy" panose="020B0603060100000000" pitchFamily="34" charset="0"/>
              </a:rPr>
              <a:t>Make sure your child has a good sleep and healthy breakfast every morning.</a:t>
            </a:r>
          </a:p>
          <a:p>
            <a:pPr marL="0" indent="0">
              <a:buNone/>
            </a:pPr>
            <a:endParaRPr lang="en-GB" dirty="0">
              <a:solidFill>
                <a:schemeClr val="tx1"/>
              </a:solidFill>
            </a:endParaRPr>
          </a:p>
        </p:txBody>
      </p:sp>
    </p:spTree>
    <p:extLst>
      <p:ext uri="{BB962C8B-B14F-4D97-AF65-F5344CB8AC3E}">
        <p14:creationId xmlns:p14="http://schemas.microsoft.com/office/powerpoint/2010/main" val="167603986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5018" y="235044"/>
            <a:ext cx="9913329" cy="733946"/>
          </a:xfrm>
        </p:spPr>
        <p:txBody>
          <a:bodyPr>
            <a:normAutofit fontScale="90000"/>
          </a:bodyPr>
          <a:lstStyle/>
          <a:p>
            <a:pPr algn="ctr"/>
            <a:r>
              <a:rPr lang="en-GB" b="1" dirty="0">
                <a:solidFill>
                  <a:schemeClr val="accent2">
                    <a:lumMod val="50000"/>
                  </a:schemeClr>
                </a:solidFill>
              </a:rPr>
              <a:t>What can you do to help your child with reading?</a:t>
            </a:r>
          </a:p>
        </p:txBody>
      </p:sp>
      <p:sp>
        <p:nvSpPr>
          <p:cNvPr id="3" name="Content Placeholder 2"/>
          <p:cNvSpPr>
            <a:spLocks noGrp="1"/>
          </p:cNvSpPr>
          <p:nvPr>
            <p:ph idx="1"/>
          </p:nvPr>
        </p:nvSpPr>
        <p:spPr>
          <a:xfrm>
            <a:off x="395785" y="968990"/>
            <a:ext cx="10105959" cy="5889009"/>
          </a:xfrm>
        </p:spPr>
        <p:txBody>
          <a:bodyPr>
            <a:noAutofit/>
          </a:bodyPr>
          <a:lstStyle/>
          <a:p>
            <a:pPr>
              <a:defRPr/>
            </a:pPr>
            <a:r>
              <a:rPr lang="en-GB" sz="2400" dirty="0">
                <a:solidFill>
                  <a:schemeClr val="bg2">
                    <a:lumMod val="10000"/>
                  </a:schemeClr>
                </a:solidFill>
                <a:latin typeface="Tuffy" panose="020B0603060100000000" pitchFamily="34" charset="0"/>
              </a:rPr>
              <a:t>Enjoy stories together – reading stories to your child is equally as important as listening to your child read.</a:t>
            </a:r>
          </a:p>
          <a:p>
            <a:pPr>
              <a:defRPr/>
            </a:pPr>
            <a:r>
              <a:rPr lang="en-GB" sz="2400" dirty="0">
                <a:solidFill>
                  <a:schemeClr val="bg2">
                    <a:lumMod val="10000"/>
                  </a:schemeClr>
                </a:solidFill>
                <a:latin typeface="Tuffy" panose="020B0603060100000000" pitchFamily="34" charset="0"/>
              </a:rPr>
              <a:t>Read a little at a time but often, rather than rarely but for long periods of time!</a:t>
            </a:r>
          </a:p>
          <a:p>
            <a:pPr>
              <a:defRPr/>
            </a:pPr>
            <a:r>
              <a:rPr lang="en-GB" sz="2400" dirty="0">
                <a:solidFill>
                  <a:schemeClr val="bg2">
                    <a:lumMod val="10000"/>
                  </a:schemeClr>
                </a:solidFill>
                <a:latin typeface="Tuffy" panose="020B0603060100000000" pitchFamily="34" charset="0"/>
              </a:rPr>
              <a:t>Talk about the story before, during and afterwards – discuss the plot, the characters, their feelings and actions, how it makes you feel, predict what will happen and encourage your child to have their own opinions.</a:t>
            </a:r>
            <a:endParaRPr lang="en-GB" sz="2400" dirty="0">
              <a:solidFill>
                <a:schemeClr val="tx1"/>
              </a:solidFill>
              <a:latin typeface="Tuffy" panose="020B0603060100000000" pitchFamily="34" charset="0"/>
            </a:endParaRPr>
          </a:p>
          <a:p>
            <a:pPr>
              <a:defRPr/>
            </a:pPr>
            <a:r>
              <a:rPr lang="en-GB" sz="2400" dirty="0">
                <a:solidFill>
                  <a:schemeClr val="tx1"/>
                </a:solidFill>
                <a:latin typeface="Tuffy" panose="020B0603060100000000" pitchFamily="34" charset="0"/>
              </a:rPr>
              <a:t>Ask your child questions and encourage them to find the answers in the text independently.</a:t>
            </a:r>
            <a:endParaRPr lang="en-GB" sz="2400" dirty="0">
              <a:solidFill>
                <a:schemeClr val="bg2">
                  <a:lumMod val="10000"/>
                </a:schemeClr>
              </a:solidFill>
              <a:latin typeface="Tuffy" panose="020B0603060100000000" pitchFamily="34" charset="0"/>
            </a:endParaRPr>
          </a:p>
          <a:p>
            <a:pPr>
              <a:defRPr/>
            </a:pPr>
            <a:r>
              <a:rPr lang="en-GB" sz="2400" dirty="0">
                <a:solidFill>
                  <a:schemeClr val="bg2">
                    <a:lumMod val="10000"/>
                  </a:schemeClr>
                </a:solidFill>
                <a:latin typeface="Tuffy" panose="020B0603060100000000" pitchFamily="34" charset="0"/>
              </a:rPr>
              <a:t>Discuss new vocabulary and the meaning of words. </a:t>
            </a:r>
            <a:endParaRPr lang="en-GB" sz="2400" dirty="0">
              <a:solidFill>
                <a:schemeClr val="tx1"/>
              </a:solidFill>
              <a:latin typeface="Tuffy" panose="020B0603060100000000" pitchFamily="34" charset="0"/>
            </a:endParaRPr>
          </a:p>
        </p:txBody>
      </p:sp>
    </p:spTree>
    <p:extLst>
      <p:ext uri="{BB962C8B-B14F-4D97-AF65-F5344CB8AC3E}">
        <p14:creationId xmlns:p14="http://schemas.microsoft.com/office/powerpoint/2010/main" val="304944556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5018" y="235044"/>
            <a:ext cx="9913329" cy="733946"/>
          </a:xfrm>
        </p:spPr>
        <p:txBody>
          <a:bodyPr>
            <a:normAutofit fontScale="90000"/>
          </a:bodyPr>
          <a:lstStyle/>
          <a:p>
            <a:pPr algn="ctr"/>
            <a:r>
              <a:rPr lang="en-GB" b="1" dirty="0">
                <a:solidFill>
                  <a:schemeClr val="accent2">
                    <a:lumMod val="50000"/>
                  </a:schemeClr>
                </a:solidFill>
              </a:rPr>
              <a:t>What can you do to help your child with writing?</a:t>
            </a:r>
          </a:p>
        </p:txBody>
      </p:sp>
      <p:sp>
        <p:nvSpPr>
          <p:cNvPr id="3" name="Content Placeholder 2"/>
          <p:cNvSpPr>
            <a:spLocks noGrp="1"/>
          </p:cNvSpPr>
          <p:nvPr>
            <p:ph idx="1"/>
          </p:nvPr>
        </p:nvSpPr>
        <p:spPr>
          <a:xfrm>
            <a:off x="395785" y="968990"/>
            <a:ext cx="10105959" cy="5889009"/>
          </a:xfrm>
        </p:spPr>
        <p:txBody>
          <a:bodyPr>
            <a:noAutofit/>
          </a:bodyPr>
          <a:lstStyle/>
          <a:p>
            <a:pPr indent="-160338">
              <a:buFont typeface="Arial" panose="020B0604020202020204" pitchFamily="34" charset="0"/>
              <a:buChar char="•"/>
              <a:defRPr/>
            </a:pPr>
            <a:r>
              <a:rPr lang="en-GB" sz="2600" dirty="0">
                <a:solidFill>
                  <a:schemeClr val="bg2">
                    <a:lumMod val="10000"/>
                  </a:schemeClr>
                </a:solidFill>
                <a:latin typeface="Tuffy" panose="020B0603060100000000" pitchFamily="34" charset="0"/>
              </a:rPr>
              <a:t>Practise and learn weekly spelling lists.</a:t>
            </a:r>
          </a:p>
          <a:p>
            <a:pPr indent="-160338">
              <a:buFont typeface="Arial" panose="020B0604020202020204" pitchFamily="34" charset="0"/>
              <a:buChar char="•"/>
              <a:defRPr/>
            </a:pPr>
            <a:r>
              <a:rPr lang="en-GB" sz="2600" dirty="0">
                <a:solidFill>
                  <a:schemeClr val="bg2">
                    <a:lumMod val="10000"/>
                  </a:schemeClr>
                </a:solidFill>
                <a:latin typeface="Tuffy" panose="020B0603060100000000" pitchFamily="34" charset="0"/>
              </a:rPr>
              <a:t>Encourage opportunities for writing, such as letters to family or friends, shopping lists, notes or reminders, stories or poems.</a:t>
            </a:r>
          </a:p>
          <a:p>
            <a:pPr indent="-160338">
              <a:buFont typeface="Arial" panose="020B0604020202020204" pitchFamily="34" charset="0"/>
              <a:buChar char="•"/>
              <a:defRPr/>
            </a:pPr>
            <a:r>
              <a:rPr lang="en-GB" sz="2600" dirty="0">
                <a:solidFill>
                  <a:schemeClr val="bg2">
                    <a:lumMod val="10000"/>
                  </a:schemeClr>
                </a:solidFill>
                <a:latin typeface="Tuffy" panose="020B0603060100000000" pitchFamily="34" charset="0"/>
              </a:rPr>
              <a:t>Remember that good readers become good writers! Identify good writing features when reading (e.g. vocabulary, sentence structure, punctuation).</a:t>
            </a:r>
          </a:p>
        </p:txBody>
      </p:sp>
    </p:spTree>
    <p:extLst>
      <p:ext uri="{BB962C8B-B14F-4D97-AF65-F5344CB8AC3E}">
        <p14:creationId xmlns:p14="http://schemas.microsoft.com/office/powerpoint/2010/main" val="231365930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5018" y="235044"/>
            <a:ext cx="9913329" cy="733946"/>
          </a:xfrm>
        </p:spPr>
        <p:txBody>
          <a:bodyPr>
            <a:normAutofit fontScale="90000"/>
          </a:bodyPr>
          <a:lstStyle/>
          <a:p>
            <a:pPr algn="ctr"/>
            <a:r>
              <a:rPr lang="en-GB" b="1" dirty="0">
                <a:solidFill>
                  <a:schemeClr val="accent2">
                    <a:lumMod val="50000"/>
                  </a:schemeClr>
                </a:solidFill>
              </a:rPr>
              <a:t>What can you do to help your child with maths?</a:t>
            </a:r>
          </a:p>
        </p:txBody>
      </p:sp>
      <p:sp>
        <p:nvSpPr>
          <p:cNvPr id="3" name="Content Placeholder 2"/>
          <p:cNvSpPr>
            <a:spLocks noGrp="1"/>
          </p:cNvSpPr>
          <p:nvPr>
            <p:ph idx="1"/>
          </p:nvPr>
        </p:nvSpPr>
        <p:spPr>
          <a:xfrm>
            <a:off x="395785" y="968990"/>
            <a:ext cx="10105959" cy="5889009"/>
          </a:xfrm>
        </p:spPr>
        <p:txBody>
          <a:bodyPr>
            <a:noAutofit/>
          </a:bodyPr>
          <a:lstStyle/>
          <a:p>
            <a:pPr indent="-160338">
              <a:buFont typeface="Arial" panose="020B0604020202020204" pitchFamily="34" charset="0"/>
              <a:buChar char="•"/>
              <a:defRPr/>
            </a:pPr>
            <a:r>
              <a:rPr lang="en-GB" sz="2400" dirty="0">
                <a:solidFill>
                  <a:schemeClr val="bg2">
                    <a:lumMod val="10000"/>
                  </a:schemeClr>
                </a:solidFill>
                <a:latin typeface="Tuffy" panose="020B0603060100000000" pitchFamily="34" charset="0"/>
              </a:rPr>
              <a:t>Play Maths games – Times Tables </a:t>
            </a:r>
            <a:r>
              <a:rPr lang="en-GB" sz="2400" dirty="0" err="1">
                <a:solidFill>
                  <a:schemeClr val="bg2">
                    <a:lumMod val="10000"/>
                  </a:schemeClr>
                </a:solidFill>
                <a:latin typeface="Tuffy" panose="020B0603060100000000" pitchFamily="34" charset="0"/>
              </a:rPr>
              <a:t>Rockstars</a:t>
            </a:r>
            <a:r>
              <a:rPr lang="en-GB" sz="2400" dirty="0">
                <a:solidFill>
                  <a:schemeClr val="bg2">
                    <a:lumMod val="10000"/>
                  </a:schemeClr>
                </a:solidFill>
                <a:latin typeface="Tuffy" panose="020B0603060100000000" pitchFamily="34" charset="0"/>
              </a:rPr>
              <a:t> and Mathletics</a:t>
            </a:r>
          </a:p>
          <a:p>
            <a:pPr indent="-160338">
              <a:buFont typeface="Arial" panose="020B0604020202020204" pitchFamily="34" charset="0"/>
              <a:buChar char="•"/>
              <a:defRPr/>
            </a:pPr>
            <a:r>
              <a:rPr lang="en-GB" sz="2400" dirty="0">
                <a:solidFill>
                  <a:schemeClr val="bg2">
                    <a:lumMod val="10000"/>
                  </a:schemeClr>
                </a:solidFill>
                <a:latin typeface="Tuffy" panose="020B0603060100000000" pitchFamily="34" charset="0"/>
              </a:rPr>
              <a:t>Encourage opportunities for telling the time.</a:t>
            </a:r>
          </a:p>
          <a:p>
            <a:pPr indent="-160338">
              <a:buFont typeface="Arial" panose="020B0604020202020204" pitchFamily="34" charset="0"/>
              <a:buChar char="•"/>
              <a:defRPr/>
            </a:pPr>
            <a:r>
              <a:rPr lang="en-GB" sz="2400" dirty="0">
                <a:solidFill>
                  <a:schemeClr val="bg2">
                    <a:lumMod val="10000"/>
                  </a:schemeClr>
                </a:solidFill>
                <a:latin typeface="Tuffy" panose="020B0603060100000000" pitchFamily="34" charset="0"/>
              </a:rPr>
              <a:t>Encourage opportunities for counting coins and money e.g. finding amounts or calculating change when shopping.</a:t>
            </a:r>
          </a:p>
          <a:p>
            <a:pPr indent="-160338">
              <a:buFont typeface="Arial" panose="020B0604020202020204" pitchFamily="34" charset="0"/>
              <a:buChar char="•"/>
              <a:defRPr/>
            </a:pPr>
            <a:r>
              <a:rPr lang="en-GB" sz="2400" dirty="0">
                <a:solidFill>
                  <a:schemeClr val="bg2">
                    <a:lumMod val="10000"/>
                  </a:schemeClr>
                </a:solidFill>
                <a:latin typeface="Tuffy" panose="020B0603060100000000" pitchFamily="34" charset="0"/>
              </a:rPr>
              <a:t>Look for examples of 2D and 3D shapes around the home.</a:t>
            </a:r>
          </a:p>
          <a:p>
            <a:pPr indent="-160338">
              <a:buFont typeface="Arial" panose="020B0604020202020204" pitchFamily="34" charset="0"/>
              <a:buChar char="•"/>
              <a:defRPr/>
            </a:pPr>
            <a:r>
              <a:rPr lang="en-GB" sz="2400" dirty="0">
                <a:solidFill>
                  <a:schemeClr val="bg2">
                    <a:lumMod val="10000"/>
                  </a:schemeClr>
                </a:solidFill>
                <a:latin typeface="Tuffy" panose="020B0603060100000000" pitchFamily="34" charset="0"/>
              </a:rPr>
              <a:t>Identify, weigh or measure quantities and amounts in the kitchen or in recipes.</a:t>
            </a:r>
            <a:endParaRPr lang="en-GB" sz="2400" dirty="0">
              <a:solidFill>
                <a:schemeClr val="tx1"/>
              </a:solidFill>
              <a:latin typeface="Tuffy" panose="020B0603060100000000" pitchFamily="34" charset="0"/>
            </a:endParaRPr>
          </a:p>
        </p:txBody>
      </p:sp>
    </p:spTree>
    <p:extLst>
      <p:ext uri="{BB962C8B-B14F-4D97-AF65-F5344CB8AC3E}">
        <p14:creationId xmlns:p14="http://schemas.microsoft.com/office/powerpoint/2010/main" val="395324746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E7C57A-A513-43AE-83B9-96D5F5D425B0}"/>
              </a:ext>
            </a:extLst>
          </p:cNvPr>
          <p:cNvSpPr>
            <a:spLocks noGrp="1"/>
          </p:cNvSpPr>
          <p:nvPr>
            <p:ph type="title"/>
          </p:nvPr>
        </p:nvSpPr>
        <p:spPr/>
        <p:txBody>
          <a:bodyPr>
            <a:normAutofit/>
          </a:bodyPr>
          <a:lstStyle/>
          <a:p>
            <a:pPr algn="ctr"/>
            <a:r>
              <a:rPr lang="en-GB" sz="4800" dirty="0">
                <a:solidFill>
                  <a:schemeClr val="accent2">
                    <a:lumMod val="50000"/>
                  </a:schemeClr>
                </a:solidFill>
              </a:rPr>
              <a:t>Any Questions?</a:t>
            </a:r>
          </a:p>
        </p:txBody>
      </p:sp>
      <p:sp>
        <p:nvSpPr>
          <p:cNvPr id="3" name="Content Placeholder 2">
            <a:extLst>
              <a:ext uri="{FF2B5EF4-FFF2-40B4-BE49-F238E27FC236}">
                <a16:creationId xmlns:a16="http://schemas.microsoft.com/office/drawing/2014/main" id="{0D03CF60-9E77-4734-9B5C-16B512328547}"/>
              </a:ext>
            </a:extLst>
          </p:cNvPr>
          <p:cNvSpPr>
            <a:spLocks noGrp="1"/>
          </p:cNvSpPr>
          <p:nvPr>
            <p:ph idx="1"/>
          </p:nvPr>
        </p:nvSpPr>
        <p:spPr/>
        <p:txBody>
          <a:bodyPr/>
          <a:lstStyle/>
          <a:p>
            <a:endParaRPr lang="en-GB"/>
          </a:p>
        </p:txBody>
      </p:sp>
    </p:spTree>
    <p:extLst>
      <p:ext uri="{BB962C8B-B14F-4D97-AF65-F5344CB8AC3E}">
        <p14:creationId xmlns:p14="http://schemas.microsoft.com/office/powerpoint/2010/main" val="106046427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306" y="220976"/>
            <a:ext cx="9817794" cy="733946"/>
          </a:xfrm>
        </p:spPr>
        <p:txBody>
          <a:bodyPr>
            <a:normAutofit/>
          </a:bodyPr>
          <a:lstStyle/>
          <a:p>
            <a:pPr algn="ctr"/>
            <a:r>
              <a:rPr lang="en-GB" b="1" dirty="0">
                <a:solidFill>
                  <a:schemeClr val="accent2">
                    <a:lumMod val="50000"/>
                  </a:schemeClr>
                </a:solidFill>
              </a:rPr>
              <a:t>Why are we doing them?</a:t>
            </a:r>
          </a:p>
        </p:txBody>
      </p:sp>
      <p:sp>
        <p:nvSpPr>
          <p:cNvPr id="3" name="Content Placeholder 2"/>
          <p:cNvSpPr>
            <a:spLocks noGrp="1"/>
          </p:cNvSpPr>
          <p:nvPr>
            <p:ph idx="1"/>
          </p:nvPr>
        </p:nvSpPr>
        <p:spPr>
          <a:xfrm>
            <a:off x="423290" y="1228300"/>
            <a:ext cx="9771797" cy="5629700"/>
          </a:xfrm>
        </p:spPr>
        <p:txBody>
          <a:bodyPr>
            <a:noAutofit/>
          </a:bodyPr>
          <a:lstStyle/>
          <a:p>
            <a:r>
              <a:rPr lang="en-GB" sz="2200" dirty="0">
                <a:solidFill>
                  <a:schemeClr val="tx1"/>
                </a:solidFill>
              </a:rPr>
              <a:t>Teacher assessment is the main focus for Key Stage 1 assessment and reporting. There are 3 main forms of assessment in schools: </a:t>
            </a:r>
          </a:p>
          <a:p>
            <a:pPr lvl="1"/>
            <a:r>
              <a:rPr lang="en-GB" sz="2000" dirty="0">
                <a:solidFill>
                  <a:schemeClr val="tx1"/>
                </a:solidFill>
              </a:rPr>
              <a:t>Day-to-day formative assessment: to inform teaching on an ongoing basis</a:t>
            </a:r>
          </a:p>
          <a:p>
            <a:pPr lvl="1"/>
            <a:r>
              <a:rPr lang="en-GB" sz="2000" dirty="0">
                <a:solidFill>
                  <a:schemeClr val="tx1"/>
                </a:solidFill>
              </a:rPr>
              <a:t>In-school summative assessment: to understand pupil performance at the end of a period of teaching </a:t>
            </a:r>
          </a:p>
          <a:p>
            <a:pPr lvl="1"/>
            <a:r>
              <a:rPr lang="en-GB" sz="2000" dirty="0">
                <a:solidFill>
                  <a:schemeClr val="tx1"/>
                </a:solidFill>
              </a:rPr>
              <a:t>Statutory summative assessment: to understand pupil performance in relation to national expectations and comparisons</a:t>
            </a:r>
          </a:p>
          <a:p>
            <a:r>
              <a:rPr lang="en-GB" sz="2200" dirty="0">
                <a:solidFill>
                  <a:schemeClr val="tx1"/>
                </a:solidFill>
              </a:rPr>
              <a:t>Teachers will administer the SATs Tests to help make a secure judgement for their final teacher assessment at the end of KS1.</a:t>
            </a:r>
          </a:p>
        </p:txBody>
      </p:sp>
    </p:spTree>
    <p:extLst>
      <p:ext uri="{BB962C8B-B14F-4D97-AF65-F5344CB8AC3E}">
        <p14:creationId xmlns:p14="http://schemas.microsoft.com/office/powerpoint/2010/main" val="151512076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20986" y="235044"/>
            <a:ext cx="5524208" cy="733946"/>
          </a:xfrm>
        </p:spPr>
        <p:txBody>
          <a:bodyPr>
            <a:normAutofit/>
          </a:bodyPr>
          <a:lstStyle/>
          <a:p>
            <a:r>
              <a:rPr lang="en-GB" b="1" dirty="0">
                <a:solidFill>
                  <a:schemeClr val="accent2">
                    <a:lumMod val="50000"/>
                  </a:schemeClr>
                </a:solidFill>
              </a:rPr>
              <a:t>Why are we doing them?</a:t>
            </a:r>
          </a:p>
        </p:txBody>
      </p:sp>
      <p:sp>
        <p:nvSpPr>
          <p:cNvPr id="3" name="Content Placeholder 2"/>
          <p:cNvSpPr>
            <a:spLocks noGrp="1"/>
          </p:cNvSpPr>
          <p:nvPr>
            <p:ph idx="1"/>
          </p:nvPr>
        </p:nvSpPr>
        <p:spPr>
          <a:xfrm>
            <a:off x="304801" y="808383"/>
            <a:ext cx="9862782" cy="5605669"/>
          </a:xfrm>
        </p:spPr>
        <p:txBody>
          <a:bodyPr>
            <a:noAutofit/>
          </a:bodyPr>
          <a:lstStyle/>
          <a:p>
            <a:r>
              <a:rPr lang="en-GB" sz="2000" dirty="0">
                <a:solidFill>
                  <a:schemeClr val="tx1"/>
                </a:solidFill>
              </a:rPr>
              <a:t>They are designed to assess pupils’ knowledge and understanding of the KS1 programmes of study (content from both the Year 1 and Year 2 National Curriculum).</a:t>
            </a:r>
          </a:p>
          <a:p>
            <a:r>
              <a:rPr lang="en-GB" sz="2000" dirty="0">
                <a:solidFill>
                  <a:schemeClr val="tx1"/>
                </a:solidFill>
              </a:rPr>
              <a:t>The raw score (how many marks your child gets) is translated into a scaled score </a:t>
            </a:r>
            <a:r>
              <a:rPr lang="en-GB" sz="2000" b="1" u="sng" dirty="0">
                <a:solidFill>
                  <a:schemeClr val="tx1"/>
                </a:solidFill>
              </a:rPr>
              <a:t>but this is not reported to parents</a:t>
            </a:r>
          </a:p>
          <a:p>
            <a:pPr marL="182562">
              <a:defRPr/>
            </a:pPr>
            <a:r>
              <a:rPr lang="en-GB" sz="2000" dirty="0">
                <a:solidFill>
                  <a:schemeClr val="bg2">
                    <a:lumMod val="10000"/>
                  </a:schemeClr>
                </a:solidFill>
                <a:latin typeface="Tuffy" panose="020B0603060100000000" pitchFamily="34" charset="0"/>
              </a:rPr>
              <a:t>What is meant by ‘scaled scores’?</a:t>
            </a:r>
          </a:p>
          <a:p>
            <a:pPr indent="-160338">
              <a:buFont typeface="Arial" panose="020B0604020202020204" pitchFamily="34" charset="0"/>
              <a:buChar char="•"/>
              <a:defRPr/>
            </a:pPr>
            <a:r>
              <a:rPr lang="en-GB" sz="2000" dirty="0">
                <a:solidFill>
                  <a:schemeClr val="bg2">
                    <a:lumMod val="10000"/>
                  </a:schemeClr>
                </a:solidFill>
                <a:latin typeface="Tuffy" panose="020B0603060100000000" pitchFamily="34" charset="0"/>
              </a:rPr>
              <a:t>It is planned that 100 will always represent the ‘national standard’.</a:t>
            </a:r>
          </a:p>
          <a:p>
            <a:pPr indent="-160338">
              <a:buFont typeface="Arial" panose="020B0604020202020204" pitchFamily="34" charset="0"/>
              <a:buChar char="•"/>
              <a:defRPr/>
            </a:pPr>
            <a:r>
              <a:rPr lang="en-GB" sz="2000" dirty="0">
                <a:solidFill>
                  <a:schemeClr val="bg2">
                    <a:lumMod val="10000"/>
                  </a:schemeClr>
                </a:solidFill>
                <a:latin typeface="Tuffy" panose="020B0603060100000000" pitchFamily="34" charset="0"/>
              </a:rPr>
              <a:t>Each pupil’s raw test score will therefore be converted into a score on the scale, either at, above or below 100.</a:t>
            </a:r>
          </a:p>
          <a:p>
            <a:pPr indent="-160338">
              <a:buFont typeface="Arial" panose="020B0604020202020204" pitchFamily="34" charset="0"/>
              <a:buChar char="•"/>
              <a:defRPr/>
            </a:pPr>
            <a:r>
              <a:rPr lang="en-GB" sz="2000" dirty="0">
                <a:solidFill>
                  <a:schemeClr val="bg2">
                    <a:lumMod val="10000"/>
                  </a:schemeClr>
                </a:solidFill>
                <a:latin typeface="Tuffy" panose="020B0603060100000000" pitchFamily="34" charset="0"/>
              </a:rPr>
              <a:t>A </a:t>
            </a:r>
            <a:r>
              <a:rPr lang="en-GB" sz="2000" dirty="0">
                <a:solidFill>
                  <a:schemeClr val="tx1"/>
                </a:solidFill>
                <a:latin typeface="Tuffy" panose="020B0603060100000000" pitchFamily="34" charset="0"/>
              </a:rPr>
              <a:t>child who achieves the ‘national standard’ (a score of 100) will be judged to have demonstrated sufficient knowledge in the areas assessed by the tests.</a:t>
            </a:r>
          </a:p>
          <a:p>
            <a:pPr marL="525462">
              <a:defRPr/>
            </a:pPr>
            <a:r>
              <a:rPr lang="en-GB" sz="2000" b="1" dirty="0">
                <a:solidFill>
                  <a:schemeClr val="tx1"/>
                </a:solidFill>
              </a:rPr>
              <a:t>If the scaled scores indicate that your child isn’t working at the expected standard, you shouldn’t worry. It’s important to remember that these test results aren’t the whole picture. Teachers use the test results as one piece of evidence to help them arrive at their overall teacher assessment judgements and help them identify what additional support your child may need.</a:t>
            </a:r>
            <a:endParaRPr lang="en-GB" sz="2000" b="1" dirty="0">
              <a:solidFill>
                <a:schemeClr val="tx1"/>
              </a:solidFill>
              <a:latin typeface="Tuffy" panose="020B0603060100000000" pitchFamily="34" charset="0"/>
            </a:endParaRPr>
          </a:p>
          <a:p>
            <a:endParaRPr lang="en-GB" sz="2400" b="1" u="sng" dirty="0">
              <a:solidFill>
                <a:schemeClr val="tx1"/>
              </a:solidFill>
            </a:endParaRPr>
          </a:p>
        </p:txBody>
      </p:sp>
    </p:spTree>
    <p:extLst>
      <p:ext uri="{BB962C8B-B14F-4D97-AF65-F5344CB8AC3E}">
        <p14:creationId xmlns:p14="http://schemas.microsoft.com/office/powerpoint/2010/main" val="147269324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70677" y="494351"/>
            <a:ext cx="9913329" cy="733946"/>
          </a:xfrm>
        </p:spPr>
        <p:txBody>
          <a:bodyPr>
            <a:normAutofit/>
          </a:bodyPr>
          <a:lstStyle/>
          <a:p>
            <a:r>
              <a:rPr lang="en-GB" b="1" dirty="0">
                <a:solidFill>
                  <a:schemeClr val="accent2">
                    <a:lumMod val="50000"/>
                  </a:schemeClr>
                </a:solidFill>
              </a:rPr>
              <a:t>Key Stage 1 teacher assessment</a:t>
            </a:r>
          </a:p>
        </p:txBody>
      </p:sp>
      <p:sp>
        <p:nvSpPr>
          <p:cNvPr id="3" name="Content Placeholder 2"/>
          <p:cNvSpPr>
            <a:spLocks noGrp="1"/>
          </p:cNvSpPr>
          <p:nvPr>
            <p:ph idx="1"/>
          </p:nvPr>
        </p:nvSpPr>
        <p:spPr>
          <a:xfrm>
            <a:off x="395785" y="1583140"/>
            <a:ext cx="9771797" cy="5274859"/>
          </a:xfrm>
        </p:spPr>
        <p:txBody>
          <a:bodyPr>
            <a:noAutofit/>
          </a:bodyPr>
          <a:lstStyle/>
          <a:p>
            <a:pPr marL="0" indent="0">
              <a:buNone/>
            </a:pPr>
            <a:r>
              <a:rPr lang="en-GB" sz="2200" dirty="0">
                <a:solidFill>
                  <a:schemeClr val="tx1"/>
                </a:solidFill>
              </a:rPr>
              <a:t>There is an interim teacher assessment framework </a:t>
            </a:r>
          </a:p>
          <a:p>
            <a:pPr marL="0" indent="0">
              <a:buNone/>
            </a:pPr>
            <a:r>
              <a:rPr lang="en-GB" sz="2200" i="1" dirty="0">
                <a:solidFill>
                  <a:schemeClr val="tx1"/>
                </a:solidFill>
              </a:rPr>
              <a:t>Key Stage 1 teacher assessment framework standards for Reading, Writing and Maths:</a:t>
            </a:r>
          </a:p>
          <a:p>
            <a:r>
              <a:rPr lang="en-GB" sz="2200" dirty="0">
                <a:solidFill>
                  <a:schemeClr val="tx1"/>
                </a:solidFill>
              </a:rPr>
              <a:t>Working at greater depth within the expected standard</a:t>
            </a:r>
          </a:p>
          <a:p>
            <a:r>
              <a:rPr lang="en-GB" sz="2200" dirty="0">
                <a:solidFill>
                  <a:schemeClr val="tx1"/>
                </a:solidFill>
              </a:rPr>
              <a:t>Working at the expected standard </a:t>
            </a:r>
          </a:p>
          <a:p>
            <a:r>
              <a:rPr lang="en-GB" sz="2200" dirty="0">
                <a:solidFill>
                  <a:schemeClr val="tx1"/>
                </a:solidFill>
              </a:rPr>
              <a:t>Working towards the expected standard </a:t>
            </a:r>
          </a:p>
          <a:p>
            <a:endParaRPr lang="en-GB" sz="2200" dirty="0">
              <a:solidFill>
                <a:schemeClr val="tx1"/>
              </a:solidFill>
            </a:endParaRPr>
          </a:p>
          <a:p>
            <a:pPr marL="0" indent="0">
              <a:buNone/>
            </a:pPr>
            <a:r>
              <a:rPr lang="en-GB" sz="2200" i="1" dirty="0">
                <a:solidFill>
                  <a:schemeClr val="tx1"/>
                </a:solidFill>
              </a:rPr>
              <a:t>Science</a:t>
            </a:r>
          </a:p>
          <a:p>
            <a:r>
              <a:rPr lang="en-GB" sz="2200" dirty="0">
                <a:solidFill>
                  <a:schemeClr val="tx1"/>
                </a:solidFill>
              </a:rPr>
              <a:t>Working at the expected standard OR does not meet the expected standard</a:t>
            </a:r>
          </a:p>
        </p:txBody>
      </p:sp>
    </p:spTree>
    <p:extLst>
      <p:ext uri="{BB962C8B-B14F-4D97-AF65-F5344CB8AC3E}">
        <p14:creationId xmlns:p14="http://schemas.microsoft.com/office/powerpoint/2010/main" val="36043901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32E3A8-9B07-44F4-BA71-F31D43BA8DFA}"/>
              </a:ext>
            </a:extLst>
          </p:cNvPr>
          <p:cNvSpPr>
            <a:spLocks noGrp="1"/>
          </p:cNvSpPr>
          <p:nvPr>
            <p:ph type="title"/>
          </p:nvPr>
        </p:nvSpPr>
        <p:spPr/>
        <p:txBody>
          <a:bodyPr>
            <a:normAutofit/>
          </a:bodyPr>
          <a:lstStyle/>
          <a:p>
            <a:pPr algn="ctr"/>
            <a:r>
              <a:rPr lang="en-GB" sz="6000" dirty="0">
                <a:solidFill>
                  <a:schemeClr val="accent2">
                    <a:lumMod val="50000"/>
                  </a:schemeClr>
                </a:solidFill>
              </a:rPr>
              <a:t>How do we do them?</a:t>
            </a:r>
          </a:p>
        </p:txBody>
      </p:sp>
      <p:sp>
        <p:nvSpPr>
          <p:cNvPr id="3" name="Content Placeholder 2">
            <a:extLst>
              <a:ext uri="{FF2B5EF4-FFF2-40B4-BE49-F238E27FC236}">
                <a16:creationId xmlns:a16="http://schemas.microsoft.com/office/drawing/2014/main" id="{684E3D42-CA56-4CD8-B72F-118A5275BDDA}"/>
              </a:ext>
            </a:extLst>
          </p:cNvPr>
          <p:cNvSpPr>
            <a:spLocks noGrp="1"/>
          </p:cNvSpPr>
          <p:nvPr>
            <p:ph idx="1"/>
          </p:nvPr>
        </p:nvSpPr>
        <p:spPr/>
        <p:txBody>
          <a:bodyPr/>
          <a:lstStyle/>
          <a:p>
            <a:r>
              <a:rPr lang="en-GB" sz="2400" dirty="0">
                <a:solidFill>
                  <a:schemeClr val="tx1"/>
                </a:solidFill>
              </a:rPr>
              <a:t>The tests are set externally but marked internally by the class teacher. </a:t>
            </a:r>
          </a:p>
          <a:p>
            <a:r>
              <a:rPr lang="en-GB" sz="2400" dirty="0">
                <a:solidFill>
                  <a:schemeClr val="tx1"/>
                </a:solidFill>
              </a:rPr>
              <a:t>Testing takes place during May and it is not possible to take them at any other time</a:t>
            </a:r>
          </a:p>
          <a:p>
            <a:endParaRPr lang="en-GB" dirty="0"/>
          </a:p>
        </p:txBody>
      </p:sp>
    </p:spTree>
    <p:extLst>
      <p:ext uri="{BB962C8B-B14F-4D97-AF65-F5344CB8AC3E}">
        <p14:creationId xmlns:p14="http://schemas.microsoft.com/office/powerpoint/2010/main" val="250112658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5018" y="235044"/>
            <a:ext cx="9913329" cy="733946"/>
          </a:xfrm>
        </p:spPr>
        <p:txBody>
          <a:bodyPr>
            <a:normAutofit/>
          </a:bodyPr>
          <a:lstStyle/>
          <a:p>
            <a:pPr algn="ctr"/>
            <a:r>
              <a:rPr lang="en-GB" b="1" dirty="0">
                <a:solidFill>
                  <a:schemeClr val="accent2">
                    <a:lumMod val="50000"/>
                  </a:schemeClr>
                </a:solidFill>
              </a:rPr>
              <a:t>Which tests will the children take?</a:t>
            </a:r>
          </a:p>
        </p:txBody>
      </p:sp>
      <p:sp>
        <p:nvSpPr>
          <p:cNvPr id="3" name="Content Placeholder 2"/>
          <p:cNvSpPr>
            <a:spLocks noGrp="1"/>
          </p:cNvSpPr>
          <p:nvPr>
            <p:ph idx="1"/>
          </p:nvPr>
        </p:nvSpPr>
        <p:spPr>
          <a:xfrm>
            <a:off x="395785" y="968990"/>
            <a:ext cx="10105959" cy="5889009"/>
          </a:xfrm>
        </p:spPr>
        <p:txBody>
          <a:bodyPr>
            <a:noAutofit/>
          </a:bodyPr>
          <a:lstStyle/>
          <a:p>
            <a:pPr marL="0" indent="0">
              <a:buNone/>
            </a:pPr>
            <a:r>
              <a:rPr lang="en-GB" sz="3200" b="1" dirty="0">
                <a:solidFill>
                  <a:schemeClr val="tx1"/>
                </a:solidFill>
              </a:rPr>
              <a:t>Reading</a:t>
            </a:r>
          </a:p>
          <a:p>
            <a:r>
              <a:rPr lang="en-GB" sz="3200" dirty="0">
                <a:solidFill>
                  <a:schemeClr val="tx1"/>
                </a:solidFill>
              </a:rPr>
              <a:t>Paper 1 – a combined reading prompt and answer booklet with texts of around 400 – 700 words. </a:t>
            </a:r>
          </a:p>
          <a:p>
            <a:r>
              <a:rPr lang="en-GB" sz="3200" dirty="0">
                <a:solidFill>
                  <a:schemeClr val="tx1"/>
                </a:solidFill>
              </a:rPr>
              <a:t>Paper 2 – a reading booklet of a selection of passages totalling 800 – 1100 words and a separate answer booklet. It contains more challenging texts than Paper 1. </a:t>
            </a:r>
          </a:p>
          <a:p>
            <a:r>
              <a:rPr lang="en-GB" sz="3200" dirty="0">
                <a:solidFill>
                  <a:schemeClr val="tx1"/>
                </a:solidFill>
              </a:rPr>
              <a:t>Each test should take about 30-40 minutes but the tests are not strictly timed</a:t>
            </a:r>
          </a:p>
          <a:p>
            <a:pPr lvl="2"/>
            <a:endParaRPr lang="en-GB" sz="1600" dirty="0">
              <a:solidFill>
                <a:schemeClr val="tx1"/>
              </a:solidFill>
            </a:endParaRPr>
          </a:p>
          <a:p>
            <a:pPr marL="0" indent="0">
              <a:buNone/>
            </a:pPr>
            <a:endParaRPr lang="en-GB" sz="2000" dirty="0">
              <a:solidFill>
                <a:schemeClr val="tx1"/>
              </a:solidFill>
            </a:endParaRPr>
          </a:p>
          <a:p>
            <a:pPr marL="0" indent="0">
              <a:buNone/>
            </a:pPr>
            <a:endParaRPr lang="en-GB" sz="2000" dirty="0">
              <a:solidFill>
                <a:schemeClr val="tx1"/>
              </a:solidFill>
            </a:endParaRPr>
          </a:p>
        </p:txBody>
      </p:sp>
    </p:spTree>
    <p:extLst>
      <p:ext uri="{BB962C8B-B14F-4D97-AF65-F5344CB8AC3E}">
        <p14:creationId xmlns:p14="http://schemas.microsoft.com/office/powerpoint/2010/main" val="387637542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151F3A-93BF-4CF6-87FF-507528B8E139}"/>
              </a:ext>
            </a:extLst>
          </p:cNvPr>
          <p:cNvSpPr>
            <a:spLocks noGrp="1"/>
          </p:cNvSpPr>
          <p:nvPr>
            <p:ph type="title"/>
          </p:nvPr>
        </p:nvSpPr>
        <p:spPr>
          <a:xfrm>
            <a:off x="1194168" y="99391"/>
            <a:ext cx="8596668" cy="1320800"/>
          </a:xfrm>
        </p:spPr>
        <p:txBody>
          <a:bodyPr>
            <a:normAutofit/>
          </a:bodyPr>
          <a:lstStyle/>
          <a:p>
            <a:pPr algn="ctr"/>
            <a:r>
              <a:rPr lang="en-GB" sz="6000" dirty="0">
                <a:solidFill>
                  <a:schemeClr val="accent2">
                    <a:lumMod val="50000"/>
                  </a:schemeClr>
                </a:solidFill>
              </a:rPr>
              <a:t>Reading</a:t>
            </a:r>
          </a:p>
        </p:txBody>
      </p:sp>
      <p:sp>
        <p:nvSpPr>
          <p:cNvPr id="3" name="Content Placeholder 2">
            <a:extLst>
              <a:ext uri="{FF2B5EF4-FFF2-40B4-BE49-F238E27FC236}">
                <a16:creationId xmlns:a16="http://schemas.microsoft.com/office/drawing/2014/main" id="{F8533349-6A6F-41F8-8553-9F6D6CB37B73}"/>
              </a:ext>
            </a:extLst>
          </p:cNvPr>
          <p:cNvSpPr>
            <a:spLocks noGrp="1"/>
          </p:cNvSpPr>
          <p:nvPr>
            <p:ph idx="1"/>
          </p:nvPr>
        </p:nvSpPr>
        <p:spPr>
          <a:xfrm>
            <a:off x="291549" y="1417983"/>
            <a:ext cx="7142921" cy="5340626"/>
          </a:xfrm>
        </p:spPr>
        <p:txBody>
          <a:bodyPr>
            <a:normAutofit/>
          </a:bodyPr>
          <a:lstStyle/>
          <a:p>
            <a:pPr marL="182562">
              <a:defRPr/>
            </a:pPr>
            <a:r>
              <a:rPr lang="en-GB" sz="2400" dirty="0">
                <a:solidFill>
                  <a:schemeClr val="bg2">
                    <a:lumMod val="10000"/>
                  </a:schemeClr>
                </a:solidFill>
                <a:latin typeface="Tuffy" panose="020B0603060100000000" pitchFamily="34" charset="0"/>
              </a:rPr>
              <a:t>The Reading Test consists of two separate papers:</a:t>
            </a:r>
          </a:p>
          <a:p>
            <a:pPr marL="182562">
              <a:defRPr/>
            </a:pPr>
            <a:endParaRPr lang="en-GB" sz="2400" dirty="0">
              <a:solidFill>
                <a:schemeClr val="bg2">
                  <a:lumMod val="10000"/>
                </a:schemeClr>
              </a:solidFill>
              <a:latin typeface="Tuffy" panose="020B0603060100000000" pitchFamily="34" charset="0"/>
            </a:endParaRPr>
          </a:p>
          <a:p>
            <a:pPr indent="-160338">
              <a:buFont typeface="Arial" panose="020B0604020202020204" pitchFamily="34" charset="0"/>
              <a:buChar char="•"/>
              <a:defRPr/>
            </a:pPr>
            <a:r>
              <a:rPr lang="en-GB" sz="2400" b="1" dirty="0">
                <a:solidFill>
                  <a:schemeClr val="bg2">
                    <a:lumMod val="10000"/>
                  </a:schemeClr>
                </a:solidFill>
                <a:latin typeface="Tuffy" panose="020B0603060100000000" pitchFamily="34" charset="0"/>
              </a:rPr>
              <a:t>Paper 1 </a:t>
            </a:r>
            <a:r>
              <a:rPr lang="en-GB" sz="2400" dirty="0">
                <a:solidFill>
                  <a:schemeClr val="bg2">
                    <a:lumMod val="10000"/>
                  </a:schemeClr>
                </a:solidFill>
                <a:latin typeface="Tuffy" panose="020B0603060100000000" pitchFamily="34" charset="0"/>
              </a:rPr>
              <a:t>– </a:t>
            </a:r>
            <a:r>
              <a:rPr lang="en-GB" sz="2400" dirty="0">
                <a:solidFill>
                  <a:schemeClr val="tx1"/>
                </a:solidFill>
                <a:latin typeface="Tuffy" panose="020B0603060100000000" pitchFamily="34" charset="0"/>
              </a:rPr>
              <a:t>consists of a combined reading prompt and answer booklet. The paper includes a list of useful words and some practice questions for teachers to use to introduce the contexts and question types to pupils. The test takes approximately 30 minutes to complete, but is not strictly timed. This test is worth 20 marks.</a:t>
            </a:r>
          </a:p>
          <a:p>
            <a:pPr marL="0" indent="0">
              <a:buNone/>
              <a:defRPr/>
            </a:pPr>
            <a:endParaRPr lang="en-GB" sz="2400" dirty="0">
              <a:solidFill>
                <a:schemeClr val="bg2">
                  <a:lumMod val="10000"/>
                </a:schemeClr>
              </a:solidFill>
              <a:latin typeface="Tuffy" panose="020B0603060100000000" pitchFamily="34" charset="0"/>
            </a:endParaRPr>
          </a:p>
          <a:p>
            <a:pPr marL="0" indent="0">
              <a:buNone/>
            </a:pPr>
            <a:endParaRPr lang="en-GB" dirty="0"/>
          </a:p>
        </p:txBody>
      </p:sp>
      <p:pic>
        <p:nvPicPr>
          <p:cNvPr id="4" name="Picture 3">
            <a:extLst>
              <a:ext uri="{FF2B5EF4-FFF2-40B4-BE49-F238E27FC236}">
                <a16:creationId xmlns:a16="http://schemas.microsoft.com/office/drawing/2014/main" id="{C002CE88-D0C1-4A44-B27D-D9E8B393D2C5}"/>
              </a:ext>
            </a:extLst>
          </p:cNvPr>
          <p:cNvPicPr>
            <a:picLocks noChangeAspect="1"/>
          </p:cNvPicPr>
          <p:nvPr/>
        </p:nvPicPr>
        <p:blipFill rotWithShape="1">
          <a:blip r:embed="rId2"/>
          <a:srcRect b="6219"/>
          <a:stretch/>
        </p:blipFill>
        <p:spPr>
          <a:xfrm>
            <a:off x="7583157" y="482362"/>
            <a:ext cx="4027132" cy="3996873"/>
          </a:xfrm>
          <a:prstGeom prst="rect">
            <a:avLst/>
          </a:prstGeom>
        </p:spPr>
      </p:pic>
    </p:spTree>
    <p:extLst>
      <p:ext uri="{BB962C8B-B14F-4D97-AF65-F5344CB8AC3E}">
        <p14:creationId xmlns:p14="http://schemas.microsoft.com/office/powerpoint/2010/main" val="206196464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151F3A-93BF-4CF6-87FF-507528B8E139}"/>
              </a:ext>
            </a:extLst>
          </p:cNvPr>
          <p:cNvSpPr>
            <a:spLocks noGrp="1"/>
          </p:cNvSpPr>
          <p:nvPr>
            <p:ph type="title"/>
          </p:nvPr>
        </p:nvSpPr>
        <p:spPr>
          <a:xfrm>
            <a:off x="1194168" y="99391"/>
            <a:ext cx="8596668" cy="1320800"/>
          </a:xfrm>
        </p:spPr>
        <p:txBody>
          <a:bodyPr>
            <a:normAutofit/>
          </a:bodyPr>
          <a:lstStyle/>
          <a:p>
            <a:pPr algn="ctr"/>
            <a:r>
              <a:rPr lang="en-GB" sz="6000" dirty="0">
                <a:solidFill>
                  <a:schemeClr val="accent2">
                    <a:lumMod val="50000"/>
                  </a:schemeClr>
                </a:solidFill>
              </a:rPr>
              <a:t>Reading</a:t>
            </a:r>
          </a:p>
        </p:txBody>
      </p:sp>
      <p:sp>
        <p:nvSpPr>
          <p:cNvPr id="3" name="Content Placeholder 2">
            <a:extLst>
              <a:ext uri="{FF2B5EF4-FFF2-40B4-BE49-F238E27FC236}">
                <a16:creationId xmlns:a16="http://schemas.microsoft.com/office/drawing/2014/main" id="{F8533349-6A6F-41F8-8553-9F6D6CB37B73}"/>
              </a:ext>
            </a:extLst>
          </p:cNvPr>
          <p:cNvSpPr>
            <a:spLocks noGrp="1"/>
          </p:cNvSpPr>
          <p:nvPr>
            <p:ph idx="1"/>
          </p:nvPr>
        </p:nvSpPr>
        <p:spPr>
          <a:xfrm>
            <a:off x="304801" y="1086678"/>
            <a:ext cx="10257182" cy="5340626"/>
          </a:xfrm>
        </p:spPr>
        <p:txBody>
          <a:bodyPr>
            <a:normAutofit/>
          </a:bodyPr>
          <a:lstStyle/>
          <a:p>
            <a:pPr marL="525462">
              <a:defRPr/>
            </a:pPr>
            <a:r>
              <a:rPr lang="en-GB" sz="2400" b="1" dirty="0">
                <a:solidFill>
                  <a:schemeClr val="bg2">
                    <a:lumMod val="10000"/>
                  </a:schemeClr>
                </a:solidFill>
                <a:latin typeface="Tuffy" panose="020B0603060100000000" pitchFamily="34" charset="0"/>
              </a:rPr>
              <a:t>Paper 2 </a:t>
            </a:r>
            <a:r>
              <a:rPr lang="en-GB" sz="2400" dirty="0">
                <a:solidFill>
                  <a:schemeClr val="bg2">
                    <a:lumMod val="10000"/>
                  </a:schemeClr>
                </a:solidFill>
                <a:latin typeface="Tuffy" panose="020B0603060100000000" pitchFamily="34" charset="0"/>
              </a:rPr>
              <a:t>– </a:t>
            </a:r>
            <a:r>
              <a:rPr lang="en-GB" sz="2400" dirty="0">
                <a:solidFill>
                  <a:schemeClr val="tx1"/>
                </a:solidFill>
                <a:latin typeface="Tuffy" panose="020B0603060100000000" pitchFamily="34" charset="0"/>
              </a:rPr>
              <a:t>consists of an answer booklet and a separate reading booklet. There are no practice questions on this paper. Teachers can use their discretion to stop the test early if a pupil is struggling. The test takes approximately 40 minutes to complete, but is not strictly timed. This test is worth 20 marks.</a:t>
            </a:r>
          </a:p>
          <a:p>
            <a:pPr indent="-160338">
              <a:buFont typeface="Arial" panose="020B0604020202020204" pitchFamily="34" charset="0"/>
              <a:buChar char="•"/>
              <a:defRPr/>
            </a:pPr>
            <a:r>
              <a:rPr lang="en-GB" sz="2400" dirty="0">
                <a:solidFill>
                  <a:schemeClr val="bg2">
                    <a:lumMod val="10000"/>
                  </a:schemeClr>
                </a:solidFill>
                <a:latin typeface="Tuffy" panose="020B0603060100000000" pitchFamily="34" charset="0"/>
              </a:rPr>
              <a:t>The texts will cover a range of poetry, fiction and non-fiction.</a:t>
            </a:r>
          </a:p>
          <a:p>
            <a:pPr marL="0" indent="0">
              <a:buNone/>
            </a:pPr>
            <a:endParaRPr lang="en-GB" dirty="0"/>
          </a:p>
        </p:txBody>
      </p:sp>
      <p:pic>
        <p:nvPicPr>
          <p:cNvPr id="6" name="Picture 5">
            <a:extLst>
              <a:ext uri="{FF2B5EF4-FFF2-40B4-BE49-F238E27FC236}">
                <a16:creationId xmlns:a16="http://schemas.microsoft.com/office/drawing/2014/main" id="{59CC44C3-9664-47A4-96C1-A6F914F719D9}"/>
              </a:ext>
            </a:extLst>
          </p:cNvPr>
          <p:cNvPicPr>
            <a:picLocks noChangeAspect="1"/>
          </p:cNvPicPr>
          <p:nvPr/>
        </p:nvPicPr>
        <p:blipFill>
          <a:blip r:embed="rId2"/>
          <a:stretch>
            <a:fillRect/>
          </a:stretch>
        </p:blipFill>
        <p:spPr>
          <a:xfrm>
            <a:off x="2502276" y="3492315"/>
            <a:ext cx="6283915" cy="3146109"/>
          </a:xfrm>
          <a:prstGeom prst="rect">
            <a:avLst/>
          </a:prstGeom>
        </p:spPr>
      </p:pic>
    </p:spTree>
    <p:extLst>
      <p:ext uri="{BB962C8B-B14F-4D97-AF65-F5344CB8AC3E}">
        <p14:creationId xmlns:p14="http://schemas.microsoft.com/office/powerpoint/2010/main" val="1821268825"/>
      </p:ext>
    </p:extLst>
  </p:cSld>
  <p:clrMapOvr>
    <a:masterClrMapping/>
  </p:clrMapOvr>
</p:sld>
</file>

<file path=ppt/theme/theme1.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F496CB"/>
      </a:accent1>
      <a:accent2>
        <a:srgbClr val="BC356F"/>
      </a:accent2>
      <a:accent3>
        <a:srgbClr val="E65331"/>
      </a:accent3>
      <a:accent4>
        <a:srgbClr val="F27E19"/>
      </a:accent4>
      <a:accent5>
        <a:srgbClr val="F2AC19"/>
      </a:accent5>
      <a:accent6>
        <a:srgbClr val="BC80E0"/>
      </a:accent6>
      <a:hlink>
        <a:srgbClr val="EF5285"/>
      </a:hlink>
      <a:folHlink>
        <a:srgbClr val="F77F90"/>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23659B44-6E34-4CE8-8F0D-387DA7996826}"/>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_dlc_DocId xmlns="fa54ca88-4bd9-4e91-b032-863369ce78b4">5PVA5SVVUTDX-1818035932-3209646</_dlc_DocId>
    <_dlc_DocIdUrl xmlns="fa54ca88-4bd9-4e91-b032-863369ce78b4">
      <Url>https://wibsey.sharepoint.com/sites/TeachersArea/_layouts/15/DocIdRedir.aspx?ID=5PVA5SVVUTDX-1818035932-3209646</Url>
      <Description>5PVA5SVVUTDX-1818035932-3209646</Description>
    </_dlc_DocIdUrl>
    <TaxCatchAll xmlns="fa54ca88-4bd9-4e91-b032-863369ce78b4" xsi:nil="true"/>
    <lcf76f155ced4ddcb4097134ff3c332f xmlns="44626631-e19c-4833-bb8e-8ec6edb3d3e7">
      <Terms xmlns="http://schemas.microsoft.com/office/infopath/2007/PartnerControls"/>
    </lcf76f155ced4ddcb4097134ff3c332f>
  </documentManagement>
</p:properties>
</file>

<file path=customXml/item3.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Version=16.0.0.0, Culture=neutral, PublicKeyToken=71e9bce111e9429c</Assembly>
    <Class>Microsoft.Office.DocumentManagement.Internal.DocIdHandler</Class>
    <Data/>
    <Filter/>
  </Receiver>
</spe:Receivers>
</file>

<file path=customXml/item4.xml><?xml version="1.0" encoding="utf-8"?>
<ct:contentTypeSchema xmlns:ct="http://schemas.microsoft.com/office/2006/metadata/contentType" xmlns:ma="http://schemas.microsoft.com/office/2006/metadata/properties/metaAttributes" ct:_="" ma:_="" ma:contentTypeName="Document" ma:contentTypeID="0x0101004BBEE7019B079C4E8A5C27982D1D9AC8" ma:contentTypeVersion="16" ma:contentTypeDescription="Create a new document." ma:contentTypeScope="" ma:versionID="9c412e4f779c4237c80e85452efd28bc">
  <xsd:schema xmlns:xsd="http://www.w3.org/2001/XMLSchema" xmlns:xs="http://www.w3.org/2001/XMLSchema" xmlns:p="http://schemas.microsoft.com/office/2006/metadata/properties" xmlns:ns2="fa54ca88-4bd9-4e91-b032-863369ce78b4" xmlns:ns3="44626631-e19c-4833-bb8e-8ec6edb3d3e7" targetNamespace="http://schemas.microsoft.com/office/2006/metadata/properties" ma:root="true" ma:fieldsID="cfc1668cf581baa277ede7047eb1c2e0" ns2:_="" ns3:_="">
    <xsd:import namespace="fa54ca88-4bd9-4e91-b032-863369ce78b4"/>
    <xsd:import namespace="44626631-e19c-4833-bb8e-8ec6edb3d3e7"/>
    <xsd:element name="properties">
      <xsd:complexType>
        <xsd:sequence>
          <xsd:element name="documentManagement">
            <xsd:complexType>
              <xsd:all>
                <xsd:element ref="ns2:_dlc_DocId" minOccurs="0"/>
                <xsd:element ref="ns2:_dlc_DocIdUrl" minOccurs="0"/>
                <xsd:element ref="ns2:_dlc_DocIdPersistId" minOccurs="0"/>
                <xsd:element ref="ns3:MediaServiceMetadata" minOccurs="0"/>
                <xsd:element ref="ns3:MediaServiceFastMetadata" minOccurs="0"/>
                <xsd:element ref="ns3:MediaServiceDateTaken" minOccurs="0"/>
                <xsd:element ref="ns3:MediaServiceAutoTags" minOccurs="0"/>
                <xsd:element ref="ns3:MediaServiceGenerationTime" minOccurs="0"/>
                <xsd:element ref="ns3:MediaServiceEventHashCode" minOccurs="0"/>
                <xsd:element ref="ns3:MediaServiceAutoKeyPoints" minOccurs="0"/>
                <xsd:element ref="ns3:MediaServiceKeyPoints" minOccurs="0"/>
                <xsd:element ref="ns3:MediaServiceLocation" minOccurs="0"/>
                <xsd:element ref="ns3:MediaLengthInSeconds" minOccurs="0"/>
                <xsd:element ref="ns3:MediaServiceOCR" minOccurs="0"/>
                <xsd:element ref="ns2:SharedWithUsers" minOccurs="0"/>
                <xsd:element ref="ns2:SharedWithDetails" minOccurs="0"/>
                <xsd:element ref="ns3:lcf76f155ced4ddcb4097134ff3c332f" minOccurs="0"/>
                <xsd:element ref="ns2: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a54ca88-4bd9-4e91-b032-863369ce78b4" elementFormDefault="qualified">
    <xsd:import namespace="http://schemas.microsoft.com/office/2006/documentManagement/types"/>
    <xsd:import namespace="http://schemas.microsoft.com/office/infopath/2007/PartnerControls"/>
    <xsd:element name="_dlc_DocId" ma:index="8" nillable="true" ma:displayName="Document ID Value" ma:description="The value of the document ID assigned to this item." ma:internalName="_dlc_DocId" ma:readOnly="true">
      <xsd:simpleType>
        <xsd:restriction base="dms:Text"/>
      </xsd:simpleType>
    </xsd:element>
    <xsd:element name="_dlc_DocIdUrl" ma:index="9"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0" nillable="true" ma:displayName="Persist ID" ma:description="Keep ID on add." ma:hidden="true" ma:internalName="_dlc_DocIdPersistId" ma:readOnly="true">
      <xsd:simpleType>
        <xsd:restriction base="dms:Boolean"/>
      </xsd:simpleType>
    </xsd:element>
    <xsd:element name="SharedWithUsers" ma:index="2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3" nillable="true" ma:displayName="Shared With Details" ma:internalName="SharedWithDetails" ma:readOnly="true">
      <xsd:simpleType>
        <xsd:restriction base="dms:Note">
          <xsd:maxLength value="255"/>
        </xsd:restriction>
      </xsd:simpleType>
    </xsd:element>
    <xsd:element name="TaxCatchAll" ma:index="26" nillable="true" ma:displayName="Taxonomy Catch All Column" ma:hidden="true" ma:list="{57ef9bb9-26e5-4030-8945-930d11b4fda4}" ma:internalName="TaxCatchAll" ma:showField="CatchAllData" ma:web="fa54ca88-4bd9-4e91-b032-863369ce78b4">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44626631-e19c-4833-bb8e-8ec6edb3d3e7" elementFormDefault="qualified">
    <xsd:import namespace="http://schemas.microsoft.com/office/2006/documentManagement/types"/>
    <xsd:import namespace="http://schemas.microsoft.com/office/infopath/2007/PartnerControls"/>
    <xsd:element name="MediaServiceMetadata" ma:index="11" nillable="true" ma:displayName="MediaServiceMetadata" ma:hidden="true" ma:internalName="MediaServiceMetadata" ma:readOnly="true">
      <xsd:simpleType>
        <xsd:restriction base="dms:Note"/>
      </xsd:simpleType>
    </xsd:element>
    <xsd:element name="MediaServiceFastMetadata" ma:index="12" nillable="true" ma:displayName="MediaServiceFastMetadata" ma:hidden="true" ma:internalName="MediaServiceFastMetadata" ma:readOnly="true">
      <xsd:simpleType>
        <xsd:restriction base="dms:Note"/>
      </xsd:simpleType>
    </xsd:element>
    <xsd:element name="MediaServiceDateTaken" ma:index="13" nillable="true" ma:displayName="MediaServiceDateTaken" ma:hidden="true" ma:internalName="MediaServiceDateTaken" ma:readOnly="true">
      <xsd:simpleType>
        <xsd:restriction base="dms:Text"/>
      </xsd:simpleType>
    </xsd:element>
    <xsd:element name="MediaServiceAutoTags" ma:index="14" nillable="true" ma:displayName="Tags" ma:internalName="MediaServiceAutoTags" ma:readOnly="true">
      <xsd:simpleType>
        <xsd:restriction base="dms:Text"/>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AutoKeyPoints" ma:index="17" nillable="true" ma:displayName="MediaServiceAutoKeyPoints" ma:hidden="true" ma:internalName="MediaServiceAutoKeyPoints" ma:readOnly="true">
      <xsd:simpleType>
        <xsd:restriction base="dms:Note"/>
      </xsd:simpleType>
    </xsd:element>
    <xsd:element name="MediaServiceKeyPoints" ma:index="18" nillable="true" ma:displayName="KeyPoints" ma:internalName="MediaServiceKeyPoints" ma:readOnly="true">
      <xsd:simpleType>
        <xsd:restriction base="dms:Note">
          <xsd:maxLength value="255"/>
        </xsd:restriction>
      </xsd:simpleType>
    </xsd:element>
    <xsd:element name="MediaServiceLocation" ma:index="19" nillable="true" ma:displayName="Location" ma:internalName="MediaServiceLocation" ma:readOnly="true">
      <xsd:simpleType>
        <xsd:restriction base="dms:Text"/>
      </xsd:simpleType>
    </xsd:element>
    <xsd:element name="MediaLengthInSeconds" ma:index="20" nillable="true" ma:displayName="Length (seconds)" ma:internalName="MediaLengthInSeconds" ma:readOnly="true">
      <xsd:simpleType>
        <xsd:restriction base="dms:Unknown"/>
      </xsd:simpleType>
    </xsd:element>
    <xsd:element name="MediaServiceOCR" ma:index="21" nillable="true" ma:displayName="Extracted Text" ma:internalName="MediaServiceOCR" ma:readOnly="true">
      <xsd:simpleType>
        <xsd:restriction base="dms:Note">
          <xsd:maxLength value="255"/>
        </xsd:restriction>
      </xsd:simpleType>
    </xsd:element>
    <xsd:element name="lcf76f155ced4ddcb4097134ff3c332f" ma:index="25" nillable="true" ma:taxonomy="true" ma:internalName="lcf76f155ced4ddcb4097134ff3c332f" ma:taxonomyFieldName="MediaServiceImageTags" ma:displayName="Image Tags" ma:readOnly="false" ma:fieldId="{5cf76f15-5ced-4ddc-b409-7134ff3c332f}" ma:taxonomyMulti="true" ma:sspId="ca93036d-815b-4a8f-b8cc-9c0f0232ab08" ma:termSetId="09814cd3-568e-fe90-9814-8d621ff8fb84" ma:anchorId="fba54fb3-c3e1-fe81-a776-ca4b69148c4d" ma:open="true" ma:isKeyword="false">
      <xsd:complexType>
        <xsd:sequence>
          <xsd:element ref="pc:Terms" minOccurs="0" maxOccurs="1"/>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7AA15DE4-3407-44D6-AE29-0D234B1E6DBE}">
  <ds:schemaRefs>
    <ds:schemaRef ds:uri="http://schemas.microsoft.com/sharepoint/v3/contenttype/forms"/>
  </ds:schemaRefs>
</ds:datastoreItem>
</file>

<file path=customXml/itemProps2.xml><?xml version="1.0" encoding="utf-8"?>
<ds:datastoreItem xmlns:ds="http://schemas.openxmlformats.org/officeDocument/2006/customXml" ds:itemID="{D6FB2638-93CB-4B7D-BEBF-DD59D96AE863}">
  <ds:schemaRefs>
    <ds:schemaRef ds:uri="http://schemas.microsoft.com/office/2006/documentManagement/types"/>
    <ds:schemaRef ds:uri="http://schemas.microsoft.com/office/2006/metadata/properties"/>
    <ds:schemaRef ds:uri="http://purl.org/dc/terms/"/>
    <ds:schemaRef ds:uri="http://www.w3.org/XML/1998/namespace"/>
    <ds:schemaRef ds:uri="http://purl.org/dc/elements/1.1/"/>
    <ds:schemaRef ds:uri="44626631-e19c-4833-bb8e-8ec6edb3d3e7"/>
    <ds:schemaRef ds:uri="http://schemas.microsoft.com/office/infopath/2007/PartnerControls"/>
    <ds:schemaRef ds:uri="http://schemas.openxmlformats.org/package/2006/metadata/core-properties"/>
    <ds:schemaRef ds:uri="fa54ca88-4bd9-4e91-b032-863369ce78b4"/>
    <ds:schemaRef ds:uri="http://purl.org/dc/dcmitype/"/>
  </ds:schemaRefs>
</ds:datastoreItem>
</file>

<file path=customXml/itemProps3.xml><?xml version="1.0" encoding="utf-8"?>
<ds:datastoreItem xmlns:ds="http://schemas.openxmlformats.org/officeDocument/2006/customXml" ds:itemID="{756B1D8E-7B2D-4069-89BF-92FDC0BB4738}">
  <ds:schemaRefs>
    <ds:schemaRef ds:uri="http://schemas.microsoft.com/sharepoint/events"/>
  </ds:schemaRefs>
</ds:datastoreItem>
</file>

<file path=customXml/itemProps4.xml><?xml version="1.0" encoding="utf-8"?>
<ds:datastoreItem xmlns:ds="http://schemas.openxmlformats.org/officeDocument/2006/customXml" ds:itemID="{9CF7C60F-EB3C-43A8-A9FE-AC97BA30988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fa54ca88-4bd9-4e91-b032-863369ce78b4"/>
    <ds:schemaRef ds:uri="44626631-e19c-4833-bb8e-8ec6edb3d3e7"/>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Facet</Template>
  <TotalTime>13221</TotalTime>
  <Words>1168</Words>
  <Application>Microsoft Office PowerPoint</Application>
  <PresentationFormat>Widescreen</PresentationFormat>
  <Paragraphs>93</Paragraphs>
  <Slides>25</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25</vt:i4>
      </vt:variant>
    </vt:vector>
  </HeadingPairs>
  <TitlesOfParts>
    <vt:vector size="31" baseType="lpstr">
      <vt:lpstr>Arial</vt:lpstr>
      <vt:lpstr>Calibri</vt:lpstr>
      <vt:lpstr>Trebuchet MS</vt:lpstr>
      <vt:lpstr>Tuffy</vt:lpstr>
      <vt:lpstr>Wingdings 3</vt:lpstr>
      <vt:lpstr>Facet</vt:lpstr>
      <vt:lpstr>Key Stage 1 SATs 2023 </vt:lpstr>
      <vt:lpstr>KS1 SATs</vt:lpstr>
      <vt:lpstr>Why are we doing them?</vt:lpstr>
      <vt:lpstr>Why are we doing them?</vt:lpstr>
      <vt:lpstr>Key Stage 1 teacher assessment</vt:lpstr>
      <vt:lpstr>How do we do them?</vt:lpstr>
      <vt:lpstr>Which tests will the children take?</vt:lpstr>
      <vt:lpstr>Reading</vt:lpstr>
      <vt:lpstr>Reading</vt:lpstr>
      <vt:lpstr>Sequencing question</vt:lpstr>
      <vt:lpstr>matching question short answer</vt:lpstr>
      <vt:lpstr>Find and copy one word </vt:lpstr>
      <vt:lpstr>Which tests will the children take?</vt:lpstr>
      <vt:lpstr>Grammar questions</vt:lpstr>
      <vt:lpstr>Circling question – notice that two nouns need to be circled in order to be awarded the mark.</vt:lpstr>
      <vt:lpstr>Tick question</vt:lpstr>
      <vt:lpstr>Spelling</vt:lpstr>
      <vt:lpstr>Which tests will the children take?</vt:lpstr>
      <vt:lpstr>Maths Arithmetic – paper 1</vt:lpstr>
      <vt:lpstr>Maths – Reasoning Paper 2 </vt:lpstr>
      <vt:lpstr>What can you do to help?</vt:lpstr>
      <vt:lpstr>What can you do to help your child with reading?</vt:lpstr>
      <vt:lpstr>What can you do to help your child with writing?</vt:lpstr>
      <vt:lpstr>What can you do to help your child with maths?</vt:lpstr>
      <vt:lpstr>Any Questions?</vt:lpstr>
    </vt:vector>
  </TitlesOfParts>
  <Company>Wibsey Priamry School</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Primary School Accountability in 2016</dc:title>
  <dc:creator>Karen Yates</dc:creator>
  <cp:lastModifiedBy>Alice Rankin</cp:lastModifiedBy>
  <cp:revision>52</cp:revision>
  <cp:lastPrinted>2017-03-20T17:14:58Z</cp:lastPrinted>
  <dcterms:created xsi:type="dcterms:W3CDTF">2016-02-17T14:48:31Z</dcterms:created>
  <dcterms:modified xsi:type="dcterms:W3CDTF">2023-02-21T16:05:59Z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0x0101004BBEE7019B079C4E8A5C27982D1D9AC8</vt:lpwstr>
  </property>
  <property fmtid="{D5CDD505-2E9C-101B-9397-08002B2CF9AE}" pid="3" name="Order">
    <vt:r8>33462700</vt:r8>
  </property>
  <property fmtid="{D5CDD505-2E9C-101B-9397-08002B2CF9AE}" pid="4" name="_dlc_DocIdItemGuid">
    <vt:lpwstr>a846cd97-c3e3-4763-91b6-67d4405a5b14</vt:lpwstr>
  </property>
</Properties>
</file>