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85" r:id="rId6"/>
    <p:sldId id="337" r:id="rId7"/>
    <p:sldId id="257" r:id="rId8"/>
    <p:sldId id="258" r:id="rId9"/>
    <p:sldId id="259" r:id="rId10"/>
    <p:sldId id="338" r:id="rId11"/>
    <p:sldId id="339" r:id="rId12"/>
    <p:sldId id="340" r:id="rId13"/>
    <p:sldId id="345" r:id="rId14"/>
    <p:sldId id="346" r:id="rId15"/>
    <p:sldId id="260" r:id="rId16"/>
    <p:sldId id="262" r:id="rId17"/>
    <p:sldId id="265" r:id="rId18"/>
    <p:sldId id="266" r:id="rId19"/>
    <p:sldId id="264" r:id="rId20"/>
    <p:sldId id="267" r:id="rId21"/>
    <p:sldId id="269" r:id="rId22"/>
    <p:sldId id="270" r:id="rId23"/>
    <p:sldId id="284" r:id="rId24"/>
    <p:sldId id="347" r:id="rId25"/>
    <p:sldId id="348" r:id="rId26"/>
    <p:sldId id="349" r:id="rId2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n-ea"/>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n-ea"/>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00FF"/>
    <a:srgbClr val="FFA86D"/>
    <a:srgbClr val="FF6600"/>
    <a:srgbClr val="FF99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9" d="100"/>
          <a:sy n="69" d="100"/>
        </p:scale>
        <p:origin x="696" y="6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CCFFCDB-C9D8-4EF9-969C-4487206CABCE}" type="datetimeFigureOut">
              <a:rPr lang="en-GB"/>
              <a:pPr>
                <a:defRPr/>
              </a:pPr>
              <a:t>10/03/2023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C0F9BDAD-22BC-4F53-A29E-C964C525A219}" type="slidenum">
              <a:rPr lang="en-GB" altLang="en-US"/>
              <a:pPr/>
              <a:t>‹#›</a:t>
            </a:fld>
            <a:endParaRPr lang="en-GB" altLang="en-US" dirty="0"/>
          </a:p>
        </p:txBody>
      </p:sp>
    </p:spTree>
    <p:extLst>
      <p:ext uri="{BB962C8B-B14F-4D97-AF65-F5344CB8AC3E}">
        <p14:creationId xmlns:p14="http://schemas.microsoft.com/office/powerpoint/2010/main" val="4370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B75B707-412B-49C6-81FE-128F7F663D33}" type="datetimeFigureOut">
              <a:rPr lang="en-GB"/>
              <a:pPr>
                <a:defRPr/>
              </a:pPr>
              <a:t>10/03/2023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8158569C-4D80-44C1-B999-5F64B6EC50E1}" type="slidenum">
              <a:rPr lang="en-GB" altLang="en-US"/>
              <a:pPr/>
              <a:t>‹#›</a:t>
            </a:fld>
            <a:endParaRPr lang="en-GB" altLang="en-US" dirty="0"/>
          </a:p>
        </p:txBody>
      </p:sp>
    </p:spTree>
    <p:extLst>
      <p:ext uri="{BB962C8B-B14F-4D97-AF65-F5344CB8AC3E}">
        <p14:creationId xmlns:p14="http://schemas.microsoft.com/office/powerpoint/2010/main" val="317256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84028B4-570A-4DC4-B6A4-A3A61CFC0EE6}" type="datetimeFigureOut">
              <a:rPr lang="en-GB"/>
              <a:pPr>
                <a:defRPr/>
              </a:pPr>
              <a:t>10/03/2023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C00F9550-0DF6-4CCB-99D6-11CEBC596857}" type="slidenum">
              <a:rPr lang="en-GB" altLang="en-US"/>
              <a:pPr/>
              <a:t>‹#›</a:t>
            </a:fld>
            <a:endParaRPr lang="en-GB" altLang="en-US" dirty="0"/>
          </a:p>
        </p:txBody>
      </p:sp>
    </p:spTree>
    <p:extLst>
      <p:ext uri="{BB962C8B-B14F-4D97-AF65-F5344CB8AC3E}">
        <p14:creationId xmlns:p14="http://schemas.microsoft.com/office/powerpoint/2010/main" val="244649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E9EABFC-24C2-4D57-A72C-210BD23D10AA}" type="datetimeFigureOut">
              <a:rPr lang="en-GB"/>
              <a:pPr>
                <a:defRPr/>
              </a:pPr>
              <a:t>10/03/2023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C2F03C28-A13E-464E-A7AB-FE0767CE6708}" type="slidenum">
              <a:rPr lang="en-GB" altLang="en-US"/>
              <a:pPr/>
              <a:t>‹#›</a:t>
            </a:fld>
            <a:endParaRPr lang="en-GB" altLang="en-US" dirty="0"/>
          </a:p>
        </p:txBody>
      </p:sp>
    </p:spTree>
    <p:extLst>
      <p:ext uri="{BB962C8B-B14F-4D97-AF65-F5344CB8AC3E}">
        <p14:creationId xmlns:p14="http://schemas.microsoft.com/office/powerpoint/2010/main" val="106070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98C4F74-849D-45D9-813A-6967C11011A2}" type="datetimeFigureOut">
              <a:rPr lang="en-GB"/>
              <a:pPr>
                <a:defRPr/>
              </a:pPr>
              <a:t>10/03/2023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F65111B6-1807-4F6B-85E5-27F167A6DFE3}" type="slidenum">
              <a:rPr lang="en-GB" altLang="en-US"/>
              <a:pPr/>
              <a:t>‹#›</a:t>
            </a:fld>
            <a:endParaRPr lang="en-GB" altLang="en-US" dirty="0"/>
          </a:p>
        </p:txBody>
      </p:sp>
    </p:spTree>
    <p:extLst>
      <p:ext uri="{BB962C8B-B14F-4D97-AF65-F5344CB8AC3E}">
        <p14:creationId xmlns:p14="http://schemas.microsoft.com/office/powerpoint/2010/main" val="33588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0A1B61E7-79B7-449B-AF41-96742697FDDB}" type="datetimeFigureOut">
              <a:rPr lang="en-GB"/>
              <a:pPr>
                <a:defRPr/>
              </a:pPr>
              <a:t>10/03/2023</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D36EB113-1D44-44E0-968F-F2CA1E7F985C}" type="slidenum">
              <a:rPr lang="en-GB" altLang="en-US"/>
              <a:pPr/>
              <a:t>‹#›</a:t>
            </a:fld>
            <a:endParaRPr lang="en-GB" altLang="en-US" dirty="0"/>
          </a:p>
        </p:txBody>
      </p:sp>
    </p:spTree>
    <p:extLst>
      <p:ext uri="{BB962C8B-B14F-4D97-AF65-F5344CB8AC3E}">
        <p14:creationId xmlns:p14="http://schemas.microsoft.com/office/powerpoint/2010/main" val="408080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939ACA04-B643-42C5-88AA-113F31FA6340}" type="datetimeFigureOut">
              <a:rPr lang="en-GB"/>
              <a:pPr>
                <a:defRPr/>
              </a:pPr>
              <a:t>10/03/2023</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fld id="{24ABAF24-EC24-4CB7-9CB6-B27E332FE2F0}" type="slidenum">
              <a:rPr lang="en-GB" altLang="en-US"/>
              <a:pPr/>
              <a:t>‹#›</a:t>
            </a:fld>
            <a:endParaRPr lang="en-GB" altLang="en-US" dirty="0"/>
          </a:p>
        </p:txBody>
      </p:sp>
    </p:spTree>
    <p:extLst>
      <p:ext uri="{BB962C8B-B14F-4D97-AF65-F5344CB8AC3E}">
        <p14:creationId xmlns:p14="http://schemas.microsoft.com/office/powerpoint/2010/main" val="408062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9FB86D6-4B5D-44E8-810A-1C3B2F5C2581}" type="datetimeFigureOut">
              <a:rPr lang="en-GB"/>
              <a:pPr>
                <a:defRPr/>
              </a:pPr>
              <a:t>10/03/2023</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fld id="{A11D9F77-8AE7-476A-868A-DC614BC97782}" type="slidenum">
              <a:rPr lang="en-GB" altLang="en-US"/>
              <a:pPr/>
              <a:t>‹#›</a:t>
            </a:fld>
            <a:endParaRPr lang="en-GB" altLang="en-US" dirty="0"/>
          </a:p>
        </p:txBody>
      </p:sp>
    </p:spTree>
    <p:extLst>
      <p:ext uri="{BB962C8B-B14F-4D97-AF65-F5344CB8AC3E}">
        <p14:creationId xmlns:p14="http://schemas.microsoft.com/office/powerpoint/2010/main" val="22334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1D82A8-023C-4C48-9FA9-644C2FE42FC0}" type="datetimeFigureOut">
              <a:rPr lang="en-GB"/>
              <a:pPr>
                <a:defRPr/>
              </a:pPr>
              <a:t>10/03/2023</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1D524B20-6560-422E-8804-4F29BAA80A71}" type="slidenum">
              <a:rPr lang="en-GB" altLang="en-US"/>
              <a:pPr/>
              <a:t>‹#›</a:t>
            </a:fld>
            <a:endParaRPr lang="en-GB" altLang="en-US" dirty="0"/>
          </a:p>
        </p:txBody>
      </p:sp>
    </p:spTree>
    <p:extLst>
      <p:ext uri="{BB962C8B-B14F-4D97-AF65-F5344CB8AC3E}">
        <p14:creationId xmlns:p14="http://schemas.microsoft.com/office/powerpoint/2010/main" val="27877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73FB4B-3B7E-4487-BC31-F645D41F56FC}" type="datetimeFigureOut">
              <a:rPr lang="en-GB"/>
              <a:pPr>
                <a:defRPr/>
              </a:pPr>
              <a:t>10/03/2023</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66BDEF6D-1CA8-4F1A-A9EB-5DD0E9CF4EA7}" type="slidenum">
              <a:rPr lang="en-GB" altLang="en-US"/>
              <a:pPr/>
              <a:t>‹#›</a:t>
            </a:fld>
            <a:endParaRPr lang="en-GB" altLang="en-US" dirty="0"/>
          </a:p>
        </p:txBody>
      </p:sp>
    </p:spTree>
    <p:extLst>
      <p:ext uri="{BB962C8B-B14F-4D97-AF65-F5344CB8AC3E}">
        <p14:creationId xmlns:p14="http://schemas.microsoft.com/office/powerpoint/2010/main" val="218660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56CE04-63F9-474E-A167-CD2C62DE104A}" type="datetimeFigureOut">
              <a:rPr lang="en-GB"/>
              <a:pPr>
                <a:defRPr/>
              </a:pPr>
              <a:t>10/03/2023</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56E598BC-CAF6-45D5-8425-9465DA4C8DB6}" type="slidenum">
              <a:rPr lang="en-GB" altLang="en-US"/>
              <a:pPr/>
              <a:t>‹#›</a:t>
            </a:fld>
            <a:endParaRPr lang="en-GB" altLang="en-US" dirty="0"/>
          </a:p>
        </p:txBody>
      </p:sp>
    </p:spTree>
    <p:extLst>
      <p:ext uri="{BB962C8B-B14F-4D97-AF65-F5344CB8AC3E}">
        <p14:creationId xmlns:p14="http://schemas.microsoft.com/office/powerpoint/2010/main" val="252266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27B0386-1163-4E62-A0F1-2CC24CB14772}" type="datetimeFigureOut">
              <a:rPr lang="en-GB"/>
              <a:pPr>
                <a:defRPr/>
              </a:pPr>
              <a:t>10/03/2023</a:t>
            </a:fld>
            <a:endParaRPr lang="en-GB"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E2FFC00-B51E-4A6C-BA71-4205AEAF1255}"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64ABA7F1-3A6A-4D4B-82FD-30ADEA1900A9}"/>
              </a:ext>
            </a:extLst>
          </p:cNvPr>
          <p:cNvSpPr txBox="1">
            <a:spLocks/>
          </p:cNvSpPr>
          <p:nvPr/>
        </p:nvSpPr>
        <p:spPr>
          <a:xfrm>
            <a:off x="467938" y="528353"/>
            <a:ext cx="9144000" cy="11745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t>Dialogue Punctuation</a:t>
            </a:r>
            <a:br>
              <a:rPr lang="en-GB" sz="3200" dirty="0"/>
            </a:br>
            <a:r>
              <a:rPr lang="en-GB" sz="3200" i="1" dirty="0"/>
              <a:t>Stories by Rudyard Kipling</a:t>
            </a:r>
          </a:p>
        </p:txBody>
      </p:sp>
      <p:pic>
        <p:nvPicPr>
          <p:cNvPr id="7" name="Picture 4" descr="panther-clip-art-black-panther.png">
            <a:extLst>
              <a:ext uri="{FF2B5EF4-FFF2-40B4-BE49-F238E27FC236}">
                <a16:creationId xmlns:a16="http://schemas.microsoft.com/office/drawing/2014/main" id="{998F81E3-428D-41F6-A50E-D1DEC379DA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3392" y="2060848"/>
            <a:ext cx="3048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01-bear-02.gif">
            <a:extLst>
              <a:ext uri="{FF2B5EF4-FFF2-40B4-BE49-F238E27FC236}">
                <a16:creationId xmlns:a16="http://schemas.microsoft.com/office/drawing/2014/main" id="{52E86540-FBE9-4102-BFF7-A0ABF8ADBC6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6320" y="2708920"/>
            <a:ext cx="2764396" cy="338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peech Bubble: Rectangle with Corners Rounded 1">
            <a:extLst>
              <a:ext uri="{FF2B5EF4-FFF2-40B4-BE49-F238E27FC236}">
                <a16:creationId xmlns:a16="http://schemas.microsoft.com/office/drawing/2014/main" id="{F93FB00A-0474-4D09-A949-47526A2EDFC8}"/>
              </a:ext>
            </a:extLst>
          </p:cNvPr>
          <p:cNvSpPr/>
          <p:nvPr/>
        </p:nvSpPr>
        <p:spPr>
          <a:xfrm>
            <a:off x="3671392" y="1844824"/>
            <a:ext cx="3864768" cy="1512168"/>
          </a:xfrm>
          <a:prstGeom prst="wedgeRoundRectCallout">
            <a:avLst>
              <a:gd name="adj1" fmla="val -64209"/>
              <a:gd name="adj2" fmla="val 2768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en-GB" dirty="0">
                <a:solidFill>
                  <a:schemeClr val="tx1"/>
                </a:solidFill>
                <a:latin typeface="Comic Sans MS" pitchFamily="66" charset="0"/>
              </a:rPr>
              <a:t>Why did thou not warn the Man-cub of </a:t>
            </a:r>
            <a:r>
              <a:rPr lang="en-GB">
                <a:solidFill>
                  <a:schemeClr val="tx1"/>
                </a:solidFill>
                <a:latin typeface="Comic Sans MS" pitchFamily="66" charset="0"/>
              </a:rPr>
              <a:t>the Bandar-log</a:t>
            </a:r>
            <a:r>
              <a:rPr lang="en-GB" dirty="0">
                <a:solidFill>
                  <a:schemeClr val="tx1"/>
                </a:solidFill>
                <a:latin typeface="Comic Sans MS" pitchFamily="66" charset="0"/>
              </a:rPr>
              <a:t>? Make a plan. This is no time for chasing.</a:t>
            </a:r>
          </a:p>
        </p:txBody>
      </p:sp>
      <p:sp>
        <p:nvSpPr>
          <p:cNvPr id="13" name="Speech Bubble: Rectangle with Corners Rounded 12">
            <a:extLst>
              <a:ext uri="{FF2B5EF4-FFF2-40B4-BE49-F238E27FC236}">
                <a16:creationId xmlns:a16="http://schemas.microsoft.com/office/drawing/2014/main" id="{7A64D3ED-45B0-4DE9-9678-A4B5C52BEB9B}"/>
              </a:ext>
            </a:extLst>
          </p:cNvPr>
          <p:cNvSpPr/>
          <p:nvPr/>
        </p:nvSpPr>
        <p:spPr>
          <a:xfrm>
            <a:off x="4511824" y="3861048"/>
            <a:ext cx="3864768" cy="1512168"/>
          </a:xfrm>
          <a:prstGeom prst="wedgeRoundRectCallout">
            <a:avLst>
              <a:gd name="adj1" fmla="val 65203"/>
              <a:gd name="adj2" fmla="val -621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en-GB" dirty="0">
                <a:solidFill>
                  <a:schemeClr val="tx1"/>
                </a:solidFill>
                <a:latin typeface="Comic Sans MS" pitchFamily="66" charset="0"/>
              </a:rPr>
              <a:t>The Bandar-log fear Kaa the rock snake. He can climb as well as they can. He steals young monkeys in the night.</a:t>
            </a:r>
          </a:p>
        </p:txBody>
      </p:sp>
    </p:spTree>
    <p:extLst>
      <p:ext uri="{BB962C8B-B14F-4D97-AF65-F5344CB8AC3E}">
        <p14:creationId xmlns:p14="http://schemas.microsoft.com/office/powerpoint/2010/main" val="227932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altLang="en-US" sz="3600" dirty="0"/>
              <a:t>Direct Speech</a:t>
            </a:r>
          </a:p>
        </p:txBody>
      </p:sp>
      <p:sp>
        <p:nvSpPr>
          <p:cNvPr id="25603" name="Rectangle 3"/>
          <p:cNvSpPr>
            <a:spLocks noChangeArrowheads="1"/>
          </p:cNvSpPr>
          <p:nvPr/>
        </p:nvSpPr>
        <p:spPr bwMode="auto">
          <a:xfrm>
            <a:off x="388740" y="392359"/>
            <a:ext cx="2411412" cy="2145268"/>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latin typeface="Comic Sans MS" panose="030F0702030302020204" pitchFamily="66" charset="0"/>
              </a:rPr>
              <a:t>Speech begins with a </a:t>
            </a:r>
            <a:r>
              <a:rPr lang="en-GB" altLang="en-US" sz="2000" dirty="0">
                <a:solidFill>
                  <a:srgbClr val="FF0000"/>
                </a:solidFill>
                <a:latin typeface="Comic Sans MS" panose="030F0702030302020204" pitchFamily="66" charset="0"/>
              </a:rPr>
              <a:t>capital letter</a:t>
            </a:r>
            <a:r>
              <a:rPr lang="en-GB" altLang="en-US" sz="2000" dirty="0">
                <a:latin typeface="Comic Sans MS" panose="030F0702030302020204" pitchFamily="66" charset="0"/>
              </a:rPr>
              <a:t>, unless the sentence is interrupted by a </a:t>
            </a:r>
            <a:r>
              <a:rPr lang="en-GB" altLang="en-US" sz="2000" dirty="0">
                <a:solidFill>
                  <a:srgbClr val="00B050"/>
                </a:solidFill>
                <a:latin typeface="Comic Sans MS" panose="030F0702030302020204" pitchFamily="66" charset="0"/>
              </a:rPr>
              <a:t>reporting clause</a:t>
            </a:r>
            <a:r>
              <a:rPr lang="en-GB" altLang="en-US" sz="2000" dirty="0">
                <a:latin typeface="Comic Sans MS" panose="030F0702030302020204" pitchFamily="66" charset="0"/>
              </a:rPr>
              <a:t>.</a:t>
            </a:r>
          </a:p>
        </p:txBody>
      </p:sp>
      <p:sp>
        <p:nvSpPr>
          <p:cNvPr id="8" name="Rectangle 7"/>
          <p:cNvSpPr>
            <a:spLocks noChangeArrowheads="1"/>
          </p:cNvSpPr>
          <p:nvPr/>
        </p:nvSpPr>
        <p:spPr bwMode="auto">
          <a:xfrm>
            <a:off x="1992118" y="3367937"/>
            <a:ext cx="7991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400" dirty="0"/>
              <a:t>“</a:t>
            </a:r>
            <a:r>
              <a:rPr lang="en-GB" altLang="en-US" sz="2400" dirty="0">
                <a:solidFill>
                  <a:srgbClr val="FF0000"/>
                </a:solidFill>
              </a:rPr>
              <a:t>I</a:t>
            </a:r>
            <a:r>
              <a:rPr lang="en-GB" altLang="en-US" sz="2400" dirty="0"/>
              <a:t> am,” </a:t>
            </a:r>
            <a:r>
              <a:rPr lang="en-GB" altLang="en-US" sz="2400" dirty="0">
                <a:solidFill>
                  <a:srgbClr val="00B050"/>
                </a:solidFill>
              </a:rPr>
              <a:t>said Kaa with a little pride</a:t>
            </a:r>
            <a:r>
              <a:rPr lang="en-GB" altLang="en-US" sz="2400" dirty="0"/>
              <a:t>, “</a:t>
            </a:r>
            <a:r>
              <a:rPr lang="en-GB" altLang="en-US" sz="2400" dirty="0">
                <a:solidFill>
                  <a:srgbClr val="FF0000"/>
                </a:solidFill>
              </a:rPr>
              <a:t>a</a:t>
            </a:r>
            <a:r>
              <a:rPr lang="en-GB" altLang="en-US" sz="2400" dirty="0"/>
              <a:t> fair length - a fair length.”</a:t>
            </a:r>
          </a:p>
        </p:txBody>
      </p:sp>
      <p:sp>
        <p:nvSpPr>
          <p:cNvPr id="11" name="Rectangle 10"/>
          <p:cNvSpPr>
            <a:spLocks noChangeArrowheads="1"/>
          </p:cNvSpPr>
          <p:nvPr/>
        </p:nvSpPr>
        <p:spPr bwMode="auto">
          <a:xfrm>
            <a:off x="2063552" y="4015637"/>
            <a:ext cx="79200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400" dirty="0"/>
              <a:t>“</a:t>
            </a:r>
            <a:r>
              <a:rPr lang="en-GB" altLang="en-US" sz="2400" dirty="0">
                <a:solidFill>
                  <a:srgbClr val="FF0000"/>
                </a:solidFill>
              </a:rPr>
              <a:t>I</a:t>
            </a:r>
            <a:r>
              <a:rPr lang="en-GB" altLang="en-US" sz="2400" dirty="0"/>
              <a:t> came very near to falling on my last hunt,” </a:t>
            </a:r>
            <a:r>
              <a:rPr lang="en-GB" altLang="en-US" sz="2400" dirty="0">
                <a:solidFill>
                  <a:srgbClr val="00B050"/>
                </a:solidFill>
              </a:rPr>
              <a:t>said Kaa, </a:t>
            </a:r>
            <a:r>
              <a:rPr lang="en-GB" altLang="en-US" sz="2400" dirty="0"/>
              <a:t>“ </a:t>
            </a:r>
            <a:r>
              <a:rPr lang="en-GB" altLang="en-US" sz="2400" dirty="0">
                <a:solidFill>
                  <a:srgbClr val="FF0000"/>
                </a:solidFill>
              </a:rPr>
              <a:t>a</a:t>
            </a:r>
            <a:r>
              <a:rPr lang="en-GB" altLang="en-US" sz="2400" dirty="0"/>
              <a:t>nd the noise of my slipping waked the Bandar-log, and they called me most evil names."</a:t>
            </a:r>
          </a:p>
        </p:txBody>
      </p:sp>
      <p:pic>
        <p:nvPicPr>
          <p:cNvPr id="13" name="Picture 8" descr="01-bear-02.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8448" y="0"/>
            <a:ext cx="1674812"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9" descr="BW_Python_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376" y="5215787"/>
            <a:ext cx="1951038"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080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panther-clip-art-black-panth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p:cNvSpPr>
            <a:spLocks noGrp="1"/>
          </p:cNvSpPr>
          <p:nvPr>
            <p:ph type="title"/>
          </p:nvPr>
        </p:nvSpPr>
        <p:spPr/>
        <p:txBody>
          <a:bodyPr/>
          <a:lstStyle/>
          <a:p>
            <a:r>
              <a:rPr lang="en-GB" altLang="en-US" sz="3600" dirty="0"/>
              <a:t>Direct Speech</a:t>
            </a:r>
          </a:p>
        </p:txBody>
      </p:sp>
      <p:pic>
        <p:nvPicPr>
          <p:cNvPr id="9221" name="Picture 7" descr="01-bear-02.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8"/>
          <p:cNvSpPr>
            <a:spLocks noChangeArrowheads="1"/>
          </p:cNvSpPr>
          <p:nvPr/>
        </p:nvSpPr>
        <p:spPr bwMode="auto">
          <a:xfrm>
            <a:off x="1992313" y="2205041"/>
            <a:ext cx="6983412"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t>"What will he do for us? He is not of our tribe, being footless and with most evil eyes," said Bagheera. "He is very old and very cunning. Above all, he is always hungry," said Baloo hopefully. "Promise him many goats." "He sleeps for a full month after he has once eaten. He may be asleep now, and even were he awake, what if he would rather kill his own goats?" Bagheera, who did not know much about Kaa, was naturally suspicious. "Then in that case, thou and I together, old hunter, might make him see reason." Here Baloo rubbed his faded brown shoulder against the Panther, and they went off to look for Kaa the Rock Python.</a:t>
            </a:r>
          </a:p>
        </p:txBody>
      </p:sp>
      <p:sp>
        <p:nvSpPr>
          <p:cNvPr id="10" name="Rectangle 3"/>
          <p:cNvSpPr>
            <a:spLocks noChangeArrowheads="1"/>
          </p:cNvSpPr>
          <p:nvPr/>
        </p:nvSpPr>
        <p:spPr bwMode="auto">
          <a:xfrm>
            <a:off x="9548815" y="2726057"/>
            <a:ext cx="2174032" cy="1634490"/>
          </a:xfrm>
          <a:prstGeom prst="roundRect">
            <a:avLst/>
          </a:prstGeom>
          <a:solidFill>
            <a:schemeClr val="accent3">
              <a:lumMod val="40000"/>
              <a:lumOff val="60000"/>
            </a:schemeClr>
          </a:solidFill>
          <a:ln w="25400">
            <a:solidFill>
              <a:schemeClr val="tx1"/>
            </a:solidFill>
            <a:miter lim="800000"/>
            <a:headEnd/>
            <a:tailEnd/>
          </a:ln>
          <a:extLst/>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dirty="0">
                <a:latin typeface="+mn-lt"/>
              </a:rPr>
              <a:t>It’s hard to see </a:t>
            </a:r>
            <a:r>
              <a:rPr lang="en-GB" altLang="en-US" b="1" dirty="0">
                <a:latin typeface="+mn-lt"/>
              </a:rPr>
              <a:t>who is speaking </a:t>
            </a:r>
            <a:r>
              <a:rPr lang="en-GB" altLang="en-US" dirty="0">
                <a:latin typeface="+mn-lt"/>
              </a:rPr>
              <a:t>when the dialogue is squashed together</a:t>
            </a:r>
            <a:r>
              <a:rPr lang="en-GB" altLang="en-US" dirty="0">
                <a:latin typeface="Comic Sans MS" panose="030F0702030302020204" pitchFamily="66" charset="0"/>
              </a:rPr>
              <a:t>.</a:t>
            </a:r>
          </a:p>
        </p:txBody>
      </p:sp>
      <p:sp>
        <p:nvSpPr>
          <p:cNvPr id="8"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r>
              <a:rPr lang="en-GB" altLang="en-US" sz="3600" dirty="0"/>
              <a:t>Direct Speech</a:t>
            </a:r>
          </a:p>
        </p:txBody>
      </p:sp>
      <p:sp>
        <p:nvSpPr>
          <p:cNvPr id="10246" name="Rectangle 8"/>
          <p:cNvSpPr>
            <a:spLocks noChangeArrowheads="1"/>
          </p:cNvSpPr>
          <p:nvPr/>
        </p:nvSpPr>
        <p:spPr bwMode="auto">
          <a:xfrm>
            <a:off x="1992313" y="2205041"/>
            <a:ext cx="6983412"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a:t>
            </a:r>
            <a:r>
              <a:rPr lang="en-GB" altLang="en-US" sz="2000" dirty="0"/>
              <a:t>"He is very old and very cunning. Above all, he is always hungry," said Baloo hopefully. "Promise him many goats." "He sleeps for a full month after he has once eaten. He may be asleep now, and even were he awake, what if he would rather kill his own goats?" Bagheera, who did not know much about Kaa, was naturally suspicious. "Then in that case, thou and I together, old hunter, might make him see reason." Here Baloo rubbed his faded brown shoulder against the Panther, and they went off to look for Kaa the Rock Python.</a:t>
            </a:r>
          </a:p>
        </p:txBody>
      </p:sp>
      <p:pic>
        <p:nvPicPr>
          <p:cNvPr id="9"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p:txBody>
          <a:bodyPr/>
          <a:lstStyle/>
          <a:p>
            <a:r>
              <a:rPr lang="en-GB" altLang="en-US" sz="3600" dirty="0"/>
              <a:t>Direct Speech</a:t>
            </a:r>
          </a:p>
        </p:txBody>
      </p:sp>
      <p:pic>
        <p:nvPicPr>
          <p:cNvPr id="11269"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8"/>
          <p:cNvSpPr>
            <a:spLocks noChangeArrowheads="1"/>
          </p:cNvSpPr>
          <p:nvPr/>
        </p:nvSpPr>
        <p:spPr bwMode="auto">
          <a:xfrm>
            <a:off x="1992313" y="2205041"/>
            <a:ext cx="6983412"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"He is very old and very cunning. Above all, he is always hungry," said Baloo hopefully. "Promise him many goats." </a:t>
            </a:r>
            <a:r>
              <a:rPr lang="en-GB" altLang="en-US" sz="2000" dirty="0"/>
              <a:t>"He sleeps for a full month after he has once eaten. He may be asleep now, and even were he awake, what if he would rather kill his own goats?" Bagheera, who did not know much about Kaa, was naturally suspicious. "Then in that case, thou and I together, old hunter, might make him see reason." Here Baloo rubbed his faded brown shoulder against the Panther, and they went off to look for Kaa the Rock Python.</a:t>
            </a:r>
          </a:p>
        </p:txBody>
      </p:sp>
      <p:sp>
        <p:nvSpPr>
          <p:cNvPr id="10"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p:txBody>
          <a:bodyPr/>
          <a:lstStyle/>
          <a:p>
            <a:r>
              <a:rPr lang="en-GB" altLang="en-US" sz="3600" dirty="0"/>
              <a:t>Direct Speech</a:t>
            </a:r>
          </a:p>
        </p:txBody>
      </p:sp>
      <p:sp>
        <p:nvSpPr>
          <p:cNvPr id="12294" name="Rectangle 8"/>
          <p:cNvSpPr>
            <a:spLocks noChangeArrowheads="1"/>
          </p:cNvSpPr>
          <p:nvPr/>
        </p:nvSpPr>
        <p:spPr bwMode="auto">
          <a:xfrm>
            <a:off x="1992313" y="2205041"/>
            <a:ext cx="6983412"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"He is very old and very cunning. Above all, he is always hungry," said Baloo hopefully. "Promise him many goats." </a:t>
            </a:r>
            <a:r>
              <a:rPr lang="en-GB" altLang="en-US" sz="2000" dirty="0">
                <a:solidFill>
                  <a:srgbClr val="7030A0"/>
                </a:solidFill>
              </a:rPr>
              <a:t>"He sleeps for a full month after he has once eaten. He may be asleep now, and even were he awake, what if he would rather kill his own goats?" Bagheera, who did not know much about Kaa, was naturally suspicious</a:t>
            </a:r>
            <a:r>
              <a:rPr lang="en-GB" altLang="en-US" sz="2000" dirty="0"/>
              <a:t>. "Then in that case, thou and I together, old hunter, might make him see reason." Here Baloo rubbed his faded brown shoulder against the Panther, and they went off to look for Kaa the Rock Python.</a:t>
            </a:r>
          </a:p>
        </p:txBody>
      </p:sp>
      <p:pic>
        <p:nvPicPr>
          <p:cNvPr id="8"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p:txBody>
          <a:bodyPr/>
          <a:lstStyle/>
          <a:p>
            <a:r>
              <a:rPr lang="en-GB" altLang="en-US" sz="3600" dirty="0"/>
              <a:t>Direct Speech</a:t>
            </a:r>
          </a:p>
        </p:txBody>
      </p:sp>
      <p:sp>
        <p:nvSpPr>
          <p:cNvPr id="13318" name="Rectangle 8"/>
          <p:cNvSpPr>
            <a:spLocks noChangeArrowheads="1"/>
          </p:cNvSpPr>
          <p:nvPr/>
        </p:nvSpPr>
        <p:spPr bwMode="auto">
          <a:xfrm>
            <a:off x="1992313" y="2205041"/>
            <a:ext cx="6983412"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"He is very old and very cunning. Above all, he is always hungry," said Baloo hopefully. "Promise him many goats." </a:t>
            </a:r>
            <a:r>
              <a:rPr lang="en-GB" altLang="en-US" sz="2000" dirty="0">
                <a:solidFill>
                  <a:srgbClr val="7030A0"/>
                </a:solidFill>
              </a:rPr>
              <a:t>"He sleeps for a full month after he has once eaten. He may be asleep now, and even were he awake, what if he would rather kill his own goats?" Bagheera, who did not know much about Kaa, was naturally suspicious. </a:t>
            </a:r>
            <a:r>
              <a:rPr lang="en-GB" altLang="en-US" sz="2000" dirty="0">
                <a:solidFill>
                  <a:srgbClr val="00B050"/>
                </a:solidFill>
              </a:rPr>
              <a:t>"Then in that case, thou and I together, old hunter, might make him see reason." Here Baloo rubbed his faded brown shoulder against the Panther, and they went off to look for Kaa the Rock Python.</a:t>
            </a:r>
          </a:p>
        </p:txBody>
      </p:sp>
      <p:pic>
        <p:nvPicPr>
          <p:cNvPr id="8"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GB" altLang="en-US" sz="3600" dirty="0"/>
              <a:t>Direct Speech</a:t>
            </a:r>
          </a:p>
        </p:txBody>
      </p:sp>
      <p:sp>
        <p:nvSpPr>
          <p:cNvPr id="14342" name="Rectangle 8"/>
          <p:cNvSpPr>
            <a:spLocks noChangeArrowheads="1"/>
          </p:cNvSpPr>
          <p:nvPr/>
        </p:nvSpPr>
        <p:spPr bwMode="auto">
          <a:xfrm>
            <a:off x="1992313" y="2205038"/>
            <a:ext cx="6983412"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a:t>
            </a:r>
          </a:p>
          <a:p>
            <a:r>
              <a:rPr lang="en-GB" altLang="en-US" sz="2000" dirty="0">
                <a:solidFill>
                  <a:srgbClr val="00B050"/>
                </a:solidFill>
              </a:rPr>
              <a:t>"He is very old and very cunning. Above all, he is always hungry," said Baloo hopefully. "Promise him many goats." </a:t>
            </a:r>
            <a:r>
              <a:rPr lang="en-GB" altLang="en-US" sz="2000" dirty="0">
                <a:solidFill>
                  <a:srgbClr val="7030A0"/>
                </a:solidFill>
              </a:rPr>
              <a:t>"He sleeps for a full month after he has once eaten. He may be asleep now, and even were he awake, what if he would rather kill his own goats?" Bagheera, who did not know much about Kaa, was naturally suspicious. </a:t>
            </a:r>
            <a:r>
              <a:rPr lang="en-GB" altLang="en-US" sz="2000" dirty="0">
                <a:solidFill>
                  <a:srgbClr val="00B050"/>
                </a:solidFill>
              </a:rPr>
              <a:t>"Then in that case, thou and I together, old hunter, might make him see reason." Here Baloo rubbed his faded brown shoulder against the Panther, and they went off to look for Kaa the Rock Python.</a:t>
            </a:r>
          </a:p>
        </p:txBody>
      </p:sp>
      <p:pic>
        <p:nvPicPr>
          <p:cNvPr id="8"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GB" altLang="en-US" sz="3600" dirty="0"/>
              <a:t>Direct Speech</a:t>
            </a:r>
          </a:p>
        </p:txBody>
      </p:sp>
      <p:sp>
        <p:nvSpPr>
          <p:cNvPr id="15366" name="Rectangle 8"/>
          <p:cNvSpPr>
            <a:spLocks noChangeArrowheads="1"/>
          </p:cNvSpPr>
          <p:nvPr/>
        </p:nvSpPr>
        <p:spPr bwMode="auto">
          <a:xfrm>
            <a:off x="1992313" y="2205038"/>
            <a:ext cx="6983412"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a:t>
            </a:r>
          </a:p>
          <a:p>
            <a:pPr>
              <a:tabLst>
                <a:tab pos="5295900" algn="l"/>
              </a:tabLst>
            </a:pPr>
            <a:r>
              <a:rPr lang="en-GB" altLang="en-US" sz="2000" dirty="0">
                <a:solidFill>
                  <a:srgbClr val="00B050"/>
                </a:solidFill>
              </a:rPr>
              <a:t>"He is very old and very cunning. Above all, he is always hungry," said Baloo hopefully. "Promise him many goats." </a:t>
            </a:r>
          </a:p>
          <a:p>
            <a:r>
              <a:rPr lang="en-GB" altLang="en-US" sz="2000" dirty="0">
                <a:solidFill>
                  <a:srgbClr val="7030A0"/>
                </a:solidFill>
              </a:rPr>
              <a:t>"He sleeps for a full month after he has once eaten. He may be asleep now, and even were he awake, what if he would rather kill his own goats?" Bagheera, who did not know much about Kaa, was naturally suspicious. </a:t>
            </a:r>
            <a:r>
              <a:rPr lang="en-GB" altLang="en-US" sz="2000" dirty="0">
                <a:solidFill>
                  <a:srgbClr val="00B050"/>
                </a:solidFill>
              </a:rPr>
              <a:t>"Then in that case, thou and I together, old hunter, might make him see reason." Here Baloo rubbed his faded brown shoulder against the Panther, and they went off to look for Kaa the Rock Python.</a:t>
            </a:r>
          </a:p>
        </p:txBody>
      </p:sp>
      <p:pic>
        <p:nvPicPr>
          <p:cNvPr id="8"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p:txBody>
          <a:bodyPr/>
          <a:lstStyle/>
          <a:p>
            <a:r>
              <a:rPr lang="en-GB" altLang="en-US" sz="3600" dirty="0"/>
              <a:t>Direct Speech</a:t>
            </a:r>
          </a:p>
        </p:txBody>
      </p:sp>
      <p:sp>
        <p:nvSpPr>
          <p:cNvPr id="16390" name="Rectangle 8"/>
          <p:cNvSpPr>
            <a:spLocks noChangeArrowheads="1"/>
          </p:cNvSpPr>
          <p:nvPr/>
        </p:nvSpPr>
        <p:spPr bwMode="auto">
          <a:xfrm>
            <a:off x="1992313" y="2205041"/>
            <a:ext cx="6983412"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7030A0"/>
                </a:solidFill>
              </a:rPr>
              <a:t>"What will he do for us? He is not of our tribe, being footless and with most evil eyes," said Bagheera.</a:t>
            </a:r>
            <a:r>
              <a:rPr lang="en-GB" altLang="en-US" sz="2000" dirty="0">
                <a:solidFill>
                  <a:srgbClr val="00B050"/>
                </a:solidFill>
              </a:rPr>
              <a:t> </a:t>
            </a:r>
          </a:p>
          <a:p>
            <a:r>
              <a:rPr lang="en-GB" altLang="en-US" sz="2000" dirty="0">
                <a:solidFill>
                  <a:srgbClr val="00B050"/>
                </a:solidFill>
              </a:rPr>
              <a:t>"He is very old and very cunning. Above all, he is always hungry," said Baloo hopefully. "Promise him many goats." </a:t>
            </a:r>
          </a:p>
          <a:p>
            <a:r>
              <a:rPr lang="en-GB" altLang="en-US" sz="2000" dirty="0">
                <a:solidFill>
                  <a:srgbClr val="7030A0"/>
                </a:solidFill>
              </a:rPr>
              <a:t>"He sleeps for a full month after he has once eaten. He may be asleep now, and even were he awake, what if he would rather kill his own goats?" Bagheera, who did not know much about Kaa, was naturally suspicious. </a:t>
            </a:r>
          </a:p>
          <a:p>
            <a:r>
              <a:rPr lang="en-GB" altLang="en-US" sz="2000" dirty="0">
                <a:solidFill>
                  <a:srgbClr val="00B050"/>
                </a:solidFill>
              </a:rPr>
              <a:t>"Then in that case, thou and I together, old hunter, might make him see reason." Here Baloo rubbed his faded brown shoulder against the Panther, and they went off to look for Kaa the Rock Python.</a:t>
            </a:r>
          </a:p>
        </p:txBody>
      </p:sp>
      <p:sp>
        <p:nvSpPr>
          <p:cNvPr id="7" name="Rectangle 3"/>
          <p:cNvSpPr>
            <a:spLocks noChangeArrowheads="1"/>
          </p:cNvSpPr>
          <p:nvPr/>
        </p:nvSpPr>
        <p:spPr bwMode="auto">
          <a:xfrm>
            <a:off x="9282115" y="3614929"/>
            <a:ext cx="1690473" cy="374571"/>
          </a:xfrm>
          <a:prstGeom prst="roundRect">
            <a:avLst/>
          </a:prstGeom>
          <a:solidFill>
            <a:schemeClr val="accent3">
              <a:lumMod val="40000"/>
              <a:lumOff val="60000"/>
            </a:schemeClr>
          </a:solidFill>
          <a:ln w="25400">
            <a:solidFill>
              <a:schemeClr val="tx1"/>
            </a:solidFill>
            <a:miter lim="800000"/>
            <a:headEnd/>
            <a:tailEnd/>
          </a:ln>
          <a:extLst/>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600" dirty="0">
                <a:latin typeface="+mn-lt"/>
              </a:rPr>
              <a:t>Much clearer</a:t>
            </a:r>
          </a:p>
        </p:txBody>
      </p:sp>
      <p:pic>
        <p:nvPicPr>
          <p:cNvPr id="9" name="Picture 5" descr="panther-clip-art-black-panther.png"/>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16953" y="1268416"/>
            <a:ext cx="13303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01-bear-02.gif"/>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75728" y="4868863"/>
            <a:ext cx="114617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
          <p:cNvSpPr>
            <a:spLocks noChangeArrowheads="1"/>
          </p:cNvSpPr>
          <p:nvPr/>
        </p:nvSpPr>
        <p:spPr bwMode="auto">
          <a:xfrm>
            <a:off x="335360" y="360036"/>
            <a:ext cx="2413000"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change of speaker starts a new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51384" y="403771"/>
            <a:ext cx="10972800" cy="1143000"/>
          </a:xfrm>
        </p:spPr>
        <p:txBody>
          <a:bodyPr/>
          <a:lstStyle/>
          <a:p>
            <a:r>
              <a:rPr lang="en-GB" altLang="en-US" sz="3600" b="1" dirty="0"/>
              <a:t>Direct Speech</a:t>
            </a:r>
            <a:br>
              <a:rPr lang="en-GB" altLang="en-US" dirty="0"/>
            </a:br>
            <a:r>
              <a:rPr lang="en-GB" altLang="en-US" sz="2400" dirty="0"/>
              <a:t>Summary of Rules</a:t>
            </a:r>
            <a:endParaRPr lang="en-GB" altLang="en-US" dirty="0"/>
          </a:p>
        </p:txBody>
      </p:sp>
      <p:sp>
        <p:nvSpPr>
          <p:cNvPr id="3" name="Rectangle 3"/>
          <p:cNvSpPr>
            <a:spLocks noChangeArrowheads="1"/>
          </p:cNvSpPr>
          <p:nvPr/>
        </p:nvSpPr>
        <p:spPr bwMode="auto">
          <a:xfrm>
            <a:off x="2208213" y="2222619"/>
            <a:ext cx="2411412"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ea typeface="Times New Roman" panose="02020603050405020304" pitchFamily="18" charset="0"/>
                <a:cs typeface="Arial" panose="020B0604020202020204" pitchFamily="34" charset="0"/>
              </a:rPr>
              <a:t>Inverted </a:t>
            </a:r>
            <a:r>
              <a:rPr lang="en-GB" altLang="en-US" sz="2000" dirty="0" err="1">
                <a:latin typeface="Comic Sans MS" panose="030F0702030302020204" pitchFamily="66" charset="0"/>
                <a:ea typeface="Times New Roman" panose="02020603050405020304" pitchFamily="18" charset="0"/>
                <a:cs typeface="Arial" panose="020B0604020202020204" pitchFamily="34" charset="0"/>
              </a:rPr>
              <a:t>commas'hug</a:t>
            </a:r>
            <a:r>
              <a:rPr lang="en-GB" altLang="en-US" sz="2000" dirty="0">
                <a:latin typeface="Comic Sans MS" panose="030F0702030302020204" pitchFamily="66" charset="0"/>
                <a:ea typeface="Times New Roman" panose="02020603050405020304" pitchFamily="18" charset="0"/>
                <a:cs typeface="Arial" panose="020B0604020202020204" pitchFamily="34" charset="0"/>
              </a:rPr>
              <a:t>' the spoken words</a:t>
            </a:r>
            <a:endParaRPr lang="en-GB" alt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Rounded Corners 3"/>
          <p:cNvSpPr>
            <a:spLocks noChangeArrowheads="1"/>
          </p:cNvSpPr>
          <p:nvPr/>
        </p:nvSpPr>
        <p:spPr bwMode="auto">
          <a:xfrm>
            <a:off x="2208213" y="3446582"/>
            <a:ext cx="2411412"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Each new speaker starts on a new line</a:t>
            </a:r>
          </a:p>
        </p:txBody>
      </p:sp>
      <p:sp>
        <p:nvSpPr>
          <p:cNvPr id="5" name="Rectangle 3"/>
          <p:cNvSpPr>
            <a:spLocks noChangeArrowheads="1"/>
          </p:cNvSpPr>
          <p:nvPr/>
        </p:nvSpPr>
        <p:spPr bwMode="auto">
          <a:xfrm>
            <a:off x="5016503" y="2190079"/>
            <a:ext cx="2411413" cy="1804749"/>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A comma usually  separates the </a:t>
            </a:r>
            <a:r>
              <a:rPr lang="en-GB" altLang="en-US" sz="2000" dirty="0">
                <a:solidFill>
                  <a:srgbClr val="0000FF"/>
                </a:solidFill>
                <a:latin typeface="Comic Sans MS" panose="030F0702030302020204" pitchFamily="66" charset="0"/>
              </a:rPr>
              <a:t>direct speech </a:t>
            </a:r>
            <a:r>
              <a:rPr lang="en-GB" altLang="en-US" sz="2000" dirty="0">
                <a:latin typeface="Comic Sans MS" panose="030F0702030302020204" pitchFamily="66" charset="0"/>
              </a:rPr>
              <a:t>from the </a:t>
            </a:r>
            <a:r>
              <a:rPr lang="en-GB" altLang="en-US" sz="2000" dirty="0">
                <a:solidFill>
                  <a:srgbClr val="00B050"/>
                </a:solidFill>
                <a:latin typeface="Comic Sans MS" panose="030F0702030302020204" pitchFamily="66" charset="0"/>
              </a:rPr>
              <a:t>reporting clause</a:t>
            </a:r>
          </a:p>
        </p:txBody>
      </p:sp>
      <p:sp>
        <p:nvSpPr>
          <p:cNvPr id="6" name="Rectangle 3"/>
          <p:cNvSpPr>
            <a:spLocks noChangeArrowheads="1"/>
          </p:cNvSpPr>
          <p:nvPr/>
        </p:nvSpPr>
        <p:spPr bwMode="auto">
          <a:xfrm>
            <a:off x="5016503" y="4959469"/>
            <a:ext cx="2411413"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solidFill>
                  <a:srgbClr val="000000"/>
                </a:solidFill>
                <a:latin typeface="Comic Sans MS" panose="030F0702030302020204" pitchFamily="66" charset="0"/>
              </a:rPr>
              <a:t>Unless the speech ends in</a:t>
            </a:r>
          </a:p>
          <a:p>
            <a:pPr algn="ctr"/>
            <a:r>
              <a:rPr lang="en-GB" altLang="en-US" sz="2000" b="1" dirty="0">
                <a:solidFill>
                  <a:srgbClr val="000000"/>
                </a:solidFill>
                <a:latin typeface="Comic Sans MS" panose="030F0702030302020204" pitchFamily="66" charset="0"/>
              </a:rPr>
              <a:t>!</a:t>
            </a:r>
            <a:r>
              <a:rPr lang="en-GB" altLang="en-US" sz="2000" dirty="0">
                <a:solidFill>
                  <a:srgbClr val="000000"/>
                </a:solidFill>
                <a:latin typeface="Comic Sans MS" panose="030F0702030302020204" pitchFamily="66" charset="0"/>
              </a:rPr>
              <a:t> or </a:t>
            </a:r>
            <a:r>
              <a:rPr lang="en-GB" altLang="en-US" sz="2000" b="1" dirty="0">
                <a:solidFill>
                  <a:srgbClr val="000000"/>
                </a:solidFill>
                <a:latin typeface="Comic Sans MS" panose="030F0702030302020204" pitchFamily="66" charset="0"/>
              </a:rPr>
              <a:t>?</a:t>
            </a:r>
          </a:p>
        </p:txBody>
      </p:sp>
      <p:sp>
        <p:nvSpPr>
          <p:cNvPr id="7" name="Rectangle 3"/>
          <p:cNvSpPr>
            <a:spLocks noChangeArrowheads="1"/>
          </p:cNvSpPr>
          <p:nvPr/>
        </p:nvSpPr>
        <p:spPr bwMode="auto">
          <a:xfrm>
            <a:off x="7824788" y="2168396"/>
            <a:ext cx="2411412" cy="2464058"/>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solidFill>
                  <a:srgbClr val="0000FF"/>
                </a:solidFill>
                <a:latin typeface="Comic Sans MS" panose="030F0702030302020204" pitchFamily="66" charset="0"/>
              </a:rPr>
              <a:t>Direct speech </a:t>
            </a:r>
            <a:r>
              <a:rPr lang="en-GB" altLang="en-US" sz="2000" dirty="0">
                <a:latin typeface="Comic Sans MS" panose="030F0702030302020204" pitchFamily="66" charset="0"/>
              </a:rPr>
              <a:t>begins with a capital letter, unless the sentence is interrupted by a </a:t>
            </a:r>
            <a:r>
              <a:rPr lang="en-GB" altLang="en-US" sz="2000" dirty="0">
                <a:solidFill>
                  <a:srgbClr val="00B050"/>
                </a:solidFill>
                <a:latin typeface="Comic Sans MS" panose="030F0702030302020204" pitchFamily="66" charset="0"/>
              </a:rPr>
              <a:t>reporting clause</a:t>
            </a:r>
            <a:r>
              <a:rPr lang="en-GB" altLang="en-US" sz="2000" dirty="0">
                <a:latin typeface="Comic Sans MS" panose="030F0702030302020204" pitchFamily="66" charset="0"/>
              </a:rPr>
              <a:t>.</a:t>
            </a:r>
          </a:p>
        </p:txBody>
      </p:sp>
      <p:cxnSp>
        <p:nvCxnSpPr>
          <p:cNvPr id="9" name="Straight Arrow Connector 8"/>
          <p:cNvCxnSpPr/>
          <p:nvPr/>
        </p:nvCxnSpPr>
        <p:spPr>
          <a:xfrm>
            <a:off x="6222207" y="3994825"/>
            <a:ext cx="0" cy="964644"/>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78015" y="803783"/>
            <a:ext cx="8229600" cy="1143000"/>
          </a:xfrm>
        </p:spPr>
        <p:txBody>
          <a:bodyPr/>
          <a:lstStyle/>
          <a:p>
            <a:r>
              <a:rPr lang="en-GB" altLang="en-US" sz="3600" b="1" dirty="0"/>
              <a:t>Direct Speech</a:t>
            </a:r>
            <a:br>
              <a:rPr lang="en-GB" altLang="en-US" dirty="0"/>
            </a:br>
            <a:r>
              <a:rPr lang="en-GB" altLang="en-US" sz="2400" dirty="0"/>
              <a:t>What rules do we know about…?</a:t>
            </a:r>
            <a:endParaRPr lang="en-GB" altLang="en-US" dirty="0"/>
          </a:p>
        </p:txBody>
      </p:sp>
      <p:sp>
        <p:nvSpPr>
          <p:cNvPr id="3" name="Rectangle 3"/>
          <p:cNvSpPr>
            <a:spLocks noChangeArrowheads="1"/>
          </p:cNvSpPr>
          <p:nvPr/>
        </p:nvSpPr>
        <p:spPr bwMode="auto">
          <a:xfrm>
            <a:off x="2064200" y="2500032"/>
            <a:ext cx="2411412" cy="442674"/>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ea typeface="Times New Roman" panose="02020603050405020304" pitchFamily="18" charset="0"/>
                <a:cs typeface="Arial" panose="020B0604020202020204" pitchFamily="34" charset="0"/>
              </a:rPr>
              <a:t>Inverted commas</a:t>
            </a:r>
            <a:endParaRPr lang="en-GB" alt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Rounded Corners 3"/>
          <p:cNvSpPr>
            <a:spLocks noChangeArrowheads="1"/>
          </p:cNvSpPr>
          <p:nvPr/>
        </p:nvSpPr>
        <p:spPr bwMode="auto">
          <a:xfrm>
            <a:off x="2064200" y="3304417"/>
            <a:ext cx="2411412" cy="783193"/>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Starting a new line</a:t>
            </a:r>
          </a:p>
        </p:txBody>
      </p:sp>
      <p:sp>
        <p:nvSpPr>
          <p:cNvPr id="5" name="Rectangle 3"/>
          <p:cNvSpPr>
            <a:spLocks noChangeArrowheads="1"/>
          </p:cNvSpPr>
          <p:nvPr/>
        </p:nvSpPr>
        <p:spPr bwMode="auto">
          <a:xfrm>
            <a:off x="4987108" y="2699307"/>
            <a:ext cx="2411413" cy="442674"/>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Commas</a:t>
            </a:r>
            <a:endParaRPr lang="en-GB" altLang="en-US" sz="2000" dirty="0">
              <a:solidFill>
                <a:srgbClr val="00B050"/>
              </a:solidFill>
              <a:latin typeface="Comic Sans MS" panose="030F0702030302020204" pitchFamily="66" charset="0"/>
            </a:endParaRPr>
          </a:p>
        </p:txBody>
      </p:sp>
      <p:sp>
        <p:nvSpPr>
          <p:cNvPr id="6" name="Rectangle 3"/>
          <p:cNvSpPr>
            <a:spLocks noChangeArrowheads="1"/>
          </p:cNvSpPr>
          <p:nvPr/>
        </p:nvSpPr>
        <p:spPr bwMode="auto">
          <a:xfrm>
            <a:off x="4987108" y="3874545"/>
            <a:ext cx="2411413" cy="783193"/>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solidFill>
                  <a:srgbClr val="000000"/>
                </a:solidFill>
                <a:latin typeface="Comic Sans MS" panose="030F0702030302020204" pitchFamily="66" charset="0"/>
              </a:rPr>
              <a:t>Questions &amp; Exclamations</a:t>
            </a:r>
            <a:endParaRPr lang="en-GB" altLang="en-US" sz="2000" b="1" dirty="0">
              <a:solidFill>
                <a:srgbClr val="000000"/>
              </a:solidFill>
              <a:latin typeface="Comic Sans MS" panose="030F0702030302020204" pitchFamily="66" charset="0"/>
            </a:endParaRPr>
          </a:p>
        </p:txBody>
      </p:sp>
      <p:sp>
        <p:nvSpPr>
          <p:cNvPr id="7" name="Rectangle 3"/>
          <p:cNvSpPr>
            <a:spLocks noChangeArrowheads="1"/>
          </p:cNvSpPr>
          <p:nvPr/>
        </p:nvSpPr>
        <p:spPr bwMode="auto">
          <a:xfrm>
            <a:off x="7896203" y="2477970"/>
            <a:ext cx="2411412" cy="442674"/>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Capital letters</a:t>
            </a:r>
          </a:p>
        </p:txBody>
      </p:sp>
      <p:sp>
        <p:nvSpPr>
          <p:cNvPr id="10" name="Rectangle 3"/>
          <p:cNvSpPr>
            <a:spLocks noChangeArrowheads="1"/>
          </p:cNvSpPr>
          <p:nvPr/>
        </p:nvSpPr>
        <p:spPr bwMode="auto">
          <a:xfrm>
            <a:off x="7896203" y="3453020"/>
            <a:ext cx="2411412" cy="442674"/>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Interruptions</a:t>
            </a:r>
          </a:p>
        </p:txBody>
      </p:sp>
    </p:spTree>
    <p:extLst>
      <p:ext uri="{BB962C8B-B14F-4D97-AF65-F5344CB8AC3E}">
        <p14:creationId xmlns:p14="http://schemas.microsoft.com/office/powerpoint/2010/main" val="2628960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2A3C5-D86D-4D2A-8CF1-36F609711E64}"/>
              </a:ext>
            </a:extLst>
          </p:cNvPr>
          <p:cNvSpPr>
            <a:spLocks noGrp="1"/>
          </p:cNvSpPr>
          <p:nvPr>
            <p:ph type="title"/>
          </p:nvPr>
        </p:nvSpPr>
        <p:spPr/>
        <p:txBody>
          <a:bodyPr/>
          <a:lstStyle/>
          <a:p>
            <a:r>
              <a:rPr lang="en-GB" dirty="0"/>
              <a:t>Over to you</a:t>
            </a:r>
          </a:p>
        </p:txBody>
      </p:sp>
      <p:pic>
        <p:nvPicPr>
          <p:cNvPr id="3" name="Picture 2">
            <a:extLst>
              <a:ext uri="{FF2B5EF4-FFF2-40B4-BE49-F238E27FC236}">
                <a16:creationId xmlns:a16="http://schemas.microsoft.com/office/drawing/2014/main" id="{21843344-68CE-4A0C-ADFF-E6E17F556CD0}"/>
              </a:ext>
            </a:extLst>
          </p:cNvPr>
          <p:cNvPicPr>
            <a:picLocks noChangeAspect="1"/>
          </p:cNvPicPr>
          <p:nvPr/>
        </p:nvPicPr>
        <p:blipFill>
          <a:blip r:embed="rId2"/>
          <a:stretch>
            <a:fillRect/>
          </a:stretch>
        </p:blipFill>
        <p:spPr>
          <a:xfrm>
            <a:off x="609600" y="1095049"/>
            <a:ext cx="10972800" cy="5488313"/>
          </a:xfrm>
          <a:prstGeom prst="rect">
            <a:avLst/>
          </a:prstGeom>
        </p:spPr>
      </p:pic>
    </p:spTree>
    <p:extLst>
      <p:ext uri="{BB962C8B-B14F-4D97-AF65-F5344CB8AC3E}">
        <p14:creationId xmlns:p14="http://schemas.microsoft.com/office/powerpoint/2010/main" val="1867424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811C6B-22A3-4A4F-A53E-59BD0E4D3F0A}"/>
              </a:ext>
            </a:extLst>
          </p:cNvPr>
          <p:cNvPicPr>
            <a:picLocks noChangeAspect="1"/>
          </p:cNvPicPr>
          <p:nvPr/>
        </p:nvPicPr>
        <p:blipFill>
          <a:blip r:embed="rId2"/>
          <a:stretch>
            <a:fillRect/>
          </a:stretch>
        </p:blipFill>
        <p:spPr>
          <a:xfrm>
            <a:off x="695400" y="476672"/>
            <a:ext cx="10585175" cy="6048672"/>
          </a:xfrm>
          <a:prstGeom prst="rect">
            <a:avLst/>
          </a:prstGeom>
        </p:spPr>
      </p:pic>
    </p:spTree>
    <p:extLst>
      <p:ext uri="{BB962C8B-B14F-4D97-AF65-F5344CB8AC3E}">
        <p14:creationId xmlns:p14="http://schemas.microsoft.com/office/powerpoint/2010/main" val="3484773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906564-2029-46A4-A0F1-6EB4406722E1}"/>
              </a:ext>
            </a:extLst>
          </p:cNvPr>
          <p:cNvPicPr>
            <a:picLocks noChangeAspect="1"/>
          </p:cNvPicPr>
          <p:nvPr/>
        </p:nvPicPr>
        <p:blipFill>
          <a:blip r:embed="rId2"/>
          <a:stretch>
            <a:fillRect/>
          </a:stretch>
        </p:blipFill>
        <p:spPr>
          <a:xfrm>
            <a:off x="839416" y="332656"/>
            <a:ext cx="10585176" cy="6192688"/>
          </a:xfrm>
          <a:prstGeom prst="rect">
            <a:avLst/>
          </a:prstGeom>
        </p:spPr>
      </p:pic>
    </p:spTree>
    <p:extLst>
      <p:ext uri="{BB962C8B-B14F-4D97-AF65-F5344CB8AC3E}">
        <p14:creationId xmlns:p14="http://schemas.microsoft.com/office/powerpoint/2010/main" val="407897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panther-clip-art-black-panth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48525" y="3716338"/>
            <a:ext cx="3048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p:cNvSpPr>
            <a:spLocks noGrp="1"/>
          </p:cNvSpPr>
          <p:nvPr>
            <p:ph type="title"/>
          </p:nvPr>
        </p:nvSpPr>
        <p:spPr/>
        <p:txBody>
          <a:bodyPr/>
          <a:lstStyle/>
          <a:p>
            <a:r>
              <a:rPr lang="en-GB" altLang="en-US" sz="3600" dirty="0"/>
              <a:t>Direct Speech</a:t>
            </a:r>
          </a:p>
        </p:txBody>
      </p:sp>
      <p:sp>
        <p:nvSpPr>
          <p:cNvPr id="4" name="Rounded Rectangular Callout 3"/>
          <p:cNvSpPr/>
          <p:nvPr/>
        </p:nvSpPr>
        <p:spPr>
          <a:xfrm>
            <a:off x="6024566" y="1700216"/>
            <a:ext cx="3959225" cy="1296987"/>
          </a:xfrm>
          <a:prstGeom prst="wedgeRoundRectCallout">
            <a:avLst>
              <a:gd name="adj1" fmla="val 22857"/>
              <a:gd name="adj2" fmla="val 11025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Comic Sans MS" pitchFamily="66" charset="0"/>
              </a:rPr>
              <a:t>What will he do for us? He is not of our tribe, being footless and with most evil eyes.</a:t>
            </a:r>
          </a:p>
        </p:txBody>
      </p:sp>
      <p:sp>
        <p:nvSpPr>
          <p:cNvPr id="7" name="TextBox 6"/>
          <p:cNvSpPr txBox="1">
            <a:spLocks noChangeArrowheads="1"/>
          </p:cNvSpPr>
          <p:nvPr/>
        </p:nvSpPr>
        <p:spPr bwMode="auto">
          <a:xfrm>
            <a:off x="1992313" y="4076700"/>
            <a:ext cx="55435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cs typeface="Times New Roman" panose="02020603050405020304" pitchFamily="18" charset="0"/>
              </a:rPr>
              <a:t>"What will he do for us? He is not of our tribe, being footless and with most evil eyes," said Bagheera.</a:t>
            </a:r>
          </a:p>
        </p:txBody>
      </p:sp>
      <p:sp>
        <p:nvSpPr>
          <p:cNvPr id="4102" name="Rectangle 3"/>
          <p:cNvSpPr>
            <a:spLocks noChangeArrowheads="1"/>
          </p:cNvSpPr>
          <p:nvPr/>
        </p:nvSpPr>
        <p:spPr bwMode="auto">
          <a:xfrm>
            <a:off x="2279653" y="1790819"/>
            <a:ext cx="2411413"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ea typeface="Times New Roman" panose="02020603050405020304" pitchFamily="18" charset="0"/>
                <a:cs typeface="Arial" panose="020B0604020202020204" pitchFamily="34" charset="0"/>
              </a:rPr>
              <a:t>Inverted </a:t>
            </a:r>
            <a:r>
              <a:rPr lang="en-GB" altLang="en-US" sz="2000" dirty="0" err="1">
                <a:latin typeface="Comic Sans MS" panose="030F0702030302020204" pitchFamily="66" charset="0"/>
                <a:ea typeface="Times New Roman" panose="02020603050405020304" pitchFamily="18" charset="0"/>
                <a:cs typeface="Arial" panose="020B0604020202020204" pitchFamily="34" charset="0"/>
              </a:rPr>
              <a:t>commas'hug</a:t>
            </a:r>
            <a:r>
              <a:rPr lang="en-GB" altLang="en-US" sz="2000" dirty="0">
                <a:latin typeface="Comic Sans MS" panose="030F0702030302020204" pitchFamily="66" charset="0"/>
                <a:ea typeface="Times New Roman" panose="02020603050405020304" pitchFamily="18" charset="0"/>
                <a:cs typeface="Arial" panose="020B0604020202020204" pitchFamily="34" charset="0"/>
              </a:rPr>
              <a:t>' the spoken words</a:t>
            </a:r>
            <a:endParaRPr lang="en-GB" altLang="en-US"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panther-clip-art-black-panth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48525" y="3716338"/>
            <a:ext cx="3048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p:cNvSpPr>
            <a:spLocks noGrp="1"/>
          </p:cNvSpPr>
          <p:nvPr>
            <p:ph type="title"/>
          </p:nvPr>
        </p:nvSpPr>
        <p:spPr/>
        <p:txBody>
          <a:bodyPr/>
          <a:lstStyle/>
          <a:p>
            <a:r>
              <a:rPr lang="en-GB" altLang="en-US" sz="3600" dirty="0"/>
              <a:t>Direct Speech</a:t>
            </a:r>
          </a:p>
        </p:txBody>
      </p:sp>
      <p:sp>
        <p:nvSpPr>
          <p:cNvPr id="4" name="Rounded Rectangular Callout 3"/>
          <p:cNvSpPr/>
          <p:nvPr/>
        </p:nvSpPr>
        <p:spPr>
          <a:xfrm>
            <a:off x="6024566" y="1700216"/>
            <a:ext cx="3959225" cy="1296987"/>
          </a:xfrm>
          <a:prstGeom prst="wedgeRoundRectCallout">
            <a:avLst>
              <a:gd name="adj1" fmla="val 22857"/>
              <a:gd name="adj2" fmla="val 11025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Comic Sans MS" pitchFamily="66" charset="0"/>
              </a:rPr>
              <a:t>What will he do for us? He is not of our tribe, being footless and with most evil eyes.</a:t>
            </a:r>
          </a:p>
        </p:txBody>
      </p:sp>
      <p:sp>
        <p:nvSpPr>
          <p:cNvPr id="5125" name="TextBox 6"/>
          <p:cNvSpPr txBox="1">
            <a:spLocks noChangeArrowheads="1"/>
          </p:cNvSpPr>
          <p:nvPr/>
        </p:nvSpPr>
        <p:spPr bwMode="auto">
          <a:xfrm>
            <a:off x="1992313" y="4076700"/>
            <a:ext cx="55435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dirty="0">
                <a:cs typeface="Times New Roman" panose="02020603050405020304" pitchFamily="18" charset="0"/>
              </a:rPr>
              <a:t>"</a:t>
            </a:r>
            <a:r>
              <a:rPr lang="en-GB" altLang="en-US" sz="2000" dirty="0">
                <a:solidFill>
                  <a:srgbClr val="0000FF"/>
                </a:solidFill>
                <a:cs typeface="Times New Roman" panose="02020603050405020304" pitchFamily="18" charset="0"/>
              </a:rPr>
              <a:t>What will he do for us? He is not of our tribe, being footless and with most evil eyes,</a:t>
            </a:r>
            <a:r>
              <a:rPr lang="en-GB" altLang="en-US" sz="2000" dirty="0">
                <a:cs typeface="Times New Roman" panose="02020603050405020304" pitchFamily="18" charset="0"/>
              </a:rPr>
              <a:t>" said Bagheera.</a:t>
            </a:r>
          </a:p>
        </p:txBody>
      </p:sp>
      <p:sp>
        <p:nvSpPr>
          <p:cNvPr id="7" name="Rectangle 3"/>
          <p:cNvSpPr>
            <a:spLocks noChangeArrowheads="1"/>
          </p:cNvSpPr>
          <p:nvPr/>
        </p:nvSpPr>
        <p:spPr bwMode="auto">
          <a:xfrm>
            <a:off x="2279653" y="1790819"/>
            <a:ext cx="2411413"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ea typeface="Times New Roman" panose="02020603050405020304" pitchFamily="18" charset="0"/>
                <a:cs typeface="Arial" panose="020B0604020202020204" pitchFamily="34" charset="0"/>
              </a:rPr>
              <a:t>Inverted </a:t>
            </a:r>
            <a:r>
              <a:rPr lang="en-GB" altLang="en-US" sz="2000" dirty="0" err="1">
                <a:latin typeface="Comic Sans MS" panose="030F0702030302020204" pitchFamily="66" charset="0"/>
                <a:ea typeface="Times New Roman" panose="02020603050405020304" pitchFamily="18" charset="0"/>
                <a:cs typeface="Arial" panose="020B0604020202020204" pitchFamily="34" charset="0"/>
              </a:rPr>
              <a:t>commas'hug</a:t>
            </a:r>
            <a:r>
              <a:rPr lang="en-GB" altLang="en-US" sz="2000" dirty="0">
                <a:latin typeface="Comic Sans MS" panose="030F0702030302020204" pitchFamily="66" charset="0"/>
                <a:ea typeface="Times New Roman" panose="02020603050405020304" pitchFamily="18" charset="0"/>
                <a:cs typeface="Arial" panose="020B0604020202020204" pitchFamily="34" charset="0"/>
              </a:rPr>
              <a:t>' the spoken words</a:t>
            </a:r>
            <a:endParaRPr lang="en-GB" altLang="en-US"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panther-clip-art-black-panth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48525" y="3716338"/>
            <a:ext cx="3048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p:txBody>
          <a:bodyPr/>
          <a:lstStyle/>
          <a:p>
            <a:r>
              <a:rPr lang="en-GB" altLang="en-US" sz="3600" dirty="0"/>
              <a:t>Direct Speech</a:t>
            </a:r>
          </a:p>
        </p:txBody>
      </p:sp>
      <p:sp>
        <p:nvSpPr>
          <p:cNvPr id="4" name="Rounded Rectangular Callout 3"/>
          <p:cNvSpPr/>
          <p:nvPr/>
        </p:nvSpPr>
        <p:spPr>
          <a:xfrm>
            <a:off x="6024566" y="1700216"/>
            <a:ext cx="3959225" cy="1296987"/>
          </a:xfrm>
          <a:prstGeom prst="wedgeRoundRectCallout">
            <a:avLst>
              <a:gd name="adj1" fmla="val 22857"/>
              <a:gd name="adj2" fmla="val 11025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Comic Sans MS" pitchFamily="66" charset="0"/>
              </a:rPr>
              <a:t>What will he do for us? He is not of our tribe, being footless and with most evil eyes.</a:t>
            </a:r>
          </a:p>
        </p:txBody>
      </p:sp>
      <p:sp>
        <p:nvSpPr>
          <p:cNvPr id="6149" name="TextBox 6"/>
          <p:cNvSpPr txBox="1">
            <a:spLocks noChangeArrowheads="1"/>
          </p:cNvSpPr>
          <p:nvPr/>
        </p:nvSpPr>
        <p:spPr bwMode="auto">
          <a:xfrm>
            <a:off x="1992313" y="4076700"/>
            <a:ext cx="55435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b="1" dirty="0">
                <a:solidFill>
                  <a:srgbClr val="FF0000"/>
                </a:solidFill>
                <a:cs typeface="Times New Roman" panose="02020603050405020304" pitchFamily="18" charset="0"/>
              </a:rPr>
              <a:t>"</a:t>
            </a:r>
            <a:r>
              <a:rPr lang="en-GB" altLang="en-US" sz="2000" dirty="0">
                <a:solidFill>
                  <a:srgbClr val="0000FF"/>
                </a:solidFill>
                <a:cs typeface="Times New Roman" panose="02020603050405020304" pitchFamily="18" charset="0"/>
              </a:rPr>
              <a:t>What will he do for us? He is not of our tribe, being footless and with most evil eyes,</a:t>
            </a:r>
            <a:r>
              <a:rPr lang="en-GB" altLang="en-US" sz="2000" b="1" dirty="0">
                <a:solidFill>
                  <a:srgbClr val="FF0000"/>
                </a:solidFill>
                <a:cs typeface="Times New Roman" panose="02020603050405020304" pitchFamily="18" charset="0"/>
              </a:rPr>
              <a:t>"</a:t>
            </a:r>
            <a:r>
              <a:rPr lang="en-GB" altLang="en-US" sz="2000" dirty="0">
                <a:solidFill>
                  <a:srgbClr val="FF0000"/>
                </a:solidFill>
                <a:cs typeface="Times New Roman" panose="02020603050405020304" pitchFamily="18" charset="0"/>
              </a:rPr>
              <a:t> </a:t>
            </a:r>
            <a:r>
              <a:rPr lang="en-GB" altLang="en-US" sz="2000" dirty="0">
                <a:cs typeface="Times New Roman" panose="02020603050405020304" pitchFamily="18" charset="0"/>
              </a:rPr>
              <a:t>said Bagheera.</a:t>
            </a:r>
          </a:p>
        </p:txBody>
      </p:sp>
      <p:sp>
        <p:nvSpPr>
          <p:cNvPr id="9" name="Rectangle 3"/>
          <p:cNvSpPr>
            <a:spLocks noChangeArrowheads="1"/>
          </p:cNvSpPr>
          <p:nvPr/>
        </p:nvSpPr>
        <p:spPr bwMode="auto">
          <a:xfrm>
            <a:off x="2279653" y="1790819"/>
            <a:ext cx="2411413"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ea typeface="Times New Roman" panose="02020603050405020304" pitchFamily="18" charset="0"/>
                <a:cs typeface="Arial" panose="020B0604020202020204" pitchFamily="34" charset="0"/>
              </a:rPr>
              <a:t>Inverted </a:t>
            </a:r>
            <a:r>
              <a:rPr lang="en-GB" altLang="en-US" sz="2000" dirty="0" err="1">
                <a:latin typeface="Comic Sans MS" panose="030F0702030302020204" pitchFamily="66" charset="0"/>
                <a:ea typeface="Times New Roman" panose="02020603050405020304" pitchFamily="18" charset="0"/>
                <a:cs typeface="Arial" panose="020B0604020202020204" pitchFamily="34" charset="0"/>
              </a:rPr>
              <a:t>commas'hug</a:t>
            </a:r>
            <a:r>
              <a:rPr lang="en-GB" altLang="en-US" sz="2000" dirty="0">
                <a:latin typeface="Comic Sans MS" panose="030F0702030302020204" pitchFamily="66" charset="0"/>
                <a:ea typeface="Times New Roman" panose="02020603050405020304" pitchFamily="18" charset="0"/>
                <a:cs typeface="Arial" panose="020B0604020202020204" pitchFamily="34" charset="0"/>
              </a:rPr>
              <a:t>' the spoken words</a:t>
            </a:r>
            <a:endParaRPr lang="en-GB" altLang="en-US" dirty="0">
              <a:latin typeface="Arial" panose="020B0604020202020204" pitchFamily="34" charset="0"/>
              <a:ea typeface="Times New Roman" panose="02020603050405020304" pitchFamily="18" charset="0"/>
              <a:cs typeface="Arial" panose="020B0604020202020204" pitchFamily="34" charset="0"/>
            </a:endParaRPr>
          </a:p>
        </p:txBody>
      </p:sp>
      <p:cxnSp>
        <p:nvCxnSpPr>
          <p:cNvPr id="14" name="Straight Arrow Connector 13"/>
          <p:cNvCxnSpPr/>
          <p:nvPr/>
        </p:nvCxnSpPr>
        <p:spPr>
          <a:xfrm>
            <a:off x="1981200" y="3716338"/>
            <a:ext cx="154360" cy="3603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flipH="1" flipV="1">
            <a:off x="6096003" y="4622007"/>
            <a:ext cx="187009" cy="3603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z="3600" dirty="0"/>
              <a:t>Direct Speech</a:t>
            </a:r>
          </a:p>
        </p:txBody>
      </p:sp>
      <p:sp>
        <p:nvSpPr>
          <p:cNvPr id="17411" name="Rectangle 3"/>
          <p:cNvSpPr>
            <a:spLocks noChangeArrowheads="1"/>
          </p:cNvSpPr>
          <p:nvPr/>
        </p:nvSpPr>
        <p:spPr bwMode="auto">
          <a:xfrm>
            <a:off x="583316" y="515263"/>
            <a:ext cx="2411412" cy="1804749"/>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A comma usually  separates the direct speech from the reporting clause</a:t>
            </a:r>
          </a:p>
        </p:txBody>
      </p:sp>
      <p:sp>
        <p:nvSpPr>
          <p:cNvPr id="8" name="Rectangle 7"/>
          <p:cNvSpPr>
            <a:spLocks noChangeArrowheads="1"/>
          </p:cNvSpPr>
          <p:nvPr/>
        </p:nvSpPr>
        <p:spPr bwMode="auto">
          <a:xfrm>
            <a:off x="1847850" y="3429003"/>
            <a:ext cx="806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t>"He has not eaten," said Baloo, with a grunt of relief. </a:t>
            </a:r>
          </a:p>
        </p:txBody>
      </p:sp>
      <p:pic>
        <p:nvPicPr>
          <p:cNvPr id="17413" name="Picture 8" descr="01-bear-02.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8448" y="0"/>
            <a:ext cx="1674812"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BW_Python_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376" y="5215787"/>
            <a:ext cx="1951038"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3907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sz="3600" dirty="0"/>
              <a:t>Direct Speech</a:t>
            </a:r>
          </a:p>
        </p:txBody>
      </p:sp>
      <p:sp>
        <p:nvSpPr>
          <p:cNvPr id="18436" name="Rectangle 7"/>
          <p:cNvSpPr>
            <a:spLocks noChangeArrowheads="1"/>
          </p:cNvSpPr>
          <p:nvPr/>
        </p:nvSpPr>
        <p:spPr bwMode="auto">
          <a:xfrm>
            <a:off x="1847850" y="3429003"/>
            <a:ext cx="806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t>"</a:t>
            </a:r>
            <a:r>
              <a:rPr lang="en-GB" altLang="en-US" sz="2800" dirty="0">
                <a:solidFill>
                  <a:srgbClr val="0000FF"/>
                </a:solidFill>
              </a:rPr>
              <a:t>He has not eaten</a:t>
            </a:r>
            <a:r>
              <a:rPr lang="en-GB" altLang="en-US" sz="2800" dirty="0">
                <a:solidFill>
                  <a:srgbClr val="FF0000"/>
                </a:solidFill>
              </a:rPr>
              <a:t>,</a:t>
            </a:r>
            <a:r>
              <a:rPr lang="en-GB" altLang="en-US" sz="2800" dirty="0"/>
              <a:t>" said Baloo, with a grunt of relief. </a:t>
            </a:r>
          </a:p>
        </p:txBody>
      </p:sp>
      <p:pic>
        <p:nvPicPr>
          <p:cNvPr id="11" name="Picture 8" descr="01-bear-02.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8448" y="0"/>
            <a:ext cx="1674812"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BW_Python_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376" y="5215787"/>
            <a:ext cx="1951038"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
          <p:cNvSpPr>
            <a:spLocks noChangeArrowheads="1"/>
          </p:cNvSpPr>
          <p:nvPr/>
        </p:nvSpPr>
        <p:spPr bwMode="auto">
          <a:xfrm>
            <a:off x="583316" y="515263"/>
            <a:ext cx="2411412" cy="1804749"/>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A </a:t>
            </a:r>
            <a:r>
              <a:rPr lang="en-GB" altLang="en-US" sz="2000" dirty="0">
                <a:solidFill>
                  <a:srgbClr val="FF0000"/>
                </a:solidFill>
                <a:latin typeface="Comic Sans MS" panose="030F0702030302020204" pitchFamily="66" charset="0"/>
              </a:rPr>
              <a:t>comma</a:t>
            </a:r>
            <a:r>
              <a:rPr lang="en-GB" altLang="en-US" sz="2000" dirty="0">
                <a:latin typeface="Comic Sans MS" panose="030F0702030302020204" pitchFamily="66" charset="0"/>
              </a:rPr>
              <a:t> usually  separates the </a:t>
            </a:r>
            <a:r>
              <a:rPr lang="en-GB" altLang="en-US" sz="2000" dirty="0">
                <a:solidFill>
                  <a:srgbClr val="0000FF"/>
                </a:solidFill>
                <a:latin typeface="Comic Sans MS" panose="030F0702030302020204" pitchFamily="66" charset="0"/>
              </a:rPr>
              <a:t>direct speech </a:t>
            </a:r>
            <a:r>
              <a:rPr lang="en-GB" altLang="en-US" sz="2000" dirty="0">
                <a:latin typeface="Comic Sans MS" panose="030F0702030302020204" pitchFamily="66" charset="0"/>
              </a:rPr>
              <a:t>from the reporting clause</a:t>
            </a:r>
          </a:p>
        </p:txBody>
      </p:sp>
    </p:spTree>
    <p:extLst>
      <p:ext uri="{BB962C8B-B14F-4D97-AF65-F5344CB8AC3E}">
        <p14:creationId xmlns:p14="http://schemas.microsoft.com/office/powerpoint/2010/main" val="215611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z="3600" dirty="0"/>
              <a:t>Direct Speech</a:t>
            </a:r>
          </a:p>
        </p:txBody>
      </p:sp>
      <p:sp>
        <p:nvSpPr>
          <p:cNvPr id="19460" name="Rectangle 7"/>
          <p:cNvSpPr>
            <a:spLocks noChangeArrowheads="1"/>
          </p:cNvSpPr>
          <p:nvPr/>
        </p:nvSpPr>
        <p:spPr bwMode="auto">
          <a:xfrm>
            <a:off x="1847850" y="3429003"/>
            <a:ext cx="806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t>"</a:t>
            </a:r>
            <a:r>
              <a:rPr lang="en-GB" altLang="en-US" sz="2800" dirty="0">
                <a:solidFill>
                  <a:srgbClr val="0000FF"/>
                </a:solidFill>
              </a:rPr>
              <a:t>He has not eaten</a:t>
            </a:r>
            <a:r>
              <a:rPr lang="en-GB" altLang="en-US" sz="2800" dirty="0">
                <a:solidFill>
                  <a:srgbClr val="FF0000"/>
                </a:solidFill>
              </a:rPr>
              <a:t>,</a:t>
            </a:r>
            <a:r>
              <a:rPr lang="en-GB" altLang="en-US" sz="2800" dirty="0"/>
              <a:t>" </a:t>
            </a:r>
            <a:r>
              <a:rPr lang="en-GB" altLang="en-US" sz="2800" dirty="0">
                <a:solidFill>
                  <a:srgbClr val="00B050"/>
                </a:solidFill>
              </a:rPr>
              <a:t>said Baloo</a:t>
            </a:r>
            <a:r>
              <a:rPr lang="en-GB" altLang="en-US" sz="2800" dirty="0"/>
              <a:t>, with a grunt of relief. </a:t>
            </a:r>
          </a:p>
        </p:txBody>
      </p:sp>
      <p:sp>
        <p:nvSpPr>
          <p:cNvPr id="9" name="Rectangle 5"/>
          <p:cNvSpPr>
            <a:spLocks noChangeArrowheads="1"/>
          </p:cNvSpPr>
          <p:nvPr/>
        </p:nvSpPr>
        <p:spPr bwMode="auto">
          <a:xfrm>
            <a:off x="1992313" y="4005266"/>
            <a:ext cx="5924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t>"</a:t>
            </a:r>
            <a:r>
              <a:rPr lang="en-GB" altLang="en-US" sz="2800" dirty="0">
                <a:solidFill>
                  <a:srgbClr val="0000FF"/>
                </a:solidFill>
              </a:rPr>
              <a:t>We are hunting</a:t>
            </a:r>
            <a:r>
              <a:rPr lang="en-GB" altLang="en-US" sz="2800" dirty="0">
                <a:solidFill>
                  <a:srgbClr val="FF0000"/>
                </a:solidFill>
              </a:rPr>
              <a:t>,</a:t>
            </a:r>
            <a:r>
              <a:rPr lang="en-GB" altLang="en-US" sz="2800" dirty="0"/>
              <a:t>" </a:t>
            </a:r>
            <a:r>
              <a:rPr lang="en-GB" altLang="en-US" sz="2800" dirty="0">
                <a:solidFill>
                  <a:srgbClr val="00B050"/>
                </a:solidFill>
              </a:rPr>
              <a:t>said Baloo carelessly</a:t>
            </a:r>
            <a:r>
              <a:rPr lang="en-GB" altLang="en-US" dirty="0"/>
              <a:t>.</a:t>
            </a:r>
          </a:p>
        </p:txBody>
      </p:sp>
      <p:sp>
        <p:nvSpPr>
          <p:cNvPr id="10" name="Rectangle 6"/>
          <p:cNvSpPr>
            <a:spLocks noChangeArrowheads="1"/>
          </p:cNvSpPr>
          <p:nvPr/>
        </p:nvSpPr>
        <p:spPr bwMode="auto">
          <a:xfrm>
            <a:off x="1992313" y="4581525"/>
            <a:ext cx="7848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solidFill>
                  <a:srgbClr val="00B050"/>
                </a:solidFill>
              </a:rPr>
              <a:t>Kaa said</a:t>
            </a:r>
            <a:r>
              <a:rPr lang="en-GB" altLang="en-US" sz="2800" dirty="0">
                <a:solidFill>
                  <a:srgbClr val="FF0000"/>
                </a:solidFill>
              </a:rPr>
              <a:t>,</a:t>
            </a:r>
            <a:r>
              <a:rPr lang="en-GB" altLang="en-US" sz="2800" dirty="0"/>
              <a:t> "</a:t>
            </a:r>
            <a:r>
              <a:rPr lang="en-GB" altLang="en-US" sz="2800" dirty="0">
                <a:solidFill>
                  <a:srgbClr val="0000FF"/>
                </a:solidFill>
              </a:rPr>
              <a:t>Give me permission to come with you</a:t>
            </a:r>
            <a:r>
              <a:rPr lang="en-GB" altLang="en-US" sz="2800" dirty="0"/>
              <a:t>."</a:t>
            </a:r>
          </a:p>
        </p:txBody>
      </p:sp>
      <p:pic>
        <p:nvPicPr>
          <p:cNvPr id="13" name="Picture 8" descr="01-bear-02.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8448" y="0"/>
            <a:ext cx="1674812"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9" descr="BW_Python_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376" y="5215787"/>
            <a:ext cx="1951038"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3"/>
          <p:cNvSpPr>
            <a:spLocks noChangeArrowheads="1"/>
          </p:cNvSpPr>
          <p:nvPr/>
        </p:nvSpPr>
        <p:spPr bwMode="auto">
          <a:xfrm>
            <a:off x="583316" y="515263"/>
            <a:ext cx="2411412" cy="1804749"/>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A </a:t>
            </a:r>
            <a:r>
              <a:rPr lang="en-GB" altLang="en-US" sz="2000" dirty="0">
                <a:solidFill>
                  <a:srgbClr val="FF0000"/>
                </a:solidFill>
                <a:latin typeface="Comic Sans MS" panose="030F0702030302020204" pitchFamily="66" charset="0"/>
              </a:rPr>
              <a:t>comma</a:t>
            </a:r>
            <a:r>
              <a:rPr lang="en-GB" altLang="en-US" sz="2000" dirty="0">
                <a:latin typeface="Comic Sans MS" panose="030F0702030302020204" pitchFamily="66" charset="0"/>
              </a:rPr>
              <a:t> usually  separates the </a:t>
            </a:r>
            <a:r>
              <a:rPr lang="en-GB" altLang="en-US" sz="2000" dirty="0">
                <a:solidFill>
                  <a:srgbClr val="0000FF"/>
                </a:solidFill>
                <a:latin typeface="Comic Sans MS" panose="030F0702030302020204" pitchFamily="66" charset="0"/>
              </a:rPr>
              <a:t>direct speech </a:t>
            </a:r>
            <a:r>
              <a:rPr lang="en-GB" altLang="en-US" sz="2000" dirty="0">
                <a:latin typeface="Comic Sans MS" panose="030F0702030302020204" pitchFamily="66" charset="0"/>
              </a:rPr>
              <a:t>from the </a:t>
            </a:r>
            <a:r>
              <a:rPr lang="en-GB" altLang="en-US" sz="2000" dirty="0">
                <a:solidFill>
                  <a:srgbClr val="00B050"/>
                </a:solidFill>
                <a:latin typeface="Comic Sans MS" panose="030F0702030302020204" pitchFamily="66" charset="0"/>
              </a:rPr>
              <a:t>reporting clause</a:t>
            </a:r>
          </a:p>
        </p:txBody>
      </p:sp>
    </p:spTree>
    <p:extLst>
      <p:ext uri="{BB962C8B-B14F-4D97-AF65-F5344CB8AC3E}">
        <p14:creationId xmlns:p14="http://schemas.microsoft.com/office/powerpoint/2010/main" val="404807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sz="3600" dirty="0"/>
              <a:t>Direct Speech</a:t>
            </a:r>
          </a:p>
        </p:txBody>
      </p:sp>
      <p:sp>
        <p:nvSpPr>
          <p:cNvPr id="12" name="Rectangle 11"/>
          <p:cNvSpPr>
            <a:spLocks noChangeArrowheads="1"/>
          </p:cNvSpPr>
          <p:nvPr/>
        </p:nvSpPr>
        <p:spPr bwMode="auto">
          <a:xfrm>
            <a:off x="1847850" y="3644903"/>
            <a:ext cx="8351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t>"</a:t>
            </a:r>
            <a:r>
              <a:rPr lang="en-GB" altLang="en-US" sz="2800" dirty="0">
                <a:solidFill>
                  <a:srgbClr val="0000FF"/>
                </a:solidFill>
              </a:rPr>
              <a:t>Good hunting</a:t>
            </a:r>
            <a:r>
              <a:rPr lang="en-GB" altLang="en-US" sz="2800" dirty="0">
                <a:solidFill>
                  <a:srgbClr val="FF0000"/>
                </a:solidFill>
              </a:rPr>
              <a:t>!</a:t>
            </a:r>
            <a:r>
              <a:rPr lang="en-GB" altLang="en-US" sz="2800" dirty="0"/>
              <a:t>" cried Baloo, sitting up on his haunches.</a:t>
            </a:r>
          </a:p>
        </p:txBody>
      </p:sp>
      <p:sp>
        <p:nvSpPr>
          <p:cNvPr id="13" name="Rectangle 12"/>
          <p:cNvSpPr>
            <a:spLocks noChangeArrowheads="1"/>
          </p:cNvSpPr>
          <p:nvPr/>
        </p:nvSpPr>
        <p:spPr bwMode="auto">
          <a:xfrm>
            <a:off x="1919288" y="4221166"/>
            <a:ext cx="806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800" dirty="0"/>
              <a:t>"</a:t>
            </a:r>
            <a:r>
              <a:rPr lang="en-GB" altLang="en-US" sz="2800" dirty="0">
                <a:solidFill>
                  <a:srgbClr val="0000FF"/>
                </a:solidFill>
              </a:rPr>
              <a:t>Oho, Baloo, what dost thou do here</a:t>
            </a:r>
            <a:r>
              <a:rPr lang="en-GB" altLang="en-US" sz="2800" dirty="0">
                <a:solidFill>
                  <a:srgbClr val="FF0000"/>
                </a:solidFill>
              </a:rPr>
              <a:t>?</a:t>
            </a:r>
            <a:r>
              <a:rPr lang="en-GB" altLang="en-US" sz="2800" dirty="0"/>
              <a:t> " said Kaa.</a:t>
            </a:r>
          </a:p>
        </p:txBody>
      </p:sp>
      <p:sp>
        <p:nvSpPr>
          <p:cNvPr id="24584" name="Rectangle 3"/>
          <p:cNvSpPr>
            <a:spLocks noChangeArrowheads="1"/>
          </p:cNvSpPr>
          <p:nvPr/>
        </p:nvSpPr>
        <p:spPr bwMode="auto">
          <a:xfrm>
            <a:off x="4890294" y="1618817"/>
            <a:ext cx="2411412" cy="1123712"/>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solidFill>
                  <a:srgbClr val="000000"/>
                </a:solidFill>
                <a:latin typeface="Comic Sans MS" panose="030F0702030302020204" pitchFamily="66" charset="0"/>
              </a:rPr>
              <a:t>Unless the speech ends in</a:t>
            </a:r>
          </a:p>
          <a:p>
            <a:pPr algn="ctr"/>
            <a:r>
              <a:rPr lang="en-GB" altLang="en-US" sz="2000" b="1" dirty="0">
                <a:solidFill>
                  <a:srgbClr val="FF0000"/>
                </a:solidFill>
                <a:latin typeface="Comic Sans MS" panose="030F0702030302020204" pitchFamily="66" charset="0"/>
              </a:rPr>
              <a:t>!</a:t>
            </a:r>
            <a:r>
              <a:rPr lang="en-GB" altLang="en-US" sz="2000" dirty="0">
                <a:solidFill>
                  <a:srgbClr val="000000"/>
                </a:solidFill>
                <a:latin typeface="Comic Sans MS" panose="030F0702030302020204" pitchFamily="66" charset="0"/>
              </a:rPr>
              <a:t> or </a:t>
            </a:r>
            <a:r>
              <a:rPr lang="en-GB" altLang="en-US" sz="2000" b="1" dirty="0">
                <a:solidFill>
                  <a:srgbClr val="FF0000"/>
                </a:solidFill>
                <a:latin typeface="Comic Sans MS" panose="030F0702030302020204" pitchFamily="66" charset="0"/>
              </a:rPr>
              <a:t>?</a:t>
            </a:r>
          </a:p>
        </p:txBody>
      </p:sp>
      <p:pic>
        <p:nvPicPr>
          <p:cNvPr id="15" name="Picture 8" descr="01-bear-02.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8448" y="0"/>
            <a:ext cx="1674812"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descr="BW_Python_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376" y="5215787"/>
            <a:ext cx="1951038"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3"/>
          <p:cNvSpPr>
            <a:spLocks noChangeArrowheads="1"/>
          </p:cNvSpPr>
          <p:nvPr/>
        </p:nvSpPr>
        <p:spPr bwMode="auto">
          <a:xfrm>
            <a:off x="583316" y="515263"/>
            <a:ext cx="2411412" cy="1804749"/>
          </a:xfrm>
          <a:prstGeom prst="roundRect">
            <a:avLst/>
          </a:prstGeom>
          <a:solidFill>
            <a:schemeClr val="accent3">
              <a:lumMod val="40000"/>
              <a:lumOff val="60000"/>
            </a:schemeClr>
          </a:solidFill>
          <a:ln w="38100">
            <a:solidFill>
              <a:schemeClr val="tx1"/>
            </a:solidFill>
            <a:miter lim="800000"/>
            <a:headEnd/>
            <a:tailEnd/>
          </a:ln>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2000" dirty="0">
                <a:latin typeface="Comic Sans MS" panose="030F0702030302020204" pitchFamily="66" charset="0"/>
              </a:rPr>
              <a:t>A </a:t>
            </a:r>
            <a:r>
              <a:rPr lang="en-GB" altLang="en-US" sz="2000" dirty="0">
                <a:solidFill>
                  <a:srgbClr val="FF0000"/>
                </a:solidFill>
                <a:latin typeface="Comic Sans MS" panose="030F0702030302020204" pitchFamily="66" charset="0"/>
              </a:rPr>
              <a:t>comma</a:t>
            </a:r>
            <a:r>
              <a:rPr lang="en-GB" altLang="en-US" sz="2000" dirty="0">
                <a:latin typeface="Comic Sans MS" panose="030F0702030302020204" pitchFamily="66" charset="0"/>
              </a:rPr>
              <a:t> usually  separates the </a:t>
            </a:r>
            <a:r>
              <a:rPr lang="en-GB" altLang="en-US" sz="2000" dirty="0">
                <a:solidFill>
                  <a:srgbClr val="0000FF"/>
                </a:solidFill>
                <a:latin typeface="Comic Sans MS" panose="030F0702030302020204" pitchFamily="66" charset="0"/>
              </a:rPr>
              <a:t>direct speech </a:t>
            </a:r>
            <a:r>
              <a:rPr lang="en-GB" altLang="en-US" sz="2000" dirty="0">
                <a:latin typeface="Comic Sans MS" panose="030F0702030302020204" pitchFamily="66" charset="0"/>
              </a:rPr>
              <a:t>from the </a:t>
            </a:r>
            <a:r>
              <a:rPr lang="en-GB" altLang="en-US" sz="2000" dirty="0">
                <a:solidFill>
                  <a:srgbClr val="00B050"/>
                </a:solidFill>
                <a:latin typeface="Comic Sans MS" panose="030F0702030302020204" pitchFamily="66" charset="0"/>
              </a:rPr>
              <a:t>reporting clause</a:t>
            </a:r>
          </a:p>
        </p:txBody>
      </p:sp>
    </p:spTree>
    <p:extLst>
      <p:ext uri="{BB962C8B-B14F-4D97-AF65-F5344CB8AC3E}">
        <p14:creationId xmlns:p14="http://schemas.microsoft.com/office/powerpoint/2010/main" val="1874805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4BBEE7019B079C4E8A5C27982D1D9AC8" ma:contentTypeVersion="16" ma:contentTypeDescription="Create a new document." ma:contentTypeScope="" ma:versionID="9c412e4f779c4237c80e85452efd28bc">
  <xsd:schema xmlns:xsd="http://www.w3.org/2001/XMLSchema" xmlns:xs="http://www.w3.org/2001/XMLSchema" xmlns:p="http://schemas.microsoft.com/office/2006/metadata/properties" xmlns:ns2="fa54ca88-4bd9-4e91-b032-863369ce78b4" xmlns:ns3="44626631-e19c-4833-bb8e-8ec6edb3d3e7" targetNamespace="http://schemas.microsoft.com/office/2006/metadata/properties" ma:root="true" ma:fieldsID="cfc1668cf581baa277ede7047eb1c2e0" ns2:_="" ns3:_="">
    <xsd:import namespace="fa54ca88-4bd9-4e91-b032-863369ce78b4"/>
    <xsd:import namespace="44626631-e19c-4833-bb8e-8ec6edb3d3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OCR" minOccurs="0"/>
                <xsd:element ref="ns2:SharedWithUsers" minOccurs="0"/>
                <xsd:element ref="ns2:SharedWithDetail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4ca88-4bd9-4e91-b032-863369ce78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7ef9bb9-26e5-4030-8945-930d11b4fda4}" ma:internalName="TaxCatchAll" ma:showField="CatchAllData" ma:web="fa54ca88-4bd9-4e91-b032-863369ce78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626631-e19c-4833-bb8e-8ec6edb3d3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93036d-815b-4a8f-b8cc-9c0f0232ab0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a54ca88-4bd9-4e91-b032-863369ce78b4"/>
    <lcf76f155ced4ddcb4097134ff3c332f xmlns="44626631-e19c-4833-bb8e-8ec6edb3d3e7">
      <Terms xmlns="http://schemas.microsoft.com/office/infopath/2007/PartnerControls"/>
    </lcf76f155ced4ddcb4097134ff3c332f>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854DA2-C2B1-42EA-97DA-0673983F5EE7}">
  <ds:schemaRefs>
    <ds:schemaRef ds:uri="http://schemas.microsoft.com/sharepoint/events"/>
  </ds:schemaRefs>
</ds:datastoreItem>
</file>

<file path=customXml/itemProps2.xml><?xml version="1.0" encoding="utf-8"?>
<ds:datastoreItem xmlns:ds="http://schemas.openxmlformats.org/officeDocument/2006/customXml" ds:itemID="{1958BDD6-E523-4BCF-BAAA-E4C534D063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4ca88-4bd9-4e91-b032-863369ce78b4"/>
    <ds:schemaRef ds:uri="44626631-e19c-4833-bb8e-8ec6edb3d3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2C27FA-ECC8-419F-952C-1D7400C1DF54}">
  <ds:schemaRefs>
    <ds:schemaRef ds:uri="http://purl.org/dc/terms/"/>
    <ds:schemaRef ds:uri="44626631-e19c-4833-bb8e-8ec6edb3d3e7"/>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fa54ca88-4bd9-4e91-b032-863369ce78b4"/>
    <ds:schemaRef ds:uri="http://purl.org/dc/dcmitype/"/>
  </ds:schemaRefs>
</ds:datastoreItem>
</file>

<file path=customXml/itemProps4.xml><?xml version="1.0" encoding="utf-8"?>
<ds:datastoreItem xmlns:ds="http://schemas.openxmlformats.org/officeDocument/2006/customXml" ds:itemID="{5BC7B4A8-1C8A-4444-9475-719BDA9CF0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3552</TotalTime>
  <Words>1788</Words>
  <Application>Microsoft Office PowerPoint</Application>
  <PresentationFormat>Widescreen</PresentationFormat>
  <Paragraphs>83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Comic Sans MS</vt:lpstr>
      <vt:lpstr>Times New Roman</vt:lpstr>
      <vt:lpstr>Office Theme</vt:lpstr>
      <vt:lpstr>PowerPoint Presentation</vt:lpstr>
      <vt:lpstr>Direct Speech What rules do we know about…?</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vt:lpstr>
      <vt:lpstr>Direct Speech Summary of Rules</vt:lpstr>
      <vt:lpstr>Over to you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and Punctuation</dc:title>
  <dc:creator>SN</dc:creator>
  <cp:lastModifiedBy>S Noble</cp:lastModifiedBy>
  <cp:revision>255</cp:revision>
  <dcterms:created xsi:type="dcterms:W3CDTF">2013-05-05T06:41:37Z</dcterms:created>
  <dcterms:modified xsi:type="dcterms:W3CDTF">2023-03-10T07:11:41Z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0x0101004BBEE7019B079C4E8A5C27982D1D9AC8</vt:lpwstr>
  </property>
</Properties>
</file>