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Lst>
  <p:sldIdLst>
    <p:sldId id="256" r:id="rId6"/>
    <p:sldId id="288" r:id="rId7"/>
    <p:sldId id="287" r:id="rId8"/>
    <p:sldId id="277" r:id="rId9"/>
    <p:sldId id="278" r:id="rId10"/>
    <p:sldId id="279" r:id="rId11"/>
    <p:sldId id="280" r:id="rId12"/>
    <p:sldId id="284" r:id="rId13"/>
    <p:sldId id="286" r:id="rId14"/>
    <p:sldId id="283" r:id="rId15"/>
    <p:sldId id="282" r:id="rId1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8" d="100"/>
          <a:sy n="98" d="100"/>
        </p:scale>
        <p:origin x="110"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6/15/2023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6/15/2023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6/15/2023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6/15/2023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6/15/2023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6/15/2023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6/15/2023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6/15/2023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6/15/2023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6/15/2023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6/15/2023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6/15/2023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6/15/2023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6/15/2023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6/15/2023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6/15/2023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6/15/2023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6/15/2023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b="1" dirty="0"/>
              <a:t>Welcome to Nursery</a:t>
            </a:r>
          </a:p>
        </p:txBody>
      </p:sp>
      <p:sp>
        <p:nvSpPr>
          <p:cNvPr id="3" name="Subtitle 2"/>
          <p:cNvSpPr>
            <a:spLocks noGrp="1"/>
          </p:cNvSpPr>
          <p:nvPr>
            <p:ph type="subTitle" idx="1"/>
          </p:nvPr>
        </p:nvSpPr>
        <p:spPr/>
        <p:txBody>
          <a:bodyPr/>
          <a:lstStyle/>
          <a:p>
            <a:r>
              <a:rPr lang="en-GB" dirty="0"/>
              <a:t>2023</a:t>
            </a:r>
          </a:p>
        </p:txBody>
      </p:sp>
      <p:pic>
        <p:nvPicPr>
          <p:cNvPr id="4" name="Picture 3" descr="Description: Wibsey Web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2493" y="1110343"/>
            <a:ext cx="1245244" cy="1351340"/>
          </a:xfrm>
          <a:prstGeom prst="rect">
            <a:avLst/>
          </a:prstGeom>
          <a:noFill/>
          <a:ln>
            <a:noFill/>
          </a:ln>
        </p:spPr>
      </p:pic>
    </p:spTree>
    <p:extLst>
      <p:ext uri="{BB962C8B-B14F-4D97-AF65-F5344CB8AC3E}">
        <p14:creationId xmlns:p14="http://schemas.microsoft.com/office/powerpoint/2010/main" val="3785902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Preparing your child</a:t>
            </a:r>
          </a:p>
        </p:txBody>
      </p:sp>
      <p:sp>
        <p:nvSpPr>
          <p:cNvPr id="6" name="Text Placeholder 5"/>
          <p:cNvSpPr>
            <a:spLocks noGrp="1"/>
          </p:cNvSpPr>
          <p:nvPr>
            <p:ph type="body" sz="half" idx="2"/>
          </p:nvPr>
        </p:nvSpPr>
        <p:spPr>
          <a:xfrm>
            <a:off x="446314" y="3511751"/>
            <a:ext cx="11299371" cy="3252651"/>
          </a:xfrm>
        </p:spPr>
        <p:txBody>
          <a:bodyPr>
            <a:normAutofit/>
          </a:bodyPr>
          <a:lstStyle/>
          <a:p>
            <a:pPr algn="just"/>
            <a:r>
              <a:rPr lang="en-GB" dirty="0">
                <a:latin typeface="Arial" panose="020B0604020202020204" pitchFamily="34" charset="0"/>
                <a:cs typeface="Arial" panose="020B0604020202020204" pitchFamily="34" charset="0"/>
              </a:rPr>
              <a:t>Please do feel you can phone the school office during the day if you are concerned about your child and how they have settled in a morning – of course, the chances are that if they have been upset at your leaving, by the time you have reached the school gate they are laughing with their teachers and friends!</a:t>
            </a:r>
          </a:p>
          <a:p>
            <a:pPr algn="just"/>
            <a:r>
              <a:rPr lang="en-GB" dirty="0">
                <a:latin typeface="Arial" panose="020B0604020202020204" pitchFamily="34" charset="0"/>
                <a:cs typeface="Arial" panose="020B0604020202020204" pitchFamily="34" charset="0"/>
              </a:rPr>
              <a:t>Remember- no questions are silly questions and we would always encourage you to ask us if you are unsure of anything.</a:t>
            </a:r>
          </a:p>
          <a:p>
            <a:pPr algn="just"/>
            <a:r>
              <a:rPr lang="en-GB" dirty="0">
                <a:latin typeface="Arial" panose="020B0604020202020204" pitchFamily="34" charset="0"/>
                <a:cs typeface="Arial" panose="020B0604020202020204" pitchFamily="34" charset="0"/>
              </a:rPr>
              <a:t>Please contact us if you have questions as you prepare for the start of term. We are teachers - and parents - and know all too well the anxieties that go hand in hand with wanting to do our best by our children. We are here to support you and your child in this time of new beginnings and look forward to the partnership we share in what will be one of the most exciting years of development in your child’s life. </a:t>
            </a:r>
          </a:p>
          <a:p>
            <a:endParaRPr lang="en-GB" dirty="0"/>
          </a:p>
        </p:txBody>
      </p:sp>
    </p:spTree>
    <p:extLst>
      <p:ext uri="{BB962C8B-B14F-4D97-AF65-F5344CB8AC3E}">
        <p14:creationId xmlns:p14="http://schemas.microsoft.com/office/powerpoint/2010/main" val="4196030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783771"/>
            <a:ext cx="3865134" cy="5159829"/>
          </a:xfrm>
        </p:spPr>
        <p:txBody>
          <a:bodyPr/>
          <a:lstStyle/>
          <a:p>
            <a:r>
              <a:rPr lang="en-GB" dirty="0"/>
              <a:t>Information can be found on our school website under Transition September </a:t>
            </a:r>
            <a:r>
              <a:rPr lang="en-GB"/>
              <a:t>2023.</a:t>
            </a:r>
          </a:p>
        </p:txBody>
      </p:sp>
      <p:pic>
        <p:nvPicPr>
          <p:cNvPr id="7" name="Picture Placeholder 6" descr="File:A &lt;strong&gt;Smiley&lt;/strong&gt;.jpg"/>
          <p:cNvPicPr>
            <a:picLocks noGrp="1" noChangeAspect="1"/>
          </p:cNvPicPr>
          <p:nvPr>
            <p:ph type="pic" idx="1"/>
          </p:nvPr>
        </p:nvPicPr>
        <p:blipFill>
          <a:blip r:embed="rId2">
            <a:extLst>
              <a:ext uri="{28A0092B-C50C-407E-A947-70E740481C1C}">
                <a14:useLocalDpi xmlns:a14="http://schemas.microsoft.com/office/drawing/2010/main" val="0"/>
              </a:ext>
            </a:extLst>
          </a:blip>
          <a:srcRect t="848" b="848"/>
          <a:stretch>
            <a:fillRect/>
          </a:stretch>
        </p:blipFill>
        <p:spPr>
          <a:xfrm>
            <a:off x="6548438" y="1143000"/>
            <a:ext cx="5051425" cy="4572000"/>
          </a:xfrm>
        </p:spPr>
      </p:pic>
    </p:spTree>
    <p:extLst>
      <p:ext uri="{BB962C8B-B14F-4D97-AF65-F5344CB8AC3E}">
        <p14:creationId xmlns:p14="http://schemas.microsoft.com/office/powerpoint/2010/main" val="885280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D894-AEAD-4662-BF54-80C4FE1B6CFE}"/>
              </a:ext>
            </a:extLst>
          </p:cNvPr>
          <p:cNvSpPr>
            <a:spLocks noGrp="1"/>
          </p:cNvSpPr>
          <p:nvPr>
            <p:ph type="title"/>
          </p:nvPr>
        </p:nvSpPr>
        <p:spPr/>
        <p:txBody>
          <a:bodyPr/>
          <a:lstStyle/>
          <a:p>
            <a:r>
              <a:rPr lang="en-GB" dirty="0"/>
              <a:t>Inclusion at Wibsey</a:t>
            </a:r>
          </a:p>
        </p:txBody>
      </p:sp>
      <p:sp>
        <p:nvSpPr>
          <p:cNvPr id="4" name="Content Placeholder 2">
            <a:extLst>
              <a:ext uri="{FF2B5EF4-FFF2-40B4-BE49-F238E27FC236}">
                <a16:creationId xmlns:a16="http://schemas.microsoft.com/office/drawing/2014/main" id="{849EDE58-94A4-4316-AAA2-04AF7F46C89A}"/>
              </a:ext>
            </a:extLst>
          </p:cNvPr>
          <p:cNvSpPr>
            <a:spLocks noGrp="1"/>
          </p:cNvSpPr>
          <p:nvPr>
            <p:ph idx="1"/>
          </p:nvPr>
        </p:nvSpPr>
        <p:spPr>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b="1" dirty="0"/>
              <a:t>Special Educational Needs</a:t>
            </a:r>
          </a:p>
          <a:p>
            <a:pPr lvl="1"/>
            <a:r>
              <a:rPr lang="en-GB" dirty="0"/>
              <a:t>SEND register</a:t>
            </a:r>
          </a:p>
          <a:p>
            <a:pPr lvl="1"/>
            <a:r>
              <a:rPr lang="en-GB" dirty="0"/>
              <a:t>External Agencies</a:t>
            </a:r>
          </a:p>
          <a:p>
            <a:pPr marL="0" indent="0">
              <a:buNone/>
            </a:pPr>
            <a:endParaRPr lang="en-GB" dirty="0"/>
          </a:p>
          <a:p>
            <a:r>
              <a:rPr lang="en-GB" b="1" dirty="0"/>
              <a:t>Support for families and children</a:t>
            </a:r>
          </a:p>
          <a:p>
            <a:pPr lvl="1"/>
            <a:r>
              <a:rPr lang="en-GB" dirty="0"/>
              <a:t>Named persons in school for Safeguarding</a:t>
            </a:r>
          </a:p>
          <a:p>
            <a:pPr lvl="1"/>
            <a:r>
              <a:rPr lang="en-GB" dirty="0"/>
              <a:t>Work with Early help and social services/other professionals</a:t>
            </a:r>
          </a:p>
          <a:p>
            <a:pPr lvl="1"/>
            <a:r>
              <a:rPr lang="en-GB" dirty="0"/>
              <a:t>Pastoral staff</a:t>
            </a:r>
          </a:p>
          <a:p>
            <a:pPr marL="457200" lvl="1" indent="0">
              <a:buNone/>
            </a:pPr>
            <a:endParaRPr lang="en-GB" dirty="0"/>
          </a:p>
          <a:p>
            <a:pPr marL="57150" indent="0">
              <a:buNone/>
            </a:pPr>
            <a:r>
              <a:rPr lang="en-GB" dirty="0"/>
              <a:t>Any concerns please see the class teacher who will then direct to the appropriate staff member in school. </a:t>
            </a:r>
          </a:p>
          <a:p>
            <a:pPr marL="0" indent="0">
              <a:buNone/>
            </a:pPr>
            <a:endParaRPr lang="en-GB" dirty="0"/>
          </a:p>
        </p:txBody>
      </p:sp>
    </p:spTree>
    <p:extLst>
      <p:ext uri="{BB962C8B-B14F-4D97-AF65-F5344CB8AC3E}">
        <p14:creationId xmlns:p14="http://schemas.microsoft.com/office/powerpoint/2010/main" val="794397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        </a:t>
            </a:r>
          </a:p>
        </p:txBody>
      </p:sp>
      <p:pic>
        <p:nvPicPr>
          <p:cNvPr id="10" name="Picture 9" descr="Wibsey Web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0566" y="973667"/>
            <a:ext cx="1095668" cy="1009041"/>
          </a:xfrm>
          <a:prstGeom prst="rect">
            <a:avLst/>
          </a:prstGeom>
          <a:noFill/>
          <a:ln>
            <a:noFill/>
          </a:ln>
        </p:spPr>
      </p:pic>
      <p:pic>
        <p:nvPicPr>
          <p:cNvPr id="2" name="Picture 1" descr="All This Is That: The origin and back story of the &lt;strong&gt;smiley face&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237" y="3424237"/>
            <a:ext cx="9525" cy="9525"/>
          </a:xfrm>
          <a:prstGeom prst="rect">
            <a:avLst/>
          </a:prstGeom>
        </p:spPr>
      </p:pic>
      <p:pic>
        <p:nvPicPr>
          <p:cNvPr id="9" name="Picture 14" descr="A picture containing text, indoor, person, table&#10;&#10;Description automatically generated">
            <a:extLst>
              <a:ext uri="{FF2B5EF4-FFF2-40B4-BE49-F238E27FC236}">
                <a16:creationId xmlns:a16="http://schemas.microsoft.com/office/drawing/2014/main" id="{6CCBDE96-4D48-CD5B-133D-068D823C19BC}"/>
              </a:ext>
            </a:extLst>
          </p:cNvPr>
          <p:cNvPicPr>
            <a:picLocks noGrp="1" noChangeAspect="1"/>
          </p:cNvPicPr>
          <p:nvPr>
            <p:ph sz="half" idx="1"/>
          </p:nvPr>
        </p:nvPicPr>
        <p:blipFill>
          <a:blip r:embed="rId4"/>
          <a:stretch>
            <a:fillRect/>
          </a:stretch>
        </p:blipFill>
        <p:spPr>
          <a:xfrm>
            <a:off x="706732" y="2420620"/>
            <a:ext cx="2947922" cy="3934461"/>
          </a:xfrm>
        </p:spPr>
      </p:pic>
      <p:pic>
        <p:nvPicPr>
          <p:cNvPr id="16" name="Picture 16" descr="A picture containing text, person, indoor&#10;&#10;Description automatically generated">
            <a:extLst>
              <a:ext uri="{FF2B5EF4-FFF2-40B4-BE49-F238E27FC236}">
                <a16:creationId xmlns:a16="http://schemas.microsoft.com/office/drawing/2014/main" id="{6A162BD4-B408-2E0A-645D-3AEBE19F0559}"/>
              </a:ext>
            </a:extLst>
          </p:cNvPr>
          <p:cNvPicPr>
            <a:picLocks noGrp="1" noChangeAspect="1"/>
          </p:cNvPicPr>
          <p:nvPr>
            <p:ph sz="half" idx="2"/>
          </p:nvPr>
        </p:nvPicPr>
        <p:blipFill>
          <a:blip r:embed="rId5"/>
          <a:stretch>
            <a:fillRect/>
          </a:stretch>
        </p:blipFill>
        <p:spPr>
          <a:xfrm>
            <a:off x="4541291" y="2420620"/>
            <a:ext cx="2937761" cy="3893820"/>
          </a:xfrm>
        </p:spPr>
      </p:pic>
      <p:pic>
        <p:nvPicPr>
          <p:cNvPr id="15" name="Picture 14">
            <a:extLst>
              <a:ext uri="{FF2B5EF4-FFF2-40B4-BE49-F238E27FC236}">
                <a16:creationId xmlns:a16="http://schemas.microsoft.com/office/drawing/2014/main" id="{D17819FD-D17B-13F6-7005-52D99043DD3E}"/>
              </a:ext>
            </a:extLst>
          </p:cNvPr>
          <p:cNvPicPr/>
          <p:nvPr/>
        </p:nvPicPr>
        <p:blipFill>
          <a:blip r:embed="rId6">
            <a:extLst>
              <a:ext uri="{28A0092B-C50C-407E-A947-70E740481C1C}">
                <a14:useLocalDpi xmlns:a14="http://schemas.microsoft.com/office/drawing/2010/main" val="0"/>
              </a:ext>
            </a:extLst>
          </a:blip>
          <a:stretch>
            <a:fillRect/>
          </a:stretch>
        </p:blipFill>
        <p:spPr>
          <a:xfrm>
            <a:off x="1522484" y="2821382"/>
            <a:ext cx="534670" cy="534670"/>
          </a:xfrm>
          <a:prstGeom prst="rect">
            <a:avLst/>
          </a:prstGeom>
        </p:spPr>
      </p:pic>
      <p:pic>
        <p:nvPicPr>
          <p:cNvPr id="12" name="Picture 11"/>
          <p:cNvPicPr/>
          <p:nvPr/>
        </p:nvPicPr>
        <p:blipFill>
          <a:blip r:embed="rId6">
            <a:extLst>
              <a:ext uri="{28A0092B-C50C-407E-A947-70E740481C1C}">
                <a14:useLocalDpi xmlns:a14="http://schemas.microsoft.com/office/drawing/2010/main" val="0"/>
              </a:ext>
            </a:extLst>
          </a:blip>
          <a:stretch>
            <a:fillRect/>
          </a:stretch>
        </p:blipFill>
        <p:spPr>
          <a:xfrm>
            <a:off x="3184854" y="2965937"/>
            <a:ext cx="534670" cy="534670"/>
          </a:xfrm>
          <a:prstGeom prst="rect">
            <a:avLst/>
          </a:prstGeom>
        </p:spPr>
      </p:pic>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4696535" y="3230471"/>
            <a:ext cx="648135" cy="778693"/>
          </a:xfrm>
          <a:prstGeom prst="rect">
            <a:avLst/>
          </a:prstGeom>
        </p:spPr>
      </p:pic>
      <p:pic>
        <p:nvPicPr>
          <p:cNvPr id="13" name="Picture 12"/>
          <p:cNvPicPr/>
          <p:nvPr/>
        </p:nvPicPr>
        <p:blipFill>
          <a:blip r:embed="rId6">
            <a:extLst>
              <a:ext uri="{28A0092B-C50C-407E-A947-70E740481C1C}">
                <a14:useLocalDpi xmlns:a14="http://schemas.microsoft.com/office/drawing/2010/main" val="0"/>
              </a:ext>
            </a:extLst>
          </a:blip>
          <a:stretch>
            <a:fillRect/>
          </a:stretch>
        </p:blipFill>
        <p:spPr>
          <a:xfrm>
            <a:off x="6341386" y="3329662"/>
            <a:ext cx="534670" cy="534670"/>
          </a:xfrm>
          <a:prstGeom prst="rect">
            <a:avLst/>
          </a:prstGeom>
        </p:spPr>
      </p:pic>
      <p:pic>
        <p:nvPicPr>
          <p:cNvPr id="17" name="Picture 18" descr="A child sitting on a couch reading a book&#10;&#10;Description automatically generated">
            <a:extLst>
              <a:ext uri="{FF2B5EF4-FFF2-40B4-BE49-F238E27FC236}">
                <a16:creationId xmlns:a16="http://schemas.microsoft.com/office/drawing/2014/main" id="{DEF0E2D7-BC4F-D233-520E-D78E49319117}"/>
              </a:ext>
            </a:extLst>
          </p:cNvPr>
          <p:cNvPicPr>
            <a:picLocks noChangeAspect="1"/>
          </p:cNvPicPr>
          <p:nvPr/>
        </p:nvPicPr>
        <p:blipFill>
          <a:blip r:embed="rId7"/>
          <a:stretch>
            <a:fillRect/>
          </a:stretch>
        </p:blipFill>
        <p:spPr>
          <a:xfrm>
            <a:off x="8554720" y="2415603"/>
            <a:ext cx="2936240" cy="3947034"/>
          </a:xfrm>
          <a:prstGeom prst="rect">
            <a:avLst/>
          </a:prstGeom>
        </p:spPr>
      </p:pic>
      <p:pic>
        <p:nvPicPr>
          <p:cNvPr id="11" name="Picture 10"/>
          <p:cNvPicPr/>
          <p:nvPr/>
        </p:nvPicPr>
        <p:blipFill>
          <a:blip r:embed="rId6">
            <a:extLst>
              <a:ext uri="{28A0092B-C50C-407E-A947-70E740481C1C}">
                <a14:useLocalDpi xmlns:a14="http://schemas.microsoft.com/office/drawing/2010/main" val="0"/>
              </a:ext>
            </a:extLst>
          </a:blip>
          <a:stretch>
            <a:fillRect/>
          </a:stretch>
        </p:blipFill>
        <p:spPr>
          <a:xfrm>
            <a:off x="9858236" y="3461702"/>
            <a:ext cx="534670" cy="534670"/>
          </a:xfrm>
          <a:prstGeom prst="rect">
            <a:avLst/>
          </a:prstGeom>
        </p:spPr>
      </p:pic>
    </p:spTree>
    <p:extLst>
      <p:ext uri="{BB962C8B-B14F-4D97-AF65-F5344CB8AC3E}">
        <p14:creationId xmlns:p14="http://schemas.microsoft.com/office/powerpoint/2010/main" val="4196508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Induction</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GB" b="1" dirty="0">
                <a:solidFill>
                  <a:schemeClr val="accent6">
                    <a:lumMod val="75000"/>
                  </a:schemeClr>
                </a:solidFill>
              </a:rPr>
              <a:t>Dates and times for induction an be found in your packs.</a:t>
            </a:r>
          </a:p>
          <a:p>
            <a:pPr>
              <a:buFont typeface="Wingdings" panose="05000000000000000000" pitchFamily="2" charset="2"/>
              <a:buChar char="Ø"/>
            </a:pPr>
            <a:r>
              <a:rPr lang="en-GB" b="1" dirty="0">
                <a:solidFill>
                  <a:schemeClr val="accent6">
                    <a:lumMod val="75000"/>
                  </a:schemeClr>
                </a:solidFill>
              </a:rPr>
              <a:t>We have invited you to visit over the next two weeks and hope the children will stay for an hour on their own on their second visit.</a:t>
            </a:r>
          </a:p>
          <a:p>
            <a:pPr>
              <a:buFont typeface="Wingdings" panose="05000000000000000000" pitchFamily="2" charset="2"/>
              <a:buChar char="Ø"/>
            </a:pPr>
            <a:r>
              <a:rPr lang="en-GB" b="1" dirty="0">
                <a:solidFill>
                  <a:schemeClr val="accent6">
                    <a:lumMod val="75000"/>
                  </a:schemeClr>
                </a:solidFill>
              </a:rPr>
              <a:t>In September, children will be admitted in small groups over the first two weeks and then will all attend full time (am/pm/ad) </a:t>
            </a:r>
          </a:p>
          <a:p>
            <a:pPr marL="0" indent="0">
              <a:buNone/>
            </a:pPr>
            <a:endParaRPr lang="en-GB" b="1" dirty="0">
              <a:solidFill>
                <a:schemeClr val="accent6">
                  <a:lumMod val="75000"/>
                </a:schemeClr>
              </a:solidFill>
            </a:endParaRPr>
          </a:p>
          <a:p>
            <a:pPr>
              <a:buFont typeface="Wingdings" panose="05000000000000000000" pitchFamily="2" charset="2"/>
              <a:buChar char="Ø"/>
            </a:pPr>
            <a:endParaRPr lang="en-GB" sz="1600" b="1" dirty="0">
              <a:solidFill>
                <a:schemeClr val="accent6">
                  <a:lumMod val="75000"/>
                </a:schemeClr>
              </a:solidFill>
            </a:endParaRPr>
          </a:p>
        </p:txBody>
      </p:sp>
    </p:spTree>
    <p:extLst>
      <p:ext uri="{BB962C8B-B14F-4D97-AF65-F5344CB8AC3E}">
        <p14:creationId xmlns:p14="http://schemas.microsoft.com/office/powerpoint/2010/main" val="3701030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Arrival &amp; Departure</a:t>
            </a:r>
            <a:br>
              <a:rPr lang="en-GB" dirty="0"/>
            </a:br>
            <a:endParaRPr lang="en-GB" dirty="0"/>
          </a:p>
        </p:txBody>
      </p:sp>
      <p:pic>
        <p:nvPicPr>
          <p:cNvPr id="2" name="Content Placeholder 1" descr="Clipart - &lt;strong&gt;9 o'clock&lt;/strong&g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4554" y="1701910"/>
            <a:ext cx="4063779" cy="4063779"/>
          </a:xfrm>
        </p:spPr>
      </p:pic>
      <p:sp>
        <p:nvSpPr>
          <p:cNvPr id="6" name="Text Placeholder 5"/>
          <p:cNvSpPr>
            <a:spLocks noGrp="1"/>
          </p:cNvSpPr>
          <p:nvPr>
            <p:ph type="body" sz="half" idx="2"/>
          </p:nvPr>
        </p:nvSpPr>
        <p:spPr>
          <a:xfrm>
            <a:off x="1154954" y="2743200"/>
            <a:ext cx="2793158" cy="3281679"/>
          </a:xfrm>
        </p:spPr>
        <p:txBody>
          <a:bodyPr vert="horz" lIns="91440" tIns="45720" rIns="91440" bIns="45720" rtlCol="0" anchor="t">
            <a:normAutofit fontScale="85000" lnSpcReduction="20000"/>
          </a:bodyPr>
          <a:lstStyle/>
          <a:p>
            <a:r>
              <a:rPr lang="en-GB" b="1" u="sng" dirty="0"/>
              <a:t>Morning session</a:t>
            </a:r>
          </a:p>
          <a:p>
            <a:r>
              <a:rPr lang="en-GB" dirty="0"/>
              <a:t>Doors open at 8:40am until 8:50am </a:t>
            </a:r>
          </a:p>
          <a:p>
            <a:r>
              <a:rPr lang="en-GB" dirty="0"/>
              <a:t>Session ends at 11:40 – children collected 11.30-11.40</a:t>
            </a:r>
          </a:p>
          <a:p>
            <a:r>
              <a:rPr lang="en-GB" b="1" u="sng" dirty="0"/>
              <a:t>Afternoon session</a:t>
            </a:r>
          </a:p>
          <a:p>
            <a:r>
              <a:rPr lang="en-GB" dirty="0"/>
              <a:t>Doors open at 12:40pm until 12:50pm</a:t>
            </a:r>
          </a:p>
          <a:p>
            <a:r>
              <a:rPr lang="en-GB" dirty="0"/>
              <a:t>Session ends at 3:30pm- children collected 3.30-3.40</a:t>
            </a:r>
          </a:p>
          <a:p>
            <a:r>
              <a:rPr lang="en-GB" dirty="0"/>
              <a:t>Please let a member of staff know if someone else will be collecting your child.</a:t>
            </a:r>
          </a:p>
          <a:p>
            <a:r>
              <a:rPr lang="en-GB" dirty="0"/>
              <a:t>Please be punctual as children can become upset and worried.</a:t>
            </a:r>
          </a:p>
          <a:p>
            <a:endParaRPr lang="en-GB" dirty="0"/>
          </a:p>
          <a:p>
            <a:endParaRPr lang="en-GB" dirty="0"/>
          </a:p>
        </p:txBody>
      </p:sp>
    </p:spTree>
    <p:extLst>
      <p:ext uri="{BB962C8B-B14F-4D97-AF65-F5344CB8AC3E}">
        <p14:creationId xmlns:p14="http://schemas.microsoft.com/office/powerpoint/2010/main" val="1392536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Structure of the day</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GB" dirty="0"/>
              <a:t>Children self- register in the morning.</a:t>
            </a:r>
          </a:p>
          <a:p>
            <a:r>
              <a:rPr lang="en-GB" dirty="0"/>
              <a:t>Choice of indoor activities until everyone has arrived and are settled.</a:t>
            </a:r>
          </a:p>
          <a:p>
            <a:r>
              <a:rPr lang="en-GB" dirty="0"/>
              <a:t>Whole class  meeting – calendar, register, group activity (</a:t>
            </a:r>
            <a:r>
              <a:rPr lang="en-GB" dirty="0" err="1"/>
              <a:t>ie</a:t>
            </a:r>
            <a:r>
              <a:rPr lang="en-GB" dirty="0"/>
              <a:t>: phonics, mark making, mathematics, speaking and listening).</a:t>
            </a:r>
          </a:p>
          <a:p>
            <a:r>
              <a:rPr lang="en-GB" dirty="0"/>
              <a:t>Indoors/conservatory free flow</a:t>
            </a:r>
          </a:p>
          <a:p>
            <a:r>
              <a:rPr lang="en-GB" dirty="0"/>
              <a:t>Snack is on offer throughout the session – children will access this independently</a:t>
            </a:r>
          </a:p>
          <a:p>
            <a:r>
              <a:rPr lang="en-GB" dirty="0"/>
              <a:t>Outdoors/indoors free flow</a:t>
            </a:r>
          </a:p>
          <a:p>
            <a:r>
              <a:rPr lang="en-GB" dirty="0"/>
              <a:t>Small group activities with an adult –speaking and listening, maths, early phonics</a:t>
            </a:r>
          </a:p>
          <a:p>
            <a:r>
              <a:rPr lang="en-GB" dirty="0"/>
              <a:t>Tidying up</a:t>
            </a:r>
          </a:p>
          <a:p>
            <a:r>
              <a:rPr lang="en-GB" dirty="0"/>
              <a:t>Fab five story time</a:t>
            </a:r>
          </a:p>
        </p:txBody>
      </p:sp>
    </p:spTree>
    <p:extLst>
      <p:ext uri="{BB962C8B-B14F-4D97-AF65-F5344CB8AC3E}">
        <p14:creationId xmlns:p14="http://schemas.microsoft.com/office/powerpoint/2010/main" val="1360549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Clothing- label, label, label!</a:t>
            </a:r>
          </a:p>
        </p:txBody>
      </p:sp>
      <p:pic>
        <p:nvPicPr>
          <p:cNvPr id="1026" name="Picture 2" descr="Image result for wibsey primary unifor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20155" y="2680539"/>
            <a:ext cx="2678861" cy="2678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ibsey primary unifor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82718" y="2652099"/>
            <a:ext cx="2837385" cy="2641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69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011" y="503406"/>
            <a:ext cx="9621903" cy="706964"/>
          </a:xfrm>
        </p:spPr>
        <p:txBody>
          <a:bodyPr/>
          <a:lstStyle/>
          <a:p>
            <a:br>
              <a:rPr lang="en-GB" dirty="0">
                <a:latin typeface="Arial" panose="020B0604020202020204" pitchFamily="34" charset="0"/>
                <a:ea typeface="Times New Roman" panose="02020603050405020304" pitchFamily="18" charset="0"/>
                <a:cs typeface="Arial" panose="020B0604020202020204" pitchFamily="34" charset="0"/>
              </a:rPr>
            </a:br>
            <a:r>
              <a:rPr lang="en-GB" sz="4000" u="sng" spc="75" dirty="0">
                <a:solidFill>
                  <a:schemeClr val="bg1"/>
                </a:solidFill>
                <a:ea typeface="Times New Roman" panose="02020603050405020304" pitchFamily="18" charset="0"/>
                <a:cs typeface="Arial" panose="020B0604020202020204" pitchFamily="34" charset="0"/>
              </a:rPr>
              <a:t>Preparing your child for Nursery</a:t>
            </a:r>
            <a:endParaRPr lang="en-GB" sz="4000" dirty="0"/>
          </a:p>
        </p:txBody>
      </p:sp>
      <p:sp>
        <p:nvSpPr>
          <p:cNvPr id="3" name="Rectangle 2"/>
          <p:cNvSpPr/>
          <p:nvPr/>
        </p:nvSpPr>
        <p:spPr>
          <a:xfrm>
            <a:off x="498566" y="2723470"/>
            <a:ext cx="11194868" cy="3426579"/>
          </a:xfrm>
          <a:prstGeom prst="rect">
            <a:avLst/>
          </a:prstGeom>
        </p:spPr>
        <p:txBody>
          <a:bodyPr wrap="square">
            <a:spAutoFit/>
          </a:bodyPr>
          <a:lstStyle/>
          <a:p>
            <a:pPr algn="just">
              <a:spcAft>
                <a:spcPts val="1125"/>
              </a:spcAft>
            </a:pPr>
            <a:r>
              <a:rPr lang="en-GB" spc="75" dirty="0">
                <a:solidFill>
                  <a:srgbClr val="333333"/>
                </a:solidFill>
                <a:latin typeface="Arial" panose="020B0604020202020204" pitchFamily="34" charset="0"/>
                <a:ea typeface="Times New Roman" panose="02020603050405020304" pitchFamily="18" charset="0"/>
                <a:cs typeface="Arial" panose="020B0604020202020204" pitchFamily="34" charset="0"/>
              </a:rPr>
              <a:t>If your child is starting in Nursery there are ways that you can prepare them and yourself for this time of change.</a:t>
            </a:r>
            <a:endParaRPr lang="en-GB" dirty="0">
              <a:latin typeface="Arial" panose="020B0604020202020204" pitchFamily="34" charset="0"/>
              <a:ea typeface="Times New Roman" panose="02020603050405020304" pitchFamily="18" charset="0"/>
              <a:cs typeface="Arial" panose="020B0604020202020204" pitchFamily="34" charset="0"/>
            </a:endParaRPr>
          </a:p>
          <a:p>
            <a:pPr algn="just">
              <a:spcAft>
                <a:spcPts val="1125"/>
              </a:spcAft>
            </a:pPr>
            <a:r>
              <a:rPr lang="en-GB" spc="75" dirty="0">
                <a:solidFill>
                  <a:srgbClr val="333333"/>
                </a:solidFill>
                <a:latin typeface="Arial" panose="020B0604020202020204" pitchFamily="34" charset="0"/>
                <a:ea typeface="Times New Roman" panose="02020603050405020304" pitchFamily="18" charset="0"/>
                <a:cs typeface="Arial" panose="020B0604020202020204" pitchFamily="34" charset="0"/>
              </a:rPr>
              <a:t>Throughout the summer holidays there are small steps you can take to make sure the transition happens in a smooth and relaxed manner.</a:t>
            </a:r>
            <a:endParaRPr lang="en-GB" dirty="0">
              <a:latin typeface="Arial" panose="020B0604020202020204" pitchFamily="34" charset="0"/>
              <a:ea typeface="Times New Roman" panose="02020603050405020304" pitchFamily="18" charset="0"/>
              <a:cs typeface="Arial" panose="020B0604020202020204" pitchFamily="34" charset="0"/>
            </a:endParaRPr>
          </a:p>
          <a:p>
            <a:pPr algn="just">
              <a:spcAft>
                <a:spcPts val="1125"/>
              </a:spcAft>
            </a:pPr>
            <a:r>
              <a:rPr lang="en-GB" spc="75" dirty="0">
                <a:solidFill>
                  <a:srgbClr val="333333"/>
                </a:solidFill>
                <a:latin typeface="Arial" panose="020B0604020202020204" pitchFamily="34" charset="0"/>
                <a:ea typeface="Times New Roman" panose="02020603050405020304" pitchFamily="18" charset="0"/>
                <a:cs typeface="Arial" panose="020B0604020202020204" pitchFamily="34" charset="0"/>
              </a:rPr>
              <a:t>Here are our top tips for being Nursery ready!</a:t>
            </a:r>
          </a:p>
          <a:p>
            <a:pPr algn="just">
              <a:spcAft>
                <a:spcPts val="1125"/>
              </a:spcAft>
            </a:pPr>
            <a:r>
              <a:rPr lang="en-GB" spc="75" dirty="0">
                <a:solidFill>
                  <a:srgbClr val="333333"/>
                </a:solidFill>
                <a:latin typeface="Arial" panose="020B0604020202020204" pitchFamily="34" charset="0"/>
                <a:ea typeface="Times New Roman" panose="02020603050405020304" pitchFamily="18" charset="0"/>
                <a:cs typeface="Arial" panose="020B0604020202020204" pitchFamily="34" charset="0"/>
              </a:rPr>
              <a:t>Discuss how you will take your child into Nursery each day and be clear about when and how you will say goodbye. This is usually the most difficult part - for parents!  A positive and confident hand over is key to leaving a child happy and engaged from the very start.</a:t>
            </a:r>
          </a:p>
          <a:p>
            <a:pPr algn="just">
              <a:spcAft>
                <a:spcPts val="1125"/>
              </a:spcAft>
            </a:pPr>
            <a:r>
              <a:rPr lang="en-GB" spc="75" dirty="0">
                <a:solidFill>
                  <a:srgbClr val="333333"/>
                </a:solidFill>
                <a:latin typeface="Arial" panose="020B0604020202020204" pitchFamily="34" charset="0"/>
                <a:ea typeface="Times New Roman" panose="02020603050405020304" pitchFamily="18" charset="0"/>
                <a:cs typeface="Arial" panose="020B0604020202020204" pitchFamily="34" charset="0"/>
              </a:rPr>
              <a:t>Encourage your child to practise putting on their own coat and taking it off again!  This will help them to get out to play quicker if they don’t have to wait for the teacher for help. </a:t>
            </a:r>
            <a:endParaRPr lang="en-GB"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4986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prepare for Nursery</a:t>
            </a:r>
          </a:p>
        </p:txBody>
      </p:sp>
      <p:sp>
        <p:nvSpPr>
          <p:cNvPr id="3" name="Text Placeholder 2"/>
          <p:cNvSpPr>
            <a:spLocks noGrp="1"/>
          </p:cNvSpPr>
          <p:nvPr>
            <p:ph type="body" sz="half" idx="2"/>
          </p:nvPr>
        </p:nvSpPr>
        <p:spPr/>
        <p:txBody>
          <a:bodyPr>
            <a:normAutofit fontScale="85000" lnSpcReduction="20000"/>
          </a:bodyPr>
          <a:lstStyle/>
          <a:p>
            <a:pPr marL="285750" indent="-285750">
              <a:buFont typeface="Arial" panose="020B0604020202020204" pitchFamily="34" charset="0"/>
              <a:buChar char="•"/>
            </a:pPr>
            <a:r>
              <a:rPr lang="en-GB" dirty="0"/>
              <a:t>To recognise their own name and to be able to tell an adult their name.</a:t>
            </a:r>
          </a:p>
          <a:p>
            <a:pPr marL="285750" indent="-285750">
              <a:buFont typeface="Arial" panose="020B0604020202020204" pitchFamily="34" charset="0"/>
              <a:buChar char="•"/>
            </a:pPr>
            <a:r>
              <a:rPr lang="en-GB" dirty="0"/>
              <a:t>Make sure your child has been left with a relative/friend/playgroup so they are used to you leaving and coming back.</a:t>
            </a:r>
          </a:p>
          <a:p>
            <a:pPr marL="285750" indent="-285750">
              <a:buFont typeface="Arial" panose="020B0604020202020204" pitchFamily="34" charset="0"/>
              <a:buChar char="•"/>
            </a:pPr>
            <a:r>
              <a:rPr lang="en-GB" dirty="0"/>
              <a:t>Encourage your child to share and take turns with others.</a:t>
            </a:r>
          </a:p>
          <a:p>
            <a:pPr marL="285750" indent="-285750">
              <a:buFont typeface="Arial" panose="020B0604020202020204" pitchFamily="34" charset="0"/>
              <a:buChar char="•"/>
            </a:pPr>
            <a:r>
              <a:rPr lang="en-GB" dirty="0"/>
              <a:t>Ensure your child can feed themselves and drink from a cup.</a:t>
            </a:r>
          </a:p>
          <a:p>
            <a:pPr marL="285750" indent="-285750">
              <a:buFont typeface="Arial" panose="020B0604020202020204" pitchFamily="34" charset="0"/>
              <a:buChar char="•"/>
            </a:pPr>
            <a:r>
              <a:rPr lang="en-GB" dirty="0"/>
              <a:t>Share stories, books and rhymes – this is essential for developing language and understanding.</a:t>
            </a:r>
          </a:p>
          <a:p>
            <a:pPr marL="285750" indent="-285750">
              <a:buFont typeface="Arial" panose="020B0604020202020204" pitchFamily="34" charset="0"/>
              <a:buChar char="•"/>
            </a:pPr>
            <a:r>
              <a:rPr lang="en-GB" dirty="0"/>
              <a:t>Encourage your child to be independent at the toilet and to know how to wipe their own bottom properly and to wash their hands once their have finished.</a:t>
            </a:r>
          </a:p>
        </p:txBody>
      </p:sp>
    </p:spTree>
    <p:extLst>
      <p:ext uri="{BB962C8B-B14F-4D97-AF65-F5344CB8AC3E}">
        <p14:creationId xmlns:p14="http://schemas.microsoft.com/office/powerpoint/2010/main" val="29049306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EE7019B079C4E8A5C27982D1D9AC8" ma:contentTypeVersion="16" ma:contentTypeDescription="Create a new document." ma:contentTypeScope="" ma:versionID="9c412e4f779c4237c80e85452efd28bc">
  <xsd:schema xmlns:xsd="http://www.w3.org/2001/XMLSchema" xmlns:xs="http://www.w3.org/2001/XMLSchema" xmlns:p="http://schemas.microsoft.com/office/2006/metadata/properties" xmlns:ns2="fa54ca88-4bd9-4e91-b032-863369ce78b4" xmlns:ns3="44626631-e19c-4833-bb8e-8ec6edb3d3e7" targetNamespace="http://schemas.microsoft.com/office/2006/metadata/properties" ma:root="true" ma:fieldsID="cfc1668cf581baa277ede7047eb1c2e0" ns2:_="" ns3:_="">
    <xsd:import namespace="fa54ca88-4bd9-4e91-b032-863369ce78b4"/>
    <xsd:import namespace="44626631-e19c-4833-bb8e-8ec6edb3d3e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MediaServiceOCR" minOccurs="0"/>
                <xsd:element ref="ns2:SharedWithUsers" minOccurs="0"/>
                <xsd:element ref="ns2:SharedWithDetail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54ca88-4bd9-4e91-b032-863369ce78b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7ef9bb9-26e5-4030-8945-930d11b4fda4}" ma:internalName="TaxCatchAll" ma:showField="CatchAllData" ma:web="fa54ca88-4bd9-4e91-b032-863369ce78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626631-e19c-4833-bb8e-8ec6edb3d3e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a93036d-815b-4a8f-b8cc-9c0f0232ab0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a54ca88-4bd9-4e91-b032-863369ce78b4">5PVA5SVVUTDX-1818035932-3221254</_dlc_DocId>
    <_dlc_DocIdUrl xmlns="fa54ca88-4bd9-4e91-b032-863369ce78b4">
      <Url>https://wibsey.sharepoint.com/sites/TeachersArea/_layouts/15/DocIdRedir.aspx?ID=5PVA5SVVUTDX-1818035932-3221254</Url>
      <Description>5PVA5SVVUTDX-1818035932-3221254</Description>
    </_dlc_DocIdUrl>
    <TaxCatchAll xmlns="fa54ca88-4bd9-4e91-b032-863369ce78b4" xsi:nil="true"/>
    <lcf76f155ced4ddcb4097134ff3c332f xmlns="44626631-e19c-4833-bb8e-8ec6edb3d3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203E9FD-EAE0-424A-A962-C469517725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54ca88-4bd9-4e91-b032-863369ce78b4"/>
    <ds:schemaRef ds:uri="44626631-e19c-4833-bb8e-8ec6edb3d3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AE8E5A-18BF-444B-89BB-6185FB1C58D2}">
  <ds:schemaRefs>
    <ds:schemaRef ds:uri="http://schemas.microsoft.com/sharepoint/events"/>
  </ds:schemaRefs>
</ds:datastoreItem>
</file>

<file path=customXml/itemProps3.xml><?xml version="1.0" encoding="utf-8"?>
<ds:datastoreItem xmlns:ds="http://schemas.openxmlformats.org/officeDocument/2006/customXml" ds:itemID="{A8015C0D-545A-4B8B-AF05-BD5918AD0A4E}">
  <ds:schemaRefs>
    <ds:schemaRef ds:uri="http://schemas.microsoft.com/sharepoint/v3/contenttype/forms"/>
  </ds:schemaRefs>
</ds:datastoreItem>
</file>

<file path=customXml/itemProps4.xml><?xml version="1.0" encoding="utf-8"?>
<ds:datastoreItem xmlns:ds="http://schemas.openxmlformats.org/officeDocument/2006/customXml" ds:itemID="{9252B5CC-38FA-4127-9148-5B68C723251F}">
  <ds:schemaRefs>
    <ds:schemaRef ds:uri="http://purl.org/dc/dcmitype/"/>
    <ds:schemaRef ds:uri="http://schemas.microsoft.com/office/infopath/2007/PartnerControls"/>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44626631-e19c-4833-bb8e-8ec6edb3d3e7"/>
    <ds:schemaRef ds:uri="fa54ca88-4bd9-4e91-b032-863369ce78b4"/>
  </ds:schemaRefs>
</ds:datastoreItem>
</file>

<file path=docProps/app.xml><?xml version="1.0" encoding="utf-8"?>
<Properties xmlns="http://schemas.openxmlformats.org/officeDocument/2006/extended-properties" xmlns:vt="http://schemas.openxmlformats.org/officeDocument/2006/docPropsVTypes">
  <Template>Ion Boardroom</Template>
  <TotalTime>2012</TotalTime>
  <Words>746</Words>
  <Application>Microsoft Office PowerPoint</Application>
  <PresentationFormat>Widescreen</PresentationFormat>
  <Paragraphs>56</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Century Gothic</vt:lpstr>
      <vt:lpstr>Times New Roman</vt:lpstr>
      <vt:lpstr>Wingdings</vt:lpstr>
      <vt:lpstr>Wingdings 3</vt:lpstr>
      <vt:lpstr>Ion Boardroom</vt:lpstr>
      <vt:lpstr>Welcome to Nursery</vt:lpstr>
      <vt:lpstr>Inclusion at Wibsey</vt:lpstr>
      <vt:lpstr>        </vt:lpstr>
      <vt:lpstr>Induction</vt:lpstr>
      <vt:lpstr>Arrival &amp; Departure </vt:lpstr>
      <vt:lpstr>Structure of the day</vt:lpstr>
      <vt:lpstr>Clothing- label, label, label!</vt:lpstr>
      <vt:lpstr> Preparing your child for Nursery</vt:lpstr>
      <vt:lpstr>How to prepare for Nursery</vt:lpstr>
      <vt:lpstr>Preparing your child</vt:lpstr>
      <vt:lpstr>Information can be found on our school website under Transition September 2023.</vt:lpstr>
    </vt:vector>
  </TitlesOfParts>
  <Company>Wibsey Priamry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into the EYFS.</dc:title>
  <dc:creator>Caroline Ellis-Barker new</dc:creator>
  <cp:lastModifiedBy>Angela Waugh</cp:lastModifiedBy>
  <cp:revision>136</cp:revision>
  <cp:lastPrinted>2015-09-23T14:34:30Z</cp:lastPrinted>
  <dcterms:created xsi:type="dcterms:W3CDTF">2015-09-15T13:54:52Z</dcterms:created>
  <dcterms:modified xsi:type="dcterms:W3CDTF">2023-06-15T15:32:39Z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1866800</vt:r8>
  </property>
  <property fmtid="{D5CDD505-2E9C-101B-9397-08002B2CF9AE}" pid="3" name="ContentTypeId">
    <vt:lpwstr>0x0101004BBEE7019B079C4E8A5C27982D1D9AC8</vt:lpwstr>
  </property>
  <property fmtid="{D5CDD505-2E9C-101B-9397-08002B2CF9AE}" pid="4" name="_dlc_DocIdItemGuid">
    <vt:lpwstr>231cef86-6765-4b13-8c80-687dd487fe20</vt:lpwstr>
  </property>
  <property fmtid="{D5CDD505-2E9C-101B-9397-08002B2CF9AE}" pid="5" name="MediaServiceImageTags">
    <vt:lpwstr/>
  </property>
</Properties>
</file>