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sldIdLst>
    <p:sldId id="256" r:id="rId6"/>
    <p:sldId id="289" r:id="rId7"/>
    <p:sldId id="257" r:id="rId8"/>
    <p:sldId id="277" r:id="rId9"/>
    <p:sldId id="278" r:id="rId10"/>
    <p:sldId id="279" r:id="rId11"/>
    <p:sldId id="287" r:id="rId12"/>
    <p:sldId id="288" r:id="rId13"/>
    <p:sldId id="280" r:id="rId14"/>
    <p:sldId id="284" r:id="rId15"/>
    <p:sldId id="286" r:id="rId16"/>
    <p:sldId id="283" r:id="rId17"/>
    <p:sldId id="282"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EllisBarker" userId="58579a17-357b-4cbb-a22b-bc4d26ad0393" providerId="ADAL" clId="{9406E726-964C-4ECF-A585-387DDA11CC5D}"/>
    <pc:docChg chg="modSld">
      <pc:chgData name="Caroline EllisBarker" userId="58579a17-357b-4cbb-a22b-bc4d26ad0393" providerId="ADAL" clId="{9406E726-964C-4ECF-A585-387DDA11CC5D}" dt="2023-06-30T10:36:40.746" v="1" actId="20577"/>
      <pc:docMkLst>
        <pc:docMk/>
      </pc:docMkLst>
      <pc:sldChg chg="modSp">
        <pc:chgData name="Caroline EllisBarker" userId="58579a17-357b-4cbb-a22b-bc4d26ad0393" providerId="ADAL" clId="{9406E726-964C-4ECF-A585-387DDA11CC5D}" dt="2023-06-30T10:36:40.746" v="1" actId="20577"/>
        <pc:sldMkLst>
          <pc:docMk/>
          <pc:sldMk cId="885280693" sldId="282"/>
        </pc:sldMkLst>
        <pc:spChg chg="mod">
          <ac:chgData name="Caroline EllisBarker" userId="58579a17-357b-4cbb-a22b-bc4d26ad0393" providerId="ADAL" clId="{9406E726-964C-4ECF-A585-387DDA11CC5D}" dt="2023-06-30T10:36:40.746" v="1" actId="20577"/>
          <ac:spMkLst>
            <pc:docMk/>
            <pc:sldMk cId="885280693" sldId="282"/>
            <ac:spMk id="2" creationId="{00000000-0000-0000-0000-000000000000}"/>
          </ac:spMkLst>
        </pc:spChg>
      </pc:sldChg>
    </pc:docChg>
  </pc:docChgLst>
  <pc:docChgLst>
    <pc:chgData name="Veronica Mitchell" userId="8bce0678-dfed-493b-b4b1-601dd1445053" providerId="ADAL" clId="{96693F74-6FCE-4EB0-935F-2B88411B291D}"/>
    <pc:docChg chg="custSel modSld">
      <pc:chgData name="Veronica Mitchell" userId="8bce0678-dfed-493b-b4b1-601dd1445053" providerId="ADAL" clId="{96693F74-6FCE-4EB0-935F-2B88411B291D}" dt="2023-06-15T10:54:31.079" v="31" actId="20577"/>
      <pc:docMkLst>
        <pc:docMk/>
      </pc:docMkLst>
      <pc:sldChg chg="modSp">
        <pc:chgData name="Veronica Mitchell" userId="8bce0678-dfed-493b-b4b1-601dd1445053" providerId="ADAL" clId="{96693F74-6FCE-4EB0-935F-2B88411B291D}" dt="2023-06-15T10:54:31.079" v="31" actId="20577"/>
        <pc:sldMkLst>
          <pc:docMk/>
          <pc:sldMk cId="2122967463" sldId="289"/>
        </pc:sldMkLst>
        <pc:spChg chg="mod">
          <ac:chgData name="Veronica Mitchell" userId="8bce0678-dfed-493b-b4b1-601dd1445053" providerId="ADAL" clId="{96693F74-6FCE-4EB0-935F-2B88411B291D}" dt="2023-06-15T10:54:31.079" v="31" actId="20577"/>
          <ac:spMkLst>
            <pc:docMk/>
            <pc:sldMk cId="2122967463" sldId="289"/>
            <ac:spMk id="3" creationId="{849EDE58-94A4-4316-AAA2-04AF7F46C89A}"/>
          </ac:spMkLst>
        </pc:spChg>
      </pc:sldChg>
    </pc:docChg>
  </pc:docChgLst>
  <pc:docChgLst>
    <pc:chgData name="Caroline EllisBarker" userId="58579a17-357b-4cbb-a22b-bc4d26ad0393" providerId="ADAL" clId="{E62FFBB1-ABC8-4756-AB56-E0281E60EE3F}"/>
    <pc:docChg chg="modSld">
      <pc:chgData name="Caroline EllisBarker" userId="58579a17-357b-4cbb-a22b-bc4d26ad0393" providerId="ADAL" clId="{E62FFBB1-ABC8-4756-AB56-E0281E60EE3F}" dt="2023-06-06T12:56:34.330" v="7" actId="20577"/>
      <pc:docMkLst>
        <pc:docMk/>
      </pc:docMkLst>
      <pc:sldChg chg="modSp">
        <pc:chgData name="Caroline EllisBarker" userId="58579a17-357b-4cbb-a22b-bc4d26ad0393" providerId="ADAL" clId="{E62FFBB1-ABC8-4756-AB56-E0281E60EE3F}" dt="2023-06-06T12:56:03.708" v="1" actId="20577"/>
        <pc:sldMkLst>
          <pc:docMk/>
          <pc:sldMk cId="3785902946" sldId="256"/>
        </pc:sldMkLst>
        <pc:spChg chg="mod">
          <ac:chgData name="Caroline EllisBarker" userId="58579a17-357b-4cbb-a22b-bc4d26ad0393" providerId="ADAL" clId="{E62FFBB1-ABC8-4756-AB56-E0281E60EE3F}" dt="2023-06-06T12:56:03.708" v="1" actId="20577"/>
          <ac:spMkLst>
            <pc:docMk/>
            <pc:sldMk cId="3785902946" sldId="256"/>
            <ac:spMk id="3" creationId="{00000000-0000-0000-0000-000000000000}"/>
          </ac:spMkLst>
        </pc:spChg>
      </pc:sldChg>
      <pc:sldChg chg="modSp">
        <pc:chgData name="Caroline EllisBarker" userId="58579a17-357b-4cbb-a22b-bc4d26ad0393" providerId="ADAL" clId="{E62FFBB1-ABC8-4756-AB56-E0281E60EE3F}" dt="2023-06-06T12:56:34.330" v="7" actId="20577"/>
        <pc:sldMkLst>
          <pc:docMk/>
          <pc:sldMk cId="3701030810" sldId="277"/>
        </pc:sldMkLst>
        <pc:spChg chg="mod">
          <ac:chgData name="Caroline EllisBarker" userId="58579a17-357b-4cbb-a22b-bc4d26ad0393" providerId="ADAL" clId="{E62FFBB1-ABC8-4756-AB56-E0281E60EE3F}" dt="2023-06-06T12:56:34.330" v="7" actId="20577"/>
          <ac:spMkLst>
            <pc:docMk/>
            <pc:sldMk cId="3701030810" sldId="27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6/30/2023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6/30/2023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6/30/2023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6/30/2023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6/30/2023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6/30/2023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6/30/2023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bradford.gov.uk/benefits/applying-for-benefits/free-school-mea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b="1" dirty="0"/>
              <a:t>Welcome to Reception.</a:t>
            </a:r>
          </a:p>
        </p:txBody>
      </p:sp>
      <p:sp>
        <p:nvSpPr>
          <p:cNvPr id="3" name="Subtitle 2"/>
          <p:cNvSpPr>
            <a:spLocks noGrp="1"/>
          </p:cNvSpPr>
          <p:nvPr>
            <p:ph type="subTitle" idx="1"/>
          </p:nvPr>
        </p:nvSpPr>
        <p:spPr/>
        <p:txBody>
          <a:bodyPr/>
          <a:lstStyle/>
          <a:p>
            <a:r>
              <a:rPr lang="en-GB" dirty="0"/>
              <a:t>2023</a:t>
            </a:r>
          </a:p>
        </p:txBody>
      </p:sp>
      <p:pic>
        <p:nvPicPr>
          <p:cNvPr id="4" name="Picture 3" descr="Description: Wibsey Web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2493" y="1110343"/>
            <a:ext cx="1245244" cy="1351340"/>
          </a:xfrm>
          <a:prstGeom prst="rect">
            <a:avLst/>
          </a:prstGeom>
          <a:noFill/>
          <a:ln>
            <a:noFill/>
          </a:ln>
        </p:spPr>
      </p:pic>
    </p:spTree>
    <p:extLst>
      <p:ext uri="{BB962C8B-B14F-4D97-AF65-F5344CB8AC3E}">
        <p14:creationId xmlns:p14="http://schemas.microsoft.com/office/powerpoint/2010/main" val="378590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011" y="503406"/>
            <a:ext cx="9621903" cy="706964"/>
          </a:xfrm>
        </p:spPr>
        <p:txBody>
          <a:bodyPr/>
          <a:lstStyle/>
          <a:p>
            <a:br>
              <a:rPr lang="en-GB" dirty="0">
                <a:latin typeface="Arial" panose="020B0604020202020204" pitchFamily="34" charset="0"/>
                <a:ea typeface="Times New Roman" panose="02020603050405020304" pitchFamily="18" charset="0"/>
                <a:cs typeface="Arial" panose="020B0604020202020204" pitchFamily="34" charset="0"/>
              </a:rPr>
            </a:br>
            <a:r>
              <a:rPr lang="en-GB" sz="4000" u="sng" spc="75" dirty="0">
                <a:solidFill>
                  <a:schemeClr val="bg1"/>
                </a:solidFill>
                <a:ea typeface="Times New Roman" panose="02020603050405020304" pitchFamily="18" charset="0"/>
                <a:cs typeface="Arial" panose="020B0604020202020204" pitchFamily="34" charset="0"/>
              </a:rPr>
              <a:t>Preparing your child for Reception</a:t>
            </a:r>
            <a:endParaRPr lang="en-GB" sz="4000" dirty="0"/>
          </a:p>
        </p:txBody>
      </p:sp>
      <p:sp>
        <p:nvSpPr>
          <p:cNvPr id="3" name="Rectangle 2"/>
          <p:cNvSpPr/>
          <p:nvPr/>
        </p:nvSpPr>
        <p:spPr>
          <a:xfrm>
            <a:off x="444137" y="2211742"/>
            <a:ext cx="11194868" cy="3980577"/>
          </a:xfrm>
          <a:prstGeom prst="rect">
            <a:avLst/>
          </a:prstGeom>
        </p:spPr>
        <p:txBody>
          <a:bodyPr wrap="square">
            <a:spAutoFit/>
          </a:bodyPr>
          <a:lstStyle/>
          <a:p>
            <a:pPr algn="just">
              <a:spcAft>
                <a:spcPts val="1125"/>
              </a:spcAft>
            </a:pPr>
            <a:r>
              <a:rPr lang="en-GB" spc="75" dirty="0">
                <a:solidFill>
                  <a:srgbClr val="333333"/>
                </a:solidFill>
                <a:latin typeface="Arial" panose="020B0604020202020204" pitchFamily="34" charset="0"/>
                <a:ea typeface="Times New Roman" panose="02020603050405020304" pitchFamily="18" charset="0"/>
                <a:cs typeface="Arial" panose="020B0604020202020204" pitchFamily="34" charset="0"/>
              </a:rPr>
              <a:t>If your child is starting in Reception there are ways that you can prepare them and yourself for this time of change.</a:t>
            </a:r>
            <a:endParaRPr lang="en-GB" dirty="0">
              <a:latin typeface="Arial" panose="020B0604020202020204" pitchFamily="34" charset="0"/>
              <a:ea typeface="Times New Roman" panose="02020603050405020304" pitchFamily="18" charset="0"/>
              <a:cs typeface="Arial" panose="020B0604020202020204" pitchFamily="34" charset="0"/>
            </a:endParaRPr>
          </a:p>
          <a:p>
            <a:pPr algn="just">
              <a:spcAft>
                <a:spcPts val="1125"/>
              </a:spcAft>
            </a:pPr>
            <a:r>
              <a:rPr lang="en-GB" spc="75" dirty="0">
                <a:solidFill>
                  <a:srgbClr val="333333"/>
                </a:solidFill>
                <a:latin typeface="Arial" panose="020B0604020202020204" pitchFamily="34" charset="0"/>
                <a:ea typeface="Times New Roman" panose="02020603050405020304" pitchFamily="18" charset="0"/>
                <a:cs typeface="Arial" panose="020B0604020202020204" pitchFamily="34" charset="0"/>
              </a:rPr>
              <a:t>Throughout the summer holidays there are small steps you can take to make sure the transition happens in a smooth and relaxed manner.</a:t>
            </a:r>
            <a:endParaRPr lang="en-GB" dirty="0">
              <a:latin typeface="Arial" panose="020B0604020202020204" pitchFamily="34" charset="0"/>
              <a:ea typeface="Times New Roman" panose="02020603050405020304" pitchFamily="18" charset="0"/>
              <a:cs typeface="Arial" panose="020B0604020202020204" pitchFamily="34" charset="0"/>
            </a:endParaRPr>
          </a:p>
          <a:p>
            <a:pPr algn="just">
              <a:spcAft>
                <a:spcPts val="1125"/>
              </a:spcAft>
            </a:pPr>
            <a:r>
              <a:rPr lang="en-GB" spc="75" dirty="0">
                <a:solidFill>
                  <a:srgbClr val="333333"/>
                </a:solidFill>
                <a:latin typeface="Arial" panose="020B0604020202020204" pitchFamily="34" charset="0"/>
                <a:ea typeface="Times New Roman" panose="02020603050405020304" pitchFamily="18" charset="0"/>
                <a:cs typeface="Arial" panose="020B0604020202020204" pitchFamily="34" charset="0"/>
              </a:rPr>
              <a:t>Here are our top tips for being Reception ready!</a:t>
            </a:r>
            <a:endParaRPr lang="en-GB" dirty="0">
              <a:latin typeface="Arial" panose="020B0604020202020204" pitchFamily="34" charset="0"/>
              <a:ea typeface="Times New Roman" panose="02020603050405020304" pitchFamily="18" charset="0"/>
              <a:cs typeface="Arial" panose="020B0604020202020204" pitchFamily="34" charset="0"/>
            </a:endParaRPr>
          </a:p>
          <a:p>
            <a:pPr algn="just">
              <a:spcAft>
                <a:spcPts val="1125"/>
              </a:spcAft>
            </a:pPr>
            <a:r>
              <a:rPr lang="en-GB" spc="75" dirty="0">
                <a:solidFill>
                  <a:srgbClr val="333333"/>
                </a:solidFill>
                <a:latin typeface="Arial" panose="020B0604020202020204" pitchFamily="34" charset="0"/>
                <a:ea typeface="Times New Roman" panose="02020603050405020304" pitchFamily="18" charset="0"/>
                <a:cs typeface="Arial" panose="020B0604020202020204" pitchFamily="34" charset="0"/>
              </a:rPr>
              <a:t>Encourage your child to practise putting on their new school uniform- and taking it off again! This will help them to establish an order to getting dressed and become quicker at doing up buttons, zips and </a:t>
            </a:r>
            <a:r>
              <a:rPr lang="en-GB" spc="75" dirty="0" err="1">
                <a:solidFill>
                  <a:srgbClr val="333333"/>
                </a:solidFill>
                <a:latin typeface="Arial" panose="020B0604020202020204" pitchFamily="34" charset="0"/>
                <a:ea typeface="Times New Roman" panose="02020603050405020304" pitchFamily="18" charset="0"/>
                <a:cs typeface="Arial" panose="020B0604020202020204" pitchFamily="34" charset="0"/>
              </a:rPr>
              <a:t>velcro</a:t>
            </a:r>
            <a:r>
              <a:rPr lang="en-GB" spc="75" dirty="0">
                <a:solidFill>
                  <a:srgbClr val="333333"/>
                </a:solidFill>
                <a:latin typeface="Arial" panose="020B0604020202020204" pitchFamily="34" charset="0"/>
                <a:ea typeface="Times New Roman" panose="02020603050405020304" pitchFamily="18" charset="0"/>
                <a:cs typeface="Arial" panose="020B0604020202020204" pitchFamily="34" charset="0"/>
              </a:rPr>
              <a:t>. Being able to zip up their own coat is also a bonus- and will help your child to get out to play quicker if they don’t have to wait for the teacher to help them! </a:t>
            </a:r>
            <a:endParaRPr lang="en-GB" dirty="0">
              <a:latin typeface="Arial" panose="020B0604020202020204" pitchFamily="34" charset="0"/>
              <a:ea typeface="Times New Roman" panose="02020603050405020304" pitchFamily="18" charset="0"/>
              <a:cs typeface="Arial" panose="020B0604020202020204" pitchFamily="34" charset="0"/>
            </a:endParaRPr>
          </a:p>
          <a:p>
            <a:pPr algn="just">
              <a:spcAft>
                <a:spcPts val="1125"/>
              </a:spcAft>
            </a:pPr>
            <a:r>
              <a:rPr lang="en-GB" spc="75" dirty="0">
                <a:solidFill>
                  <a:srgbClr val="333333"/>
                </a:solidFill>
                <a:latin typeface="Arial" panose="020B0604020202020204" pitchFamily="34" charset="0"/>
                <a:ea typeface="Times New Roman" panose="02020603050405020304" pitchFamily="18" charset="0"/>
                <a:cs typeface="Arial" panose="020B0604020202020204" pitchFamily="34" charset="0"/>
              </a:rPr>
              <a:t>Discuss how you will take your child into school in the morning and be clear about when and how you will say goodbye. This is usually the most difficult part - for parents! A positive and confident hand over is key to leaving a child happy and engaged from the very start.</a:t>
            </a:r>
          </a:p>
        </p:txBody>
      </p:sp>
    </p:spTree>
    <p:extLst>
      <p:ext uri="{BB962C8B-B14F-4D97-AF65-F5344CB8AC3E}">
        <p14:creationId xmlns:p14="http://schemas.microsoft.com/office/powerpoint/2010/main" val="14498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prepare for Reception</a:t>
            </a:r>
          </a:p>
        </p:txBody>
      </p:sp>
      <p:sp>
        <p:nvSpPr>
          <p:cNvPr id="3" name="Text Placeholder 2"/>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GB" dirty="0"/>
              <a:t>To recognise their own name.</a:t>
            </a:r>
          </a:p>
          <a:p>
            <a:pPr marL="285750" indent="-285750">
              <a:buFont typeface="Arial" panose="020B0604020202020204" pitchFamily="34" charset="0"/>
              <a:buChar char="•"/>
            </a:pPr>
            <a:r>
              <a:rPr lang="en-GB" dirty="0"/>
              <a:t>Encourage your child to write their name.</a:t>
            </a:r>
          </a:p>
          <a:p>
            <a:pPr marL="285750" indent="-285750">
              <a:buFont typeface="Arial" panose="020B0604020202020204" pitchFamily="34" charset="0"/>
              <a:buChar char="•"/>
            </a:pPr>
            <a:r>
              <a:rPr lang="en-GB" dirty="0"/>
              <a:t>Play simple phonic and number games.</a:t>
            </a:r>
          </a:p>
          <a:p>
            <a:pPr marL="285750" indent="-285750">
              <a:buFont typeface="Arial" panose="020B0604020202020204" pitchFamily="34" charset="0"/>
              <a:buChar char="•"/>
            </a:pPr>
            <a:r>
              <a:rPr lang="en-GB" dirty="0"/>
              <a:t>Share stories, books and rhymes.</a:t>
            </a:r>
          </a:p>
          <a:p>
            <a:pPr marL="285750" indent="-285750">
              <a:buFont typeface="Arial" panose="020B0604020202020204" pitchFamily="34" charset="0"/>
              <a:buChar char="•"/>
            </a:pPr>
            <a:r>
              <a:rPr lang="en-GB" dirty="0"/>
              <a:t>Encourage them to be independent at the toilet and to know how to wipe their own bottom properly and to wash their hands once their have finished.</a:t>
            </a:r>
          </a:p>
          <a:p>
            <a:pPr marL="285750" indent="-285750">
              <a:buFont typeface="Arial" panose="020B0604020202020204" pitchFamily="34" charset="0"/>
              <a:buChar char="•"/>
            </a:pPr>
            <a:r>
              <a:rPr lang="en-GB" dirty="0"/>
              <a:t>Encourage them to practise using a knife and fork during meal times.</a:t>
            </a:r>
          </a:p>
        </p:txBody>
      </p:sp>
    </p:spTree>
    <p:extLst>
      <p:ext uri="{BB962C8B-B14F-4D97-AF65-F5344CB8AC3E}">
        <p14:creationId xmlns:p14="http://schemas.microsoft.com/office/powerpoint/2010/main" val="290493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Preparing your child</a:t>
            </a:r>
          </a:p>
        </p:txBody>
      </p:sp>
      <p:sp>
        <p:nvSpPr>
          <p:cNvPr id="6" name="Text Placeholder 5"/>
          <p:cNvSpPr>
            <a:spLocks noGrp="1"/>
          </p:cNvSpPr>
          <p:nvPr>
            <p:ph type="body" sz="half" idx="2"/>
          </p:nvPr>
        </p:nvSpPr>
        <p:spPr>
          <a:xfrm>
            <a:off x="457200" y="3207434"/>
            <a:ext cx="11299371" cy="3650565"/>
          </a:xfrm>
        </p:spPr>
        <p:txBody>
          <a:bodyPr>
            <a:normAutofit/>
          </a:bodyPr>
          <a:lstStyle/>
          <a:p>
            <a:pPr algn="just"/>
            <a:r>
              <a:rPr lang="en-GB" dirty="0">
                <a:latin typeface="Arial" panose="020B0604020202020204" pitchFamily="34" charset="0"/>
                <a:cs typeface="Arial" panose="020B0604020202020204" pitchFamily="34" charset="0"/>
              </a:rPr>
              <a:t>Please do feel you can phone the school office or send APP message during the day if you are concerned about your child and how they have settled in a morning – of course, the chances are that if they have been upset at your leaving, by the time you have reached the school gate they are laughing with their teachers and friends!</a:t>
            </a:r>
          </a:p>
          <a:p>
            <a:pPr algn="just"/>
            <a:r>
              <a:rPr lang="en-GB" dirty="0">
                <a:latin typeface="Arial" panose="020B0604020202020204" pitchFamily="34" charset="0"/>
                <a:cs typeface="Arial" panose="020B0604020202020204" pitchFamily="34" charset="0"/>
              </a:rPr>
              <a:t>Remember- no questions are silly questions and we would always encourage you to ask us if you are unsure of anything.</a:t>
            </a:r>
          </a:p>
          <a:p>
            <a:pPr algn="just"/>
            <a:r>
              <a:rPr lang="en-GB" dirty="0">
                <a:latin typeface="Arial" panose="020B0604020202020204" pitchFamily="34" charset="0"/>
                <a:cs typeface="Arial" panose="020B0604020202020204" pitchFamily="34" charset="0"/>
              </a:rPr>
              <a:t>Please contact us if you have questions as you prepare for the start of term. We are teachers - and parents - and know all too well the anxieties that go hand in hand with wanting to do our best by our children. We are here to support you and your child in this time of new beginnings and look forward to the partnership we share in what will be one of the most exciting years of development in your child’s life. </a:t>
            </a:r>
          </a:p>
          <a:p>
            <a:endParaRPr lang="en-GB" dirty="0"/>
          </a:p>
        </p:txBody>
      </p:sp>
    </p:spTree>
    <p:extLst>
      <p:ext uri="{BB962C8B-B14F-4D97-AF65-F5344CB8AC3E}">
        <p14:creationId xmlns:p14="http://schemas.microsoft.com/office/powerpoint/2010/main" val="419603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783771"/>
            <a:ext cx="3865134" cy="5159829"/>
          </a:xfrm>
        </p:spPr>
        <p:txBody>
          <a:bodyPr/>
          <a:lstStyle/>
          <a:p>
            <a:r>
              <a:rPr lang="en-GB" dirty="0"/>
              <a:t>Information can be found on our school website under Transition September 2023.</a:t>
            </a:r>
          </a:p>
        </p:txBody>
      </p:sp>
      <p:pic>
        <p:nvPicPr>
          <p:cNvPr id="7" name="Picture Placeholder 6" descr="File:A &lt;strong&gt;Smiley&lt;/strong&gt;.jpg"/>
          <p:cNvPicPr>
            <a:picLocks noGrp="1" noChangeAspect="1"/>
          </p:cNvPicPr>
          <p:nvPr>
            <p:ph type="pic" idx="1"/>
          </p:nvPr>
        </p:nvPicPr>
        <p:blipFill>
          <a:blip r:embed="rId2">
            <a:extLst>
              <a:ext uri="{28A0092B-C50C-407E-A947-70E740481C1C}">
                <a14:useLocalDpi xmlns:a14="http://schemas.microsoft.com/office/drawing/2010/main" val="0"/>
              </a:ext>
            </a:extLst>
          </a:blip>
          <a:srcRect t="848" b="848"/>
          <a:stretch>
            <a:fillRect/>
          </a:stretch>
        </p:blipFill>
        <p:spPr>
          <a:xfrm>
            <a:off x="6548438" y="1143000"/>
            <a:ext cx="5051425" cy="4572000"/>
          </a:xfrm>
        </p:spPr>
      </p:pic>
    </p:spTree>
    <p:extLst>
      <p:ext uri="{BB962C8B-B14F-4D97-AF65-F5344CB8AC3E}">
        <p14:creationId xmlns:p14="http://schemas.microsoft.com/office/powerpoint/2010/main" val="88528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686B-933E-4090-8E79-886FAD87B742}"/>
              </a:ext>
            </a:extLst>
          </p:cNvPr>
          <p:cNvSpPr>
            <a:spLocks noGrp="1"/>
          </p:cNvSpPr>
          <p:nvPr>
            <p:ph type="title"/>
          </p:nvPr>
        </p:nvSpPr>
        <p:spPr/>
        <p:txBody>
          <a:bodyPr/>
          <a:lstStyle/>
          <a:p>
            <a:r>
              <a:rPr lang="en-GB" dirty="0"/>
              <a:t>Inclusion at Wibsey</a:t>
            </a:r>
          </a:p>
        </p:txBody>
      </p:sp>
      <p:sp>
        <p:nvSpPr>
          <p:cNvPr id="3" name="Content Placeholder 2">
            <a:extLst>
              <a:ext uri="{FF2B5EF4-FFF2-40B4-BE49-F238E27FC236}">
                <a16:creationId xmlns:a16="http://schemas.microsoft.com/office/drawing/2014/main" id="{849EDE58-94A4-4316-AAA2-04AF7F46C89A}"/>
              </a:ext>
            </a:extLst>
          </p:cNvPr>
          <p:cNvSpPr>
            <a:spLocks noGrp="1"/>
          </p:cNvSpPr>
          <p:nvPr>
            <p:ph idx="1"/>
          </p:nvPr>
        </p:nvSpPr>
        <p:spPr>
          <a:xfrm>
            <a:off x="1549237" y="2318273"/>
            <a:ext cx="9767512" cy="4703312"/>
          </a:xfrm>
        </p:spPr>
        <p:txBody>
          <a:bodyPr>
            <a:normAutofit fontScale="85000" lnSpcReduction="20000"/>
          </a:bodyPr>
          <a:lstStyle/>
          <a:p>
            <a:r>
              <a:rPr lang="en-GB" b="1" dirty="0"/>
              <a:t>Special Educational Needs</a:t>
            </a:r>
          </a:p>
          <a:p>
            <a:pPr lvl="1"/>
            <a:r>
              <a:rPr lang="en-GB" dirty="0"/>
              <a:t>SEND register</a:t>
            </a:r>
          </a:p>
          <a:p>
            <a:pPr lvl="1"/>
            <a:r>
              <a:rPr lang="en-GB" dirty="0"/>
              <a:t>External Agencies</a:t>
            </a:r>
          </a:p>
          <a:p>
            <a:pPr marL="0" indent="0">
              <a:buNone/>
            </a:pPr>
            <a:endParaRPr lang="en-GB" dirty="0"/>
          </a:p>
          <a:p>
            <a:r>
              <a:rPr lang="en-GB" b="1" dirty="0"/>
              <a:t>Free School Meals / Pupil Premium</a:t>
            </a:r>
          </a:p>
          <a:p>
            <a:pPr lvl="1"/>
            <a:r>
              <a:rPr lang="en-GB" dirty="0"/>
              <a:t>Free School Meals - apply at </a:t>
            </a:r>
            <a:r>
              <a:rPr lang="en-GB" dirty="0">
                <a:solidFill>
                  <a:srgbClr val="0070C0"/>
                </a:solidFill>
                <a:hlinkClick r:id="rId2">
                  <a:extLst>
                    <a:ext uri="{A12FA001-AC4F-418D-AE19-62706E023703}">
                      <ahyp:hlinkClr xmlns:ahyp="http://schemas.microsoft.com/office/drawing/2018/hyperlinkcolor" val="tx"/>
                    </a:ext>
                  </a:extLst>
                </a:hlinkClick>
              </a:rPr>
              <a:t>https://www.bradford.gov.uk/benefits/applying-for-benefits/free-school-meals/</a:t>
            </a:r>
            <a:r>
              <a:rPr lang="en-GB" dirty="0"/>
              <a:t> instant response</a:t>
            </a:r>
          </a:p>
          <a:p>
            <a:pPr lvl="1"/>
            <a:r>
              <a:rPr lang="en-GB" dirty="0"/>
              <a:t>Pupil Premium – school uniform voucher, used in school for staffing, support and residentials</a:t>
            </a:r>
          </a:p>
          <a:p>
            <a:pPr marL="457200" lvl="1" indent="0">
              <a:buNone/>
            </a:pPr>
            <a:endParaRPr lang="en-GB" dirty="0"/>
          </a:p>
          <a:p>
            <a:r>
              <a:rPr lang="en-GB" b="1" dirty="0"/>
              <a:t>Support for families and children</a:t>
            </a:r>
          </a:p>
          <a:p>
            <a:pPr lvl="1"/>
            <a:r>
              <a:rPr lang="en-GB" dirty="0"/>
              <a:t>Named persons in school for Safeguarding</a:t>
            </a:r>
          </a:p>
          <a:p>
            <a:pPr lvl="1"/>
            <a:r>
              <a:rPr lang="en-GB" dirty="0"/>
              <a:t>Work with Early help and social services/other professionals</a:t>
            </a:r>
          </a:p>
          <a:p>
            <a:pPr lvl="1"/>
            <a:r>
              <a:rPr lang="en-GB" dirty="0"/>
              <a:t>Pastoral staff</a:t>
            </a:r>
          </a:p>
          <a:p>
            <a:pPr marL="457200" lvl="1" indent="0">
              <a:buNone/>
            </a:pPr>
            <a:endParaRPr lang="en-GB" dirty="0"/>
          </a:p>
          <a:p>
            <a:pPr marL="57150" indent="0">
              <a:buNone/>
            </a:pPr>
            <a:r>
              <a:rPr lang="en-GB" dirty="0"/>
              <a:t>Any concerns please see the class teacher who will then direct to the appropriate staff member in school. </a:t>
            </a:r>
          </a:p>
          <a:p>
            <a:pPr marL="0" indent="0">
              <a:buNone/>
            </a:pPr>
            <a:endParaRPr lang="en-GB" dirty="0"/>
          </a:p>
        </p:txBody>
      </p:sp>
    </p:spTree>
    <p:extLst>
      <p:ext uri="{BB962C8B-B14F-4D97-AF65-F5344CB8AC3E}">
        <p14:creationId xmlns:p14="http://schemas.microsoft.com/office/powerpoint/2010/main" val="212296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        </a:t>
            </a:r>
          </a:p>
        </p:txBody>
      </p:sp>
      <p:pic>
        <p:nvPicPr>
          <p:cNvPr id="10" name="Picture 9" descr="Wibsey Web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566" y="973667"/>
            <a:ext cx="1095668" cy="1009041"/>
          </a:xfrm>
          <a:prstGeom prst="rect">
            <a:avLst/>
          </a:prstGeom>
          <a:noFill/>
          <a:ln>
            <a:noFill/>
          </a:ln>
        </p:spPr>
      </p:pic>
      <p:pic>
        <p:nvPicPr>
          <p:cNvPr id="2" name="Picture 1" descr="All This Is That: The origin and back story of the &lt;strong&gt;smiley face&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237" y="3424237"/>
            <a:ext cx="9525" cy="9525"/>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6558225" y="3776980"/>
            <a:ext cx="534670" cy="534670"/>
          </a:xfrm>
          <a:prstGeom prst="rect">
            <a:avLst/>
          </a:prstGeom>
        </p:spPr>
      </p:pic>
      <p:pic>
        <p:nvPicPr>
          <p:cNvPr id="14" name="Content Placeholder 13">
            <a:extLst>
              <a:ext uri="{FF2B5EF4-FFF2-40B4-BE49-F238E27FC236}">
                <a16:creationId xmlns:a16="http://schemas.microsoft.com/office/drawing/2014/main" id="{BFB0CCE9-6BCC-44DA-9635-DFC4AB7C0151}"/>
              </a:ext>
            </a:extLst>
          </p:cNvPr>
          <p:cNvPicPr>
            <a:picLocks noGrp="1" noChangeAspect="1"/>
          </p:cNvPicPr>
          <p:nvPr>
            <p:ph sz="half" idx="1"/>
          </p:nvPr>
        </p:nvPicPr>
        <p:blipFill>
          <a:blip r:embed="rId5"/>
          <a:stretch>
            <a:fillRect/>
          </a:stretch>
        </p:blipFill>
        <p:spPr>
          <a:xfrm>
            <a:off x="1389601" y="2603500"/>
            <a:ext cx="1921668" cy="3416300"/>
          </a:xfr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2306362" y="3453617"/>
            <a:ext cx="534670" cy="534670"/>
          </a:xfrm>
          <a:prstGeom prst="rect">
            <a:avLst/>
          </a:prstGeom>
        </p:spPr>
      </p:pic>
      <p:pic>
        <p:nvPicPr>
          <p:cNvPr id="18" name="Content Placeholder 17">
            <a:extLst>
              <a:ext uri="{FF2B5EF4-FFF2-40B4-BE49-F238E27FC236}">
                <a16:creationId xmlns:a16="http://schemas.microsoft.com/office/drawing/2014/main" id="{B6EB14FC-799E-406E-9C36-19F1740030E7}"/>
              </a:ext>
            </a:extLst>
          </p:cNvPr>
          <p:cNvPicPr>
            <a:picLocks noGrp="1" noChangeAspect="1"/>
          </p:cNvPicPr>
          <p:nvPr>
            <p:ph sz="half" idx="2"/>
          </p:nvPr>
        </p:nvPicPr>
        <p:blipFill>
          <a:blip r:embed="rId6"/>
          <a:stretch>
            <a:fillRect/>
          </a:stretch>
        </p:blipFill>
        <p:spPr>
          <a:xfrm>
            <a:off x="3757793" y="2603500"/>
            <a:ext cx="4573889" cy="3416300"/>
          </a:xfr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174476" y="3156902"/>
            <a:ext cx="534670" cy="534670"/>
          </a:xfrm>
          <a:prstGeom prst="rect">
            <a:avLst/>
          </a:prstGeom>
        </p:spPr>
      </p:pic>
      <p:pic>
        <p:nvPicPr>
          <p:cNvPr id="20" name="Picture 19">
            <a:extLst>
              <a:ext uri="{FF2B5EF4-FFF2-40B4-BE49-F238E27FC236}">
                <a16:creationId xmlns:a16="http://schemas.microsoft.com/office/drawing/2014/main" id="{327D4A03-64B0-4877-B9EE-19A9CFFDE0B2}"/>
              </a:ext>
            </a:extLst>
          </p:cNvPr>
          <p:cNvPicPr>
            <a:picLocks noChangeAspect="1"/>
          </p:cNvPicPr>
          <p:nvPr/>
        </p:nvPicPr>
        <p:blipFill>
          <a:blip r:embed="rId7"/>
          <a:stretch>
            <a:fillRect/>
          </a:stretch>
        </p:blipFill>
        <p:spPr>
          <a:xfrm rot="5400000">
            <a:off x="8480174" y="3035810"/>
            <a:ext cx="3416301" cy="2551682"/>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0154264" y="3209594"/>
            <a:ext cx="648135" cy="778693"/>
          </a:xfrm>
          <a:prstGeom prst="rect">
            <a:avLst/>
          </a:prstGeom>
        </p:spPr>
      </p:pic>
    </p:spTree>
    <p:extLst>
      <p:ext uri="{BB962C8B-B14F-4D97-AF65-F5344CB8AC3E}">
        <p14:creationId xmlns:p14="http://schemas.microsoft.com/office/powerpoint/2010/main" val="382080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Induction</a:t>
            </a:r>
          </a:p>
        </p:txBody>
      </p:sp>
      <p:sp>
        <p:nvSpPr>
          <p:cNvPr id="3" name="Content Placeholder 2"/>
          <p:cNvSpPr>
            <a:spLocks noGrp="1"/>
          </p:cNvSpPr>
          <p:nvPr>
            <p:ph idx="1"/>
          </p:nvPr>
        </p:nvSpPr>
        <p:spPr/>
        <p:txBody>
          <a:bodyPr>
            <a:normAutofit/>
          </a:bodyPr>
          <a:lstStyle/>
          <a:p>
            <a:pPr marL="0" indent="0" algn="ctr">
              <a:buNone/>
            </a:pPr>
            <a:endParaRPr lang="en-GB" sz="3200" b="1" dirty="0">
              <a:solidFill>
                <a:schemeClr val="accent6">
                  <a:lumMod val="75000"/>
                </a:schemeClr>
              </a:solidFill>
            </a:endParaRPr>
          </a:p>
          <a:p>
            <a:pPr marL="0" indent="0">
              <a:buNone/>
            </a:pPr>
            <a:r>
              <a:rPr lang="en-GB" sz="3200" b="1" dirty="0">
                <a:solidFill>
                  <a:schemeClr val="accent6">
                    <a:lumMod val="75000"/>
                  </a:schemeClr>
                </a:solidFill>
              </a:rPr>
              <a:t>Monday 4</a:t>
            </a:r>
            <a:r>
              <a:rPr lang="en-GB" sz="3200" b="1" baseline="30000" dirty="0">
                <a:solidFill>
                  <a:schemeClr val="accent6">
                    <a:lumMod val="75000"/>
                  </a:schemeClr>
                </a:solidFill>
              </a:rPr>
              <a:t>th</a:t>
            </a:r>
            <a:r>
              <a:rPr lang="en-GB" sz="3200" b="1" dirty="0">
                <a:solidFill>
                  <a:schemeClr val="accent6">
                    <a:lumMod val="75000"/>
                  </a:schemeClr>
                </a:solidFill>
              </a:rPr>
              <a:t> until Thursday 7</a:t>
            </a:r>
            <a:r>
              <a:rPr lang="en-GB" sz="3200" b="1" baseline="30000" dirty="0">
                <a:solidFill>
                  <a:schemeClr val="accent6">
                    <a:lumMod val="75000"/>
                  </a:schemeClr>
                </a:solidFill>
              </a:rPr>
              <a:t>th</a:t>
            </a:r>
            <a:r>
              <a:rPr lang="en-GB" sz="3200" b="1" dirty="0">
                <a:solidFill>
                  <a:schemeClr val="accent6">
                    <a:lumMod val="75000"/>
                  </a:schemeClr>
                </a:solidFill>
              </a:rPr>
              <a:t> September children will come for half days.</a:t>
            </a:r>
          </a:p>
          <a:p>
            <a:pPr marL="0" indent="0">
              <a:buNone/>
            </a:pPr>
            <a:endParaRPr lang="en-GB" sz="3200" b="1" dirty="0">
              <a:solidFill>
                <a:schemeClr val="accent6">
                  <a:lumMod val="75000"/>
                </a:schemeClr>
              </a:solidFill>
            </a:endParaRPr>
          </a:p>
          <a:p>
            <a:pPr marL="0" indent="0">
              <a:buNone/>
            </a:pPr>
            <a:r>
              <a:rPr lang="en-GB" sz="3200" b="1" dirty="0">
                <a:solidFill>
                  <a:schemeClr val="accent6">
                    <a:lumMod val="75000"/>
                  </a:schemeClr>
                </a:solidFill>
              </a:rPr>
              <a:t>From Friday 8</a:t>
            </a:r>
            <a:r>
              <a:rPr lang="en-GB" sz="3200" b="1" baseline="30000" dirty="0">
                <a:solidFill>
                  <a:schemeClr val="accent6">
                    <a:lumMod val="75000"/>
                  </a:schemeClr>
                </a:solidFill>
              </a:rPr>
              <a:t>th</a:t>
            </a:r>
            <a:r>
              <a:rPr lang="en-GB" sz="3200" b="1" dirty="0">
                <a:solidFill>
                  <a:schemeClr val="accent6">
                    <a:lumMod val="75000"/>
                  </a:schemeClr>
                </a:solidFill>
              </a:rPr>
              <a:t> children will be fulltime.</a:t>
            </a:r>
          </a:p>
          <a:p>
            <a:pPr>
              <a:buFont typeface="Wingdings" panose="05000000000000000000" pitchFamily="2" charset="2"/>
              <a:buChar char="Ø"/>
            </a:pPr>
            <a:endParaRPr lang="en-GB" sz="1600" b="1" dirty="0">
              <a:solidFill>
                <a:schemeClr val="accent6">
                  <a:lumMod val="75000"/>
                </a:schemeClr>
              </a:solidFill>
            </a:endParaRPr>
          </a:p>
        </p:txBody>
      </p:sp>
    </p:spTree>
    <p:extLst>
      <p:ext uri="{BB962C8B-B14F-4D97-AF65-F5344CB8AC3E}">
        <p14:creationId xmlns:p14="http://schemas.microsoft.com/office/powerpoint/2010/main" val="370103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Arrival &amp; Departure</a:t>
            </a:r>
            <a:br>
              <a:rPr lang="en-GB" dirty="0"/>
            </a:br>
            <a:br>
              <a:rPr lang="en-GB" dirty="0"/>
            </a:br>
            <a:endParaRPr lang="en-GB" dirty="0"/>
          </a:p>
        </p:txBody>
      </p:sp>
      <p:pic>
        <p:nvPicPr>
          <p:cNvPr id="2" name="Content Placeholder 1" descr="Clipart - &lt;strong&gt;9 o'clock&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4554" y="1701910"/>
            <a:ext cx="4063779" cy="4063779"/>
          </a:xfrm>
        </p:spPr>
      </p:pic>
      <p:sp>
        <p:nvSpPr>
          <p:cNvPr id="6" name="Text Placeholder 5"/>
          <p:cNvSpPr>
            <a:spLocks noGrp="1"/>
          </p:cNvSpPr>
          <p:nvPr>
            <p:ph type="body" sz="half" idx="2"/>
          </p:nvPr>
        </p:nvSpPr>
        <p:spPr/>
        <p:txBody>
          <a:bodyPr>
            <a:normAutofit lnSpcReduction="10000"/>
          </a:bodyPr>
          <a:lstStyle/>
          <a:p>
            <a:r>
              <a:rPr lang="en-GB" dirty="0"/>
              <a:t>Doors open at 8:45am until 8:55am</a:t>
            </a:r>
          </a:p>
          <a:p>
            <a:endParaRPr lang="en-GB" dirty="0"/>
          </a:p>
          <a:p>
            <a:r>
              <a:rPr lang="en-GB" dirty="0"/>
              <a:t>Home time is 3:30pm</a:t>
            </a:r>
          </a:p>
          <a:p>
            <a:endParaRPr lang="en-GB" dirty="0"/>
          </a:p>
          <a:p>
            <a:r>
              <a:rPr lang="en-GB" dirty="0"/>
              <a:t>Reception 1 parents/carers come to Nursery Playground.</a:t>
            </a:r>
          </a:p>
          <a:p>
            <a:endParaRPr lang="en-GB" dirty="0"/>
          </a:p>
          <a:p>
            <a:r>
              <a:rPr lang="en-GB" dirty="0"/>
              <a:t>Reception 2 &amp; 3 exit via the main doors.</a:t>
            </a:r>
          </a:p>
          <a:p>
            <a:endParaRPr lang="en-GB" dirty="0"/>
          </a:p>
        </p:txBody>
      </p:sp>
    </p:spTree>
    <p:extLst>
      <p:ext uri="{BB962C8B-B14F-4D97-AF65-F5344CB8AC3E}">
        <p14:creationId xmlns:p14="http://schemas.microsoft.com/office/powerpoint/2010/main" val="139253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Structure of the day</a:t>
            </a:r>
          </a:p>
        </p:txBody>
      </p:sp>
      <p:sp>
        <p:nvSpPr>
          <p:cNvPr id="3" name="Content Placeholder 2"/>
          <p:cNvSpPr>
            <a:spLocks noGrp="1"/>
          </p:cNvSpPr>
          <p:nvPr>
            <p:ph idx="1"/>
          </p:nvPr>
        </p:nvSpPr>
        <p:spPr/>
        <p:txBody>
          <a:bodyPr>
            <a:normAutofit/>
          </a:bodyPr>
          <a:lstStyle/>
          <a:p>
            <a:r>
              <a:rPr lang="en-GB" dirty="0"/>
              <a:t>Children self register in the morning.</a:t>
            </a:r>
          </a:p>
          <a:p>
            <a:r>
              <a:rPr lang="en-GB" dirty="0"/>
              <a:t>Whole class inputs</a:t>
            </a:r>
          </a:p>
          <a:p>
            <a:r>
              <a:rPr lang="en-GB" dirty="0"/>
              <a:t>Group work</a:t>
            </a:r>
          </a:p>
          <a:p>
            <a:r>
              <a:rPr lang="en-GB" dirty="0"/>
              <a:t>Areas opened – Outdoors and indoors</a:t>
            </a:r>
          </a:p>
          <a:p>
            <a:r>
              <a:rPr lang="en-GB" dirty="0"/>
              <a:t>Phonics</a:t>
            </a:r>
          </a:p>
          <a:p>
            <a:r>
              <a:rPr lang="en-GB" dirty="0"/>
              <a:t>Lunch</a:t>
            </a:r>
          </a:p>
          <a:p>
            <a:r>
              <a:rPr lang="en-GB" dirty="0"/>
              <a:t>Story time/ singing</a:t>
            </a:r>
          </a:p>
        </p:txBody>
      </p:sp>
    </p:spTree>
    <p:extLst>
      <p:ext uri="{BB962C8B-B14F-4D97-AF65-F5344CB8AC3E}">
        <p14:creationId xmlns:p14="http://schemas.microsoft.com/office/powerpoint/2010/main" val="136054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83EF-C09A-4074-AE3D-4F9A7E98A17D}"/>
              </a:ext>
            </a:extLst>
          </p:cNvPr>
          <p:cNvSpPr>
            <a:spLocks noGrp="1"/>
          </p:cNvSpPr>
          <p:nvPr>
            <p:ph type="title"/>
          </p:nvPr>
        </p:nvSpPr>
        <p:spPr/>
        <p:txBody>
          <a:bodyPr/>
          <a:lstStyle/>
          <a:p>
            <a:r>
              <a:rPr lang="en-GB"/>
              <a:t>Our curriculum</a:t>
            </a:r>
            <a:endParaRPr lang="en-GB" dirty="0"/>
          </a:p>
        </p:txBody>
      </p:sp>
      <p:sp>
        <p:nvSpPr>
          <p:cNvPr id="8" name="Content Placeholder 7">
            <a:extLst>
              <a:ext uri="{FF2B5EF4-FFF2-40B4-BE49-F238E27FC236}">
                <a16:creationId xmlns:a16="http://schemas.microsoft.com/office/drawing/2014/main" id="{1F3FF6DA-CFF3-48B4-A9B5-57DDD669A90F}"/>
              </a:ext>
            </a:extLst>
          </p:cNvPr>
          <p:cNvSpPr>
            <a:spLocks noGrp="1"/>
          </p:cNvSpPr>
          <p:nvPr>
            <p:ph sz="half" idx="1"/>
          </p:nvPr>
        </p:nvSpPr>
        <p:spPr/>
        <p:txBody>
          <a:bodyPr/>
          <a:lstStyle/>
          <a:p>
            <a:endParaRPr lang="en-GB"/>
          </a:p>
        </p:txBody>
      </p:sp>
      <p:sp>
        <p:nvSpPr>
          <p:cNvPr id="9" name="Content Placeholder 8">
            <a:extLst>
              <a:ext uri="{FF2B5EF4-FFF2-40B4-BE49-F238E27FC236}">
                <a16:creationId xmlns:a16="http://schemas.microsoft.com/office/drawing/2014/main" id="{67839A1A-912C-4655-BBBE-FA33F61B1E9C}"/>
              </a:ext>
            </a:extLst>
          </p:cNvPr>
          <p:cNvSpPr>
            <a:spLocks noGrp="1"/>
          </p:cNvSpPr>
          <p:nvPr>
            <p:ph sz="half" idx="2"/>
          </p:nvPr>
        </p:nvSpPr>
        <p:spPr>
          <a:xfrm>
            <a:off x="6096000" y="2387596"/>
            <a:ext cx="5638731" cy="4339168"/>
          </a:xfrm>
        </p:spPr>
        <p:txBody>
          <a:bodyPr/>
          <a:lstStyle/>
          <a:p>
            <a:r>
              <a:rPr lang="en-GB" dirty="0">
                <a:solidFill>
                  <a:schemeClr val="accent6">
                    <a:lumMod val="50000"/>
                  </a:schemeClr>
                </a:solidFill>
              </a:rPr>
              <a:t>At Wibsey we combine three curriculums together.</a:t>
            </a:r>
          </a:p>
          <a:p>
            <a:r>
              <a:rPr lang="en-GB" dirty="0">
                <a:solidFill>
                  <a:schemeClr val="accent6">
                    <a:lumMod val="50000"/>
                  </a:schemeClr>
                </a:solidFill>
              </a:rPr>
              <a:t>WSFL provides children with the skills for life such as recognising our self worth, finances, nurturing and valuing different friendships.</a:t>
            </a:r>
          </a:p>
          <a:p>
            <a:r>
              <a:rPr lang="en-GB" dirty="0">
                <a:solidFill>
                  <a:schemeClr val="accent6">
                    <a:lumMod val="50000"/>
                  </a:schemeClr>
                </a:solidFill>
              </a:rPr>
              <a:t>Building Learning Power develops learning muscles such as collaboration, noticing and resilience to overcome challenges.</a:t>
            </a:r>
          </a:p>
          <a:p>
            <a:r>
              <a:rPr lang="en-GB" dirty="0">
                <a:solidFill>
                  <a:schemeClr val="accent6">
                    <a:lumMod val="50000"/>
                  </a:schemeClr>
                </a:solidFill>
              </a:rPr>
              <a:t>These run alongside our curriculum which has been shaped for our children and meets the needs of the community. As part of this we build upon life experiences alongside academics to give each child the very best opportunities. </a:t>
            </a:r>
          </a:p>
          <a:p>
            <a:pPr marL="0" indent="0">
              <a:buNone/>
            </a:pPr>
            <a:endParaRPr lang="en-GB" dirty="0">
              <a:solidFill>
                <a:schemeClr val="accent6">
                  <a:lumMod val="60000"/>
                  <a:lumOff val="40000"/>
                </a:schemeClr>
              </a:solidFill>
            </a:endParaRPr>
          </a:p>
        </p:txBody>
      </p:sp>
      <p:pic>
        <p:nvPicPr>
          <p:cNvPr id="3" name="Picture 2">
            <a:extLst>
              <a:ext uri="{FF2B5EF4-FFF2-40B4-BE49-F238E27FC236}">
                <a16:creationId xmlns:a16="http://schemas.microsoft.com/office/drawing/2014/main" id="{A40BFA4F-DC48-4A36-B85F-AFCA5FF22406}"/>
              </a:ext>
            </a:extLst>
          </p:cNvPr>
          <p:cNvPicPr>
            <a:picLocks noChangeAspect="1"/>
          </p:cNvPicPr>
          <p:nvPr/>
        </p:nvPicPr>
        <p:blipFill>
          <a:blip r:embed="rId2"/>
          <a:stretch>
            <a:fillRect/>
          </a:stretch>
        </p:blipFill>
        <p:spPr>
          <a:xfrm>
            <a:off x="242255" y="1680632"/>
            <a:ext cx="6059992" cy="4750150"/>
          </a:xfrm>
          <a:prstGeom prst="rect">
            <a:avLst/>
          </a:prstGeom>
        </p:spPr>
      </p:pic>
    </p:spTree>
    <p:extLst>
      <p:ext uri="{BB962C8B-B14F-4D97-AF65-F5344CB8AC3E}">
        <p14:creationId xmlns:p14="http://schemas.microsoft.com/office/powerpoint/2010/main" val="305188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C55150-CB53-482B-B23B-DCE1B3E6693C}"/>
              </a:ext>
            </a:extLst>
          </p:cNvPr>
          <p:cNvSpPr>
            <a:spLocks noGrp="1"/>
          </p:cNvSpPr>
          <p:nvPr>
            <p:ph type="title"/>
          </p:nvPr>
        </p:nvSpPr>
        <p:spPr/>
        <p:txBody>
          <a:bodyPr/>
          <a:lstStyle/>
          <a:p>
            <a:r>
              <a:rPr lang="en-GB" dirty="0"/>
              <a:t>Our Curriculum</a:t>
            </a:r>
          </a:p>
        </p:txBody>
      </p:sp>
      <p:sp>
        <p:nvSpPr>
          <p:cNvPr id="4" name="Text Placeholder 3">
            <a:extLst>
              <a:ext uri="{FF2B5EF4-FFF2-40B4-BE49-F238E27FC236}">
                <a16:creationId xmlns:a16="http://schemas.microsoft.com/office/drawing/2014/main" id="{712B74D6-3CA2-43C1-B073-D26A37059F55}"/>
              </a:ext>
            </a:extLst>
          </p:cNvPr>
          <p:cNvSpPr>
            <a:spLocks noGrp="1"/>
          </p:cNvSpPr>
          <p:nvPr>
            <p:ph type="body" sz="half" idx="2"/>
          </p:nvPr>
        </p:nvSpPr>
        <p:spPr>
          <a:xfrm>
            <a:off x="1154954" y="3233530"/>
            <a:ext cx="8825659" cy="3313044"/>
          </a:xfrm>
        </p:spPr>
        <p:txBody>
          <a:bodyPr>
            <a:normAutofit/>
          </a:bodyPr>
          <a:lstStyle/>
          <a:p>
            <a:r>
              <a:rPr lang="en-GB" dirty="0"/>
              <a:t>Physical Development is crucial in the Foundation Stage and much was lost during the pandemic. In Wibsey we foster this by using our outdoor spaces, having a PE specialist and children taking part in various activities such as </a:t>
            </a:r>
            <a:r>
              <a:rPr lang="en-GB" dirty="0" err="1"/>
              <a:t>Doh</a:t>
            </a:r>
            <a:r>
              <a:rPr lang="en-GB" dirty="0"/>
              <a:t> Disco. </a:t>
            </a:r>
          </a:p>
          <a:p>
            <a:r>
              <a:rPr lang="en-GB" dirty="0"/>
              <a:t>We develop PSED by teaching WSFL and through developing BLP.</a:t>
            </a:r>
          </a:p>
          <a:p>
            <a:r>
              <a:rPr lang="en-GB" dirty="0"/>
              <a:t>As teachers we are here to develop children as learners and subjects such as Maths and English are taught through the delivery of focused sessions e.g. phonics but then also planned activities in the provision. </a:t>
            </a:r>
          </a:p>
          <a:p>
            <a:endParaRPr lang="en-GB" dirty="0"/>
          </a:p>
        </p:txBody>
      </p:sp>
    </p:spTree>
    <p:extLst>
      <p:ext uri="{BB962C8B-B14F-4D97-AF65-F5344CB8AC3E}">
        <p14:creationId xmlns:p14="http://schemas.microsoft.com/office/powerpoint/2010/main" val="202618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Clothing- label, label, label!</a:t>
            </a:r>
          </a:p>
        </p:txBody>
      </p:sp>
      <p:pic>
        <p:nvPicPr>
          <p:cNvPr id="1026" name="Picture 2" descr="Image result for wibsey primary unifor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20155" y="2680539"/>
            <a:ext cx="2678861" cy="2678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bsey primary unifor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82718" y="2652099"/>
            <a:ext cx="2837385" cy="264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696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a54ca88-4bd9-4e91-b032-863369ce78b4">5PVA5SVVUTDX-1818035932-3221253</_dlc_DocId>
    <_dlc_DocIdUrl xmlns="fa54ca88-4bd9-4e91-b032-863369ce78b4">
      <Url>https://wibsey.sharepoint.com/sites/TeachersArea/_layouts/15/DocIdRedir.aspx?ID=5PVA5SVVUTDX-1818035932-3221253</Url>
      <Description>5PVA5SVVUTDX-1818035932-3221253</Description>
    </_dlc_DocIdUrl>
    <TaxCatchAll xmlns="fa54ca88-4bd9-4e91-b032-863369ce78b4" xsi:nil="true"/>
    <lcf76f155ced4ddcb4097134ff3c332f xmlns="44626631-e19c-4833-bb8e-8ec6edb3d3e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BEE7019B079C4E8A5C27982D1D9AC8" ma:contentTypeVersion="16" ma:contentTypeDescription="Create a new document." ma:contentTypeScope="" ma:versionID="9c412e4f779c4237c80e85452efd28bc">
  <xsd:schema xmlns:xsd="http://www.w3.org/2001/XMLSchema" xmlns:xs="http://www.w3.org/2001/XMLSchema" xmlns:p="http://schemas.microsoft.com/office/2006/metadata/properties" xmlns:ns2="fa54ca88-4bd9-4e91-b032-863369ce78b4" xmlns:ns3="44626631-e19c-4833-bb8e-8ec6edb3d3e7" targetNamespace="http://schemas.microsoft.com/office/2006/metadata/properties" ma:root="true" ma:fieldsID="cfc1668cf581baa277ede7047eb1c2e0" ns2:_="" ns3:_="">
    <xsd:import namespace="fa54ca88-4bd9-4e91-b032-863369ce78b4"/>
    <xsd:import namespace="44626631-e19c-4833-bb8e-8ec6edb3d3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OCR" minOccurs="0"/>
                <xsd:element ref="ns2:SharedWithUsers" minOccurs="0"/>
                <xsd:element ref="ns2: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4ca88-4bd9-4e91-b032-863369ce78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7ef9bb9-26e5-4030-8945-930d11b4fda4}" ma:internalName="TaxCatchAll" ma:showField="CatchAllData" ma:web="fa54ca88-4bd9-4e91-b032-863369ce78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626631-e19c-4833-bb8e-8ec6edb3d3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a93036d-815b-4a8f-b8cc-9c0f0232ab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3FB47E4-597C-44FE-8C04-DE0334A67CD6}">
  <ds:schemaRefs>
    <ds:schemaRef ds:uri="http://schemas.microsoft.com/sharepoint/v3/contenttype/forms"/>
  </ds:schemaRefs>
</ds:datastoreItem>
</file>

<file path=customXml/itemProps2.xml><?xml version="1.0" encoding="utf-8"?>
<ds:datastoreItem xmlns:ds="http://schemas.openxmlformats.org/officeDocument/2006/customXml" ds:itemID="{9CD6F94F-C893-4990-AD9B-3AE0FCA59B4C}">
  <ds:schemaRefs>
    <ds:schemaRef ds:uri="http://schemas.microsoft.com/office/2006/documentManagement/types"/>
    <ds:schemaRef ds:uri="http://purl.org/dc/elements/1.1/"/>
    <ds:schemaRef ds:uri="http://www.w3.org/XML/1998/namespace"/>
    <ds:schemaRef ds:uri="44626631-e19c-4833-bb8e-8ec6edb3d3e7"/>
    <ds:schemaRef ds:uri="fa54ca88-4bd9-4e91-b032-863369ce78b4"/>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EBB9167-7D2F-4E19-8107-60548F82F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4ca88-4bd9-4e91-b032-863369ce78b4"/>
    <ds:schemaRef ds:uri="44626631-e19c-4833-bb8e-8ec6edb3d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BDECD1E-F8AE-404A-BC2F-AEB708A4835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Ion Boardroom</Template>
  <TotalTime>4640</TotalTime>
  <Words>840</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Times New Roman</vt:lpstr>
      <vt:lpstr>Wingdings</vt:lpstr>
      <vt:lpstr>Wingdings 3</vt:lpstr>
      <vt:lpstr>Ion Boardroom</vt:lpstr>
      <vt:lpstr>Welcome to Reception.</vt:lpstr>
      <vt:lpstr>Inclusion at Wibsey</vt:lpstr>
      <vt:lpstr>        </vt:lpstr>
      <vt:lpstr>Induction</vt:lpstr>
      <vt:lpstr>Arrival &amp; Departure  </vt:lpstr>
      <vt:lpstr>Structure of the day</vt:lpstr>
      <vt:lpstr>Our curriculum</vt:lpstr>
      <vt:lpstr>Our Curriculum</vt:lpstr>
      <vt:lpstr>Clothing- label, label, label!</vt:lpstr>
      <vt:lpstr> Preparing your child for Reception</vt:lpstr>
      <vt:lpstr>How to prepare for Reception</vt:lpstr>
      <vt:lpstr>Preparing your child</vt:lpstr>
      <vt:lpstr>Information can be found on our school website under Transition September 2023.</vt:lpstr>
    </vt:vector>
  </TitlesOfParts>
  <Company>Wibsey Priamry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into the EYFS.</dc:title>
  <dc:creator>Caroline Ellis-Barker new</dc:creator>
  <cp:lastModifiedBy>Caroline Ellis-Barker</cp:lastModifiedBy>
  <cp:revision>52</cp:revision>
  <cp:lastPrinted>2015-09-23T14:34:30Z</cp:lastPrinted>
  <dcterms:created xsi:type="dcterms:W3CDTF">2015-09-15T13:54:52Z</dcterms:created>
  <dcterms:modified xsi:type="dcterms:W3CDTF">2023-06-30T10:37:03Z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1867000</vt:r8>
  </property>
  <property fmtid="{D5CDD505-2E9C-101B-9397-08002B2CF9AE}" pid="3" name="ContentTypeId">
    <vt:lpwstr>0x0101004BBEE7019B079C4E8A5C27982D1D9AC8</vt:lpwstr>
  </property>
  <property fmtid="{D5CDD505-2E9C-101B-9397-08002B2CF9AE}" pid="4" name="_dlc_DocIdItemGuid">
    <vt:lpwstr>ede95428-529f-461b-8f94-c34ecf5fc95b</vt:lpwstr>
  </property>
  <property fmtid="{D5CDD505-2E9C-101B-9397-08002B2CF9AE}" pid="5" name="MediaServiceImageTags">
    <vt:lpwstr/>
  </property>
</Properties>
</file>