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256" r:id="rId6"/>
    <p:sldId id="276" r:id="rId7"/>
    <p:sldId id="272" r:id="rId8"/>
    <p:sldId id="271" r:id="rId9"/>
    <p:sldId id="274" r:id="rId10"/>
    <p:sldId id="273" r:id="rId11"/>
    <p:sldId id="275" r:id="rId12"/>
    <p:sldId id="279" r:id="rId13"/>
    <p:sldId id="277" r:id="rId14"/>
    <p:sldId id="278" r:id="rId15"/>
    <p:sldId id="270" r:id="rId16"/>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a Patankar" userId="14dd4c24-9aee-4119-9429-ab667a6f202b" providerId="ADAL" clId="{6FB5D4A2-E323-461A-9B55-FD23FF291DD8}"/>
    <pc:docChg chg="modSld">
      <pc:chgData name="Hina Patankar" userId="14dd4c24-9aee-4119-9429-ab667a6f202b" providerId="ADAL" clId="{6FB5D4A2-E323-461A-9B55-FD23FF291DD8}" dt="2023-10-17T11:51:24.424" v="26" actId="115"/>
      <pc:docMkLst>
        <pc:docMk/>
      </pc:docMkLst>
      <pc:sldChg chg="modSp">
        <pc:chgData name="Hina Patankar" userId="14dd4c24-9aee-4119-9429-ab667a6f202b" providerId="ADAL" clId="{6FB5D4A2-E323-461A-9B55-FD23FF291DD8}" dt="2023-10-17T11:51:24.424" v="26" actId="115"/>
        <pc:sldMkLst>
          <pc:docMk/>
          <pc:sldMk cId="3268812994" sldId="256"/>
        </pc:sldMkLst>
        <pc:spChg chg="mod">
          <ac:chgData name="Hina Patankar" userId="14dd4c24-9aee-4119-9429-ab667a6f202b" providerId="ADAL" clId="{6FB5D4A2-E323-461A-9B55-FD23FF291DD8}" dt="2023-10-17T11:51:24.424" v="26" actId="115"/>
          <ac:spMkLst>
            <pc:docMk/>
            <pc:sldMk cId="3268812994" sldId="256"/>
            <ac:spMk id="4" creationId="{C806CEA7-FC1C-4432-834E-D2F493DEC8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59D7768-9BCE-4FAD-A9AE-1FC3F216178A}" type="datetimeFigureOut">
              <a:rPr lang="en-GB" smtClean="0"/>
              <a:t>02/11/2023</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4922A63-3888-4B9F-8786-2757DB505F2B}" type="slidenum">
              <a:rPr lang="en-GB" smtClean="0"/>
              <a:t>‹#›</a:t>
            </a:fld>
            <a:endParaRPr lang="en-GB"/>
          </a:p>
        </p:txBody>
      </p:sp>
    </p:spTree>
    <p:extLst>
      <p:ext uri="{BB962C8B-B14F-4D97-AF65-F5344CB8AC3E}">
        <p14:creationId xmlns:p14="http://schemas.microsoft.com/office/powerpoint/2010/main" val="34141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8A5B-9327-49FF-8452-7B069905EA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6BACC5-1E83-4CE8-8F83-7C3AEBC58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3EFAB-B8AE-48E3-943E-EE13F58E6F40}"/>
              </a:ext>
            </a:extLst>
          </p:cNvPr>
          <p:cNvSpPr>
            <a:spLocks noGrp="1"/>
          </p:cNvSpPr>
          <p:nvPr>
            <p:ph type="dt" sz="half" idx="10"/>
          </p:nvPr>
        </p:nvSpPr>
        <p:spPr/>
        <p:txBody>
          <a:bodyPr/>
          <a:lstStyle/>
          <a:p>
            <a:fld id="{2A9C210B-7DDF-446A-9875-04D6C27477F6}" type="datetimeFigureOut">
              <a:rPr lang="en-GB" smtClean="0"/>
              <a:t>02/11/2023</a:t>
            </a:fld>
            <a:endParaRPr lang="en-GB"/>
          </a:p>
        </p:txBody>
      </p:sp>
      <p:sp>
        <p:nvSpPr>
          <p:cNvPr id="5" name="Footer Placeholder 4">
            <a:extLst>
              <a:ext uri="{FF2B5EF4-FFF2-40B4-BE49-F238E27FC236}">
                <a16:creationId xmlns:a16="http://schemas.microsoft.com/office/drawing/2014/main" id="{5F00ED13-2376-433B-A346-5157DC4885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E275D9-A39F-4B05-97A8-1388B8AF0F9E}"/>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354525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702F-05EB-45F8-B2C7-5842E3D1B4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942AF2-A6B8-47A9-9286-F6779BD1C5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0816FD-DB85-4440-8CA0-5E1EB6D280BF}"/>
              </a:ext>
            </a:extLst>
          </p:cNvPr>
          <p:cNvSpPr>
            <a:spLocks noGrp="1"/>
          </p:cNvSpPr>
          <p:nvPr>
            <p:ph type="dt" sz="half" idx="10"/>
          </p:nvPr>
        </p:nvSpPr>
        <p:spPr/>
        <p:txBody>
          <a:bodyPr/>
          <a:lstStyle/>
          <a:p>
            <a:fld id="{2A9C210B-7DDF-446A-9875-04D6C27477F6}" type="datetimeFigureOut">
              <a:rPr lang="en-GB" smtClean="0"/>
              <a:t>02/11/2023</a:t>
            </a:fld>
            <a:endParaRPr lang="en-GB"/>
          </a:p>
        </p:txBody>
      </p:sp>
      <p:sp>
        <p:nvSpPr>
          <p:cNvPr id="5" name="Footer Placeholder 4">
            <a:extLst>
              <a:ext uri="{FF2B5EF4-FFF2-40B4-BE49-F238E27FC236}">
                <a16:creationId xmlns:a16="http://schemas.microsoft.com/office/drawing/2014/main" id="{5E2697DB-B5AE-49D5-B35B-8077D23CAE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CB5489-DA06-4CCA-B8D3-0F743D5F6EEC}"/>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65604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301DD-11EE-41D3-93B4-1008A211F8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EA660C-BC5E-462E-A22F-48BE07B1C1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8C94A1-2CC6-4F29-8606-559E5FC57566}"/>
              </a:ext>
            </a:extLst>
          </p:cNvPr>
          <p:cNvSpPr>
            <a:spLocks noGrp="1"/>
          </p:cNvSpPr>
          <p:nvPr>
            <p:ph type="dt" sz="half" idx="10"/>
          </p:nvPr>
        </p:nvSpPr>
        <p:spPr/>
        <p:txBody>
          <a:bodyPr/>
          <a:lstStyle/>
          <a:p>
            <a:fld id="{2A9C210B-7DDF-446A-9875-04D6C27477F6}" type="datetimeFigureOut">
              <a:rPr lang="en-GB" smtClean="0"/>
              <a:t>02/11/2023</a:t>
            </a:fld>
            <a:endParaRPr lang="en-GB"/>
          </a:p>
        </p:txBody>
      </p:sp>
      <p:sp>
        <p:nvSpPr>
          <p:cNvPr id="5" name="Footer Placeholder 4">
            <a:extLst>
              <a:ext uri="{FF2B5EF4-FFF2-40B4-BE49-F238E27FC236}">
                <a16:creationId xmlns:a16="http://schemas.microsoft.com/office/drawing/2014/main" id="{783CB44C-04B4-4D9A-90B5-478B444D99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55DBEB-F9EB-464C-87D9-F8A1CCAD2FB8}"/>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405197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249F-68DB-4175-855D-CA9669E93A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405BC0-2CD1-40FD-BAB7-F811EF14F9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3432C-5443-4E5C-94DB-8F52EB842CF0}"/>
              </a:ext>
            </a:extLst>
          </p:cNvPr>
          <p:cNvSpPr>
            <a:spLocks noGrp="1"/>
          </p:cNvSpPr>
          <p:nvPr>
            <p:ph type="dt" sz="half" idx="10"/>
          </p:nvPr>
        </p:nvSpPr>
        <p:spPr/>
        <p:txBody>
          <a:bodyPr/>
          <a:lstStyle/>
          <a:p>
            <a:fld id="{2A9C210B-7DDF-446A-9875-04D6C27477F6}" type="datetimeFigureOut">
              <a:rPr lang="en-GB" smtClean="0"/>
              <a:t>02/11/2023</a:t>
            </a:fld>
            <a:endParaRPr lang="en-GB"/>
          </a:p>
        </p:txBody>
      </p:sp>
      <p:sp>
        <p:nvSpPr>
          <p:cNvPr id="5" name="Footer Placeholder 4">
            <a:extLst>
              <a:ext uri="{FF2B5EF4-FFF2-40B4-BE49-F238E27FC236}">
                <a16:creationId xmlns:a16="http://schemas.microsoft.com/office/drawing/2014/main" id="{8750EAD1-08EE-49CC-A9E9-FB4056E04F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C84CA4-F658-490A-A7EF-6FF443E4877B}"/>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344088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E1BA-D512-42E3-9F5C-05D6AAF62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6CC880-D6E4-4F54-8FCF-FFD7E80FF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9197F6-9BED-492A-949E-4E75FD89E962}"/>
              </a:ext>
            </a:extLst>
          </p:cNvPr>
          <p:cNvSpPr>
            <a:spLocks noGrp="1"/>
          </p:cNvSpPr>
          <p:nvPr>
            <p:ph type="dt" sz="half" idx="10"/>
          </p:nvPr>
        </p:nvSpPr>
        <p:spPr/>
        <p:txBody>
          <a:bodyPr/>
          <a:lstStyle/>
          <a:p>
            <a:fld id="{2A9C210B-7DDF-446A-9875-04D6C27477F6}" type="datetimeFigureOut">
              <a:rPr lang="en-GB" smtClean="0"/>
              <a:t>02/11/2023</a:t>
            </a:fld>
            <a:endParaRPr lang="en-GB"/>
          </a:p>
        </p:txBody>
      </p:sp>
      <p:sp>
        <p:nvSpPr>
          <p:cNvPr id="5" name="Footer Placeholder 4">
            <a:extLst>
              <a:ext uri="{FF2B5EF4-FFF2-40B4-BE49-F238E27FC236}">
                <a16:creationId xmlns:a16="http://schemas.microsoft.com/office/drawing/2014/main" id="{3962848A-B1F8-4EDB-853E-213A7FDB45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DD7054-B832-418B-932C-26182F36345F}"/>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350995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F044-312F-407D-B676-86423523E7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1B7A62-2407-4EC7-9B26-08761FFC57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5DFEEA-846A-4D32-933E-76C58EB30D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6E2F3-4F74-48AF-9DC2-DF0926D1AD06}"/>
              </a:ext>
            </a:extLst>
          </p:cNvPr>
          <p:cNvSpPr>
            <a:spLocks noGrp="1"/>
          </p:cNvSpPr>
          <p:nvPr>
            <p:ph type="dt" sz="half" idx="10"/>
          </p:nvPr>
        </p:nvSpPr>
        <p:spPr/>
        <p:txBody>
          <a:bodyPr/>
          <a:lstStyle/>
          <a:p>
            <a:fld id="{2A9C210B-7DDF-446A-9875-04D6C27477F6}" type="datetimeFigureOut">
              <a:rPr lang="en-GB" smtClean="0"/>
              <a:t>02/11/2023</a:t>
            </a:fld>
            <a:endParaRPr lang="en-GB"/>
          </a:p>
        </p:txBody>
      </p:sp>
      <p:sp>
        <p:nvSpPr>
          <p:cNvPr id="6" name="Footer Placeholder 5">
            <a:extLst>
              <a:ext uri="{FF2B5EF4-FFF2-40B4-BE49-F238E27FC236}">
                <a16:creationId xmlns:a16="http://schemas.microsoft.com/office/drawing/2014/main" id="{C7D37F92-A894-4A72-BA74-E72A2F17DF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A3D5E-0BF0-4ABF-B2CA-D6D699CB6EEF}"/>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51266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C705-F6E2-4058-B1EC-E85DA42BD6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ED7B4E-4DA7-4C19-AC7C-27C4B3366A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A7D239-AD25-4DBE-AB14-11354CDC13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845DDA-7548-4920-8D21-16A3474D8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76798F-8FC4-432C-9CD7-42B2670040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BDC19B-9D3D-49FA-8FA4-C5A200D0CDD7}"/>
              </a:ext>
            </a:extLst>
          </p:cNvPr>
          <p:cNvSpPr>
            <a:spLocks noGrp="1"/>
          </p:cNvSpPr>
          <p:nvPr>
            <p:ph type="dt" sz="half" idx="10"/>
          </p:nvPr>
        </p:nvSpPr>
        <p:spPr/>
        <p:txBody>
          <a:bodyPr/>
          <a:lstStyle/>
          <a:p>
            <a:fld id="{2A9C210B-7DDF-446A-9875-04D6C27477F6}" type="datetimeFigureOut">
              <a:rPr lang="en-GB" smtClean="0"/>
              <a:t>02/11/2023</a:t>
            </a:fld>
            <a:endParaRPr lang="en-GB"/>
          </a:p>
        </p:txBody>
      </p:sp>
      <p:sp>
        <p:nvSpPr>
          <p:cNvPr id="8" name="Footer Placeholder 7">
            <a:extLst>
              <a:ext uri="{FF2B5EF4-FFF2-40B4-BE49-F238E27FC236}">
                <a16:creationId xmlns:a16="http://schemas.microsoft.com/office/drawing/2014/main" id="{0D5D5A34-8CA8-4F27-B05A-F3A792E799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B4E9E9-CFE6-4D6C-80E1-63CDE41BB949}"/>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24375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E66B-D339-41F8-86F6-ABA65DCF7A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D49791-6911-4BA2-81D4-9E7C82E5FE3C}"/>
              </a:ext>
            </a:extLst>
          </p:cNvPr>
          <p:cNvSpPr>
            <a:spLocks noGrp="1"/>
          </p:cNvSpPr>
          <p:nvPr>
            <p:ph type="dt" sz="half" idx="10"/>
          </p:nvPr>
        </p:nvSpPr>
        <p:spPr/>
        <p:txBody>
          <a:bodyPr/>
          <a:lstStyle/>
          <a:p>
            <a:fld id="{2A9C210B-7DDF-446A-9875-04D6C27477F6}" type="datetimeFigureOut">
              <a:rPr lang="en-GB" smtClean="0"/>
              <a:t>02/11/2023</a:t>
            </a:fld>
            <a:endParaRPr lang="en-GB"/>
          </a:p>
        </p:txBody>
      </p:sp>
      <p:sp>
        <p:nvSpPr>
          <p:cNvPr id="4" name="Footer Placeholder 3">
            <a:extLst>
              <a:ext uri="{FF2B5EF4-FFF2-40B4-BE49-F238E27FC236}">
                <a16:creationId xmlns:a16="http://schemas.microsoft.com/office/drawing/2014/main" id="{477C2AA5-4BE1-490F-A382-01BE022567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6A2C46-C806-47A3-8D24-044C7E383B49}"/>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21675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C7C5B-01DF-44EF-8164-59826CC2B621}"/>
              </a:ext>
            </a:extLst>
          </p:cNvPr>
          <p:cNvSpPr>
            <a:spLocks noGrp="1"/>
          </p:cNvSpPr>
          <p:nvPr>
            <p:ph type="dt" sz="half" idx="10"/>
          </p:nvPr>
        </p:nvSpPr>
        <p:spPr/>
        <p:txBody>
          <a:bodyPr/>
          <a:lstStyle/>
          <a:p>
            <a:fld id="{2A9C210B-7DDF-446A-9875-04D6C27477F6}" type="datetimeFigureOut">
              <a:rPr lang="en-GB" smtClean="0"/>
              <a:t>02/11/2023</a:t>
            </a:fld>
            <a:endParaRPr lang="en-GB"/>
          </a:p>
        </p:txBody>
      </p:sp>
      <p:sp>
        <p:nvSpPr>
          <p:cNvPr id="3" name="Footer Placeholder 2">
            <a:extLst>
              <a:ext uri="{FF2B5EF4-FFF2-40B4-BE49-F238E27FC236}">
                <a16:creationId xmlns:a16="http://schemas.microsoft.com/office/drawing/2014/main" id="{C478DCBE-67B9-4766-9D4E-B24D2EB934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C0545B-6377-4B18-834B-B0AD64DEBEB0}"/>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213226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0BF2-987E-43D1-A9F0-374390ACB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ECE49E-CBA6-4254-87CA-A4C8C4E22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CD6075-644A-488E-A1FC-E45BC0D64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C395A9-F12E-4585-911A-14D47E03AA49}"/>
              </a:ext>
            </a:extLst>
          </p:cNvPr>
          <p:cNvSpPr>
            <a:spLocks noGrp="1"/>
          </p:cNvSpPr>
          <p:nvPr>
            <p:ph type="dt" sz="half" idx="10"/>
          </p:nvPr>
        </p:nvSpPr>
        <p:spPr/>
        <p:txBody>
          <a:bodyPr/>
          <a:lstStyle/>
          <a:p>
            <a:fld id="{2A9C210B-7DDF-446A-9875-04D6C27477F6}" type="datetimeFigureOut">
              <a:rPr lang="en-GB" smtClean="0"/>
              <a:t>02/11/2023</a:t>
            </a:fld>
            <a:endParaRPr lang="en-GB"/>
          </a:p>
        </p:txBody>
      </p:sp>
      <p:sp>
        <p:nvSpPr>
          <p:cNvPr id="6" name="Footer Placeholder 5">
            <a:extLst>
              <a:ext uri="{FF2B5EF4-FFF2-40B4-BE49-F238E27FC236}">
                <a16:creationId xmlns:a16="http://schemas.microsoft.com/office/drawing/2014/main" id="{3F936136-2AFA-4F7D-B45D-F164E25A95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B64E1B-153D-43AD-B4EF-93E7EAF82829}"/>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30585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395D-A673-41C2-BD7D-DB506684E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9695BE-FFD7-4AE8-A629-FE42C6002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CE20EF-6ADF-42F9-A956-B367A45D1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3DFA1D-B034-417F-9AC0-94B70C79C949}"/>
              </a:ext>
            </a:extLst>
          </p:cNvPr>
          <p:cNvSpPr>
            <a:spLocks noGrp="1"/>
          </p:cNvSpPr>
          <p:nvPr>
            <p:ph type="dt" sz="half" idx="10"/>
          </p:nvPr>
        </p:nvSpPr>
        <p:spPr/>
        <p:txBody>
          <a:bodyPr/>
          <a:lstStyle/>
          <a:p>
            <a:fld id="{2A9C210B-7DDF-446A-9875-04D6C27477F6}" type="datetimeFigureOut">
              <a:rPr lang="en-GB" smtClean="0"/>
              <a:t>02/11/2023</a:t>
            </a:fld>
            <a:endParaRPr lang="en-GB"/>
          </a:p>
        </p:txBody>
      </p:sp>
      <p:sp>
        <p:nvSpPr>
          <p:cNvPr id="6" name="Footer Placeholder 5">
            <a:extLst>
              <a:ext uri="{FF2B5EF4-FFF2-40B4-BE49-F238E27FC236}">
                <a16:creationId xmlns:a16="http://schemas.microsoft.com/office/drawing/2014/main" id="{66AA8529-452E-4F79-BED4-8C8DA963A8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BF3C77-8FB1-4D6F-8D2E-96DC560F2270}"/>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04525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68A99-BD09-4B3A-B59A-3F0150BA6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95882F-58DD-41AD-93A2-1EFBB82B4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B81FC9-E7C7-4223-B33A-F9AD4DE21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C210B-7DDF-446A-9875-04D6C27477F6}" type="datetimeFigureOut">
              <a:rPr lang="en-GB" smtClean="0"/>
              <a:t>02/11/2023</a:t>
            </a:fld>
            <a:endParaRPr lang="en-GB"/>
          </a:p>
        </p:txBody>
      </p:sp>
      <p:sp>
        <p:nvSpPr>
          <p:cNvPr id="5" name="Footer Placeholder 4">
            <a:extLst>
              <a:ext uri="{FF2B5EF4-FFF2-40B4-BE49-F238E27FC236}">
                <a16:creationId xmlns:a16="http://schemas.microsoft.com/office/drawing/2014/main" id="{B141E92E-9AC6-4AD8-8C0F-D8B6DE2A3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B5B161-AE64-4357-904B-7793227DE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51E1-95C1-4B3E-9E4D-153AD505C78E}" type="slidenum">
              <a:rPr lang="en-GB" smtClean="0"/>
              <a:t>‹#›</a:t>
            </a:fld>
            <a:endParaRPr lang="en-GB"/>
          </a:p>
        </p:txBody>
      </p:sp>
    </p:spTree>
    <p:extLst>
      <p:ext uri="{BB962C8B-B14F-4D97-AF65-F5344CB8AC3E}">
        <p14:creationId xmlns:p14="http://schemas.microsoft.com/office/powerpoint/2010/main" val="8479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normAutofit/>
          </a:bodyPr>
          <a:lstStyle/>
          <a:p>
            <a:pPr algn="ctr"/>
            <a:r>
              <a:rPr lang="en-GB" b="1" u="sng" dirty="0" err="1"/>
              <a:t>Ingleborough</a:t>
            </a:r>
            <a:r>
              <a:rPr lang="en-GB" b="1" u="sng" dirty="0"/>
              <a:t> Hall Parent Information Meeting</a:t>
            </a:r>
            <a:br>
              <a:rPr lang="en-GB" b="1" u="sng" dirty="0"/>
            </a:br>
            <a:endParaRPr lang="en-GB" b="1" dirty="0"/>
          </a:p>
        </p:txBody>
      </p:sp>
      <p:pic>
        <p:nvPicPr>
          <p:cNvPr id="6" name="Content Placeholder 5">
            <a:extLst>
              <a:ext uri="{FF2B5EF4-FFF2-40B4-BE49-F238E27FC236}">
                <a16:creationId xmlns:a16="http://schemas.microsoft.com/office/drawing/2014/main" id="{AA0A2F2E-AE79-4510-A7C1-71387E2D23AF}"/>
              </a:ext>
            </a:extLst>
          </p:cNvPr>
          <p:cNvPicPr>
            <a:picLocks noGrp="1" noChangeAspect="1"/>
          </p:cNvPicPr>
          <p:nvPr>
            <p:ph idx="1"/>
          </p:nvPr>
        </p:nvPicPr>
        <p:blipFill>
          <a:blip r:embed="rId2"/>
          <a:stretch>
            <a:fillRect/>
          </a:stretch>
        </p:blipFill>
        <p:spPr>
          <a:xfrm>
            <a:off x="4594217" y="1202046"/>
            <a:ext cx="3003565" cy="2896930"/>
          </a:xfrm>
          <a:prstGeom prst="rect">
            <a:avLst/>
          </a:prstGeom>
        </p:spPr>
      </p:pic>
      <p:sp>
        <p:nvSpPr>
          <p:cNvPr id="4" name="TextBox 3">
            <a:extLst>
              <a:ext uri="{FF2B5EF4-FFF2-40B4-BE49-F238E27FC236}">
                <a16:creationId xmlns:a16="http://schemas.microsoft.com/office/drawing/2014/main" id="{C806CEA7-FC1C-4432-834E-D2F493DEC8BB}"/>
              </a:ext>
            </a:extLst>
          </p:cNvPr>
          <p:cNvSpPr txBox="1"/>
          <p:nvPr/>
        </p:nvSpPr>
        <p:spPr>
          <a:xfrm>
            <a:off x="2796987" y="4324263"/>
            <a:ext cx="6840071" cy="707886"/>
          </a:xfrm>
          <a:prstGeom prst="rect">
            <a:avLst/>
          </a:prstGeom>
          <a:noFill/>
        </p:spPr>
        <p:txBody>
          <a:bodyPr wrap="square" rtlCol="0">
            <a:spAutoFit/>
          </a:bodyPr>
          <a:lstStyle/>
          <a:p>
            <a:pPr algn="ctr"/>
            <a:r>
              <a:rPr lang="en-GB" sz="4000" b="1" u="sng" dirty="0">
                <a:latin typeface="+mj-lt"/>
              </a:rPr>
              <a:t>Thursday 2</a:t>
            </a:r>
            <a:r>
              <a:rPr lang="en-GB" sz="4000" b="1" u="sng" baseline="30000" dirty="0">
                <a:latin typeface="+mj-lt"/>
              </a:rPr>
              <a:t>nd</a:t>
            </a:r>
            <a:r>
              <a:rPr lang="en-GB" sz="4000" b="1" u="sng" dirty="0">
                <a:latin typeface="+mj-lt"/>
              </a:rPr>
              <a:t> November 2023</a:t>
            </a:r>
          </a:p>
        </p:txBody>
      </p:sp>
      <p:sp>
        <p:nvSpPr>
          <p:cNvPr id="3" name="TextBox 2">
            <a:extLst>
              <a:ext uri="{FF2B5EF4-FFF2-40B4-BE49-F238E27FC236}">
                <a16:creationId xmlns:a16="http://schemas.microsoft.com/office/drawing/2014/main" id="{350D7CAC-BC0E-472F-B092-2B379CBC9978}"/>
              </a:ext>
            </a:extLst>
          </p:cNvPr>
          <p:cNvSpPr txBox="1"/>
          <p:nvPr/>
        </p:nvSpPr>
        <p:spPr>
          <a:xfrm>
            <a:off x="645459" y="6051176"/>
            <a:ext cx="654423" cy="369332"/>
          </a:xfrm>
          <a:prstGeom prst="rect">
            <a:avLst/>
          </a:prstGeom>
          <a:noFill/>
        </p:spPr>
        <p:txBody>
          <a:bodyPr wrap="square" rtlCol="0">
            <a:spAutoFit/>
          </a:bodyPr>
          <a:lstStyle/>
          <a:p>
            <a:r>
              <a:rPr lang="en-GB" dirty="0">
                <a:solidFill>
                  <a:srgbClr val="FF0000"/>
                </a:solidFill>
              </a:rPr>
              <a:t>HP</a:t>
            </a:r>
          </a:p>
        </p:txBody>
      </p:sp>
    </p:spTree>
    <p:extLst>
      <p:ext uri="{BB962C8B-B14F-4D97-AF65-F5344CB8AC3E}">
        <p14:creationId xmlns:p14="http://schemas.microsoft.com/office/powerpoint/2010/main" val="326881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9A08F-7330-4CA2-9599-E7DDEA22DE2B}"/>
              </a:ext>
            </a:extLst>
          </p:cNvPr>
          <p:cNvSpPr txBox="1"/>
          <p:nvPr/>
        </p:nvSpPr>
        <p:spPr>
          <a:xfrm>
            <a:off x="2433711" y="387485"/>
            <a:ext cx="7020374" cy="707886"/>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000" dirty="0"/>
              <a:t>How much will this cost?</a:t>
            </a:r>
          </a:p>
        </p:txBody>
      </p:sp>
      <p:sp>
        <p:nvSpPr>
          <p:cNvPr id="7" name="Rectangle 6">
            <a:extLst>
              <a:ext uri="{FF2B5EF4-FFF2-40B4-BE49-F238E27FC236}">
                <a16:creationId xmlns:a16="http://schemas.microsoft.com/office/drawing/2014/main" id="{1C37B8E5-F038-43AB-BAC6-7D74686EB167}"/>
              </a:ext>
            </a:extLst>
          </p:cNvPr>
          <p:cNvSpPr/>
          <p:nvPr/>
        </p:nvSpPr>
        <p:spPr>
          <a:xfrm>
            <a:off x="550684" y="1269279"/>
            <a:ext cx="11350583" cy="2862322"/>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Arial" panose="020B0604020202020204" pitchFamily="34" charset="0"/>
              <a:buChar char="•"/>
            </a:pPr>
            <a:r>
              <a:rPr lang="en-GB" sz="2000" dirty="0"/>
              <a:t>The approximate cost is £150 per child</a:t>
            </a:r>
          </a:p>
          <a:p>
            <a:pPr marL="342900" indent="-342900">
              <a:buFont typeface="Arial" panose="020B0604020202020204" pitchFamily="34" charset="0"/>
              <a:buChar char="•"/>
            </a:pPr>
            <a:r>
              <a:rPr lang="en-GB" sz="2000" dirty="0"/>
              <a:t>This cost will cover absolutely everything during the visit: staffing, supervision, board and lodgings and specialist instructors, as well as the large number of organised activities which the children will be participating in. </a:t>
            </a:r>
          </a:p>
          <a:p>
            <a:pPr marL="342900" indent="-342900">
              <a:buFont typeface="Arial" panose="020B0604020202020204" pitchFamily="34" charset="0"/>
              <a:buChar char="•"/>
            </a:pPr>
            <a:r>
              <a:rPr lang="en-GB" sz="2000" dirty="0"/>
              <a:t>If you are registered for and entitled to free school meals, there may be provision for a reduced rate. Mrs Mitchell will contact you directly if you are eligible.</a:t>
            </a:r>
          </a:p>
          <a:p>
            <a:pPr marL="342900" indent="-342900">
              <a:buFont typeface="Arial" panose="020B0604020202020204" pitchFamily="34" charset="0"/>
              <a:buChar char="•"/>
            </a:pPr>
            <a:r>
              <a:rPr lang="en-GB" sz="2000" dirty="0"/>
              <a:t>To keep costs down school pays for the transport – this is in the region of £700</a:t>
            </a:r>
          </a:p>
          <a:p>
            <a:pPr marL="342900" indent="-342900">
              <a:buFont typeface="Arial" panose="020B0604020202020204" pitchFamily="34" charset="0"/>
              <a:buChar char="•"/>
            </a:pPr>
            <a:r>
              <a:rPr lang="en-GB" sz="2000" dirty="0"/>
              <a:t>We appreciate and understand that it is quite an amount to find, which is why we start the process early in the academic year so that you will be able to pay in instalments via Parent Pay. </a:t>
            </a:r>
          </a:p>
        </p:txBody>
      </p:sp>
      <p:sp>
        <p:nvSpPr>
          <p:cNvPr id="3" name="TextBox 2">
            <a:extLst>
              <a:ext uri="{FF2B5EF4-FFF2-40B4-BE49-F238E27FC236}">
                <a16:creationId xmlns:a16="http://schemas.microsoft.com/office/drawing/2014/main" id="{07807158-5081-417F-BBF8-6D414B64C6EA}"/>
              </a:ext>
            </a:extLst>
          </p:cNvPr>
          <p:cNvSpPr txBox="1"/>
          <p:nvPr/>
        </p:nvSpPr>
        <p:spPr>
          <a:xfrm>
            <a:off x="563729" y="4377634"/>
            <a:ext cx="11324492" cy="227754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200" b="1" dirty="0"/>
              <a:t>What next?</a:t>
            </a:r>
          </a:p>
          <a:p>
            <a:pPr marL="285750" indent="-285750">
              <a:buFont typeface="Arial" panose="020B0604020202020204" pitchFamily="34" charset="0"/>
              <a:buChar char="•"/>
            </a:pPr>
            <a:r>
              <a:rPr lang="en-GB" sz="2000" dirty="0"/>
              <a:t>The permission letter will be put on the APP by the end of the week.</a:t>
            </a:r>
          </a:p>
          <a:p>
            <a:pPr marL="285750" indent="-285750">
              <a:buFont typeface="Arial" panose="020B0604020202020204" pitchFamily="34" charset="0"/>
              <a:buChar char="•"/>
            </a:pPr>
            <a:r>
              <a:rPr lang="en-GB" sz="2000" dirty="0"/>
              <a:t>If you wish for your child to take part in the visit to </a:t>
            </a:r>
            <a:r>
              <a:rPr lang="en-GB" sz="2000" dirty="0" err="1"/>
              <a:t>Ingleborough</a:t>
            </a:r>
            <a:r>
              <a:rPr lang="en-GB" sz="2000" dirty="0"/>
              <a:t>, please complete the permission slip and return it to the school office as soon as possible. </a:t>
            </a:r>
          </a:p>
          <a:p>
            <a:pPr marL="285750" indent="-285750">
              <a:buFont typeface="Arial" panose="020B0604020202020204" pitchFamily="34" charset="0"/>
              <a:buChar char="•"/>
            </a:pPr>
            <a:r>
              <a:rPr lang="en-GB" sz="2000" dirty="0"/>
              <a:t>A non-refundable deposit of £25.00 must be paid by Friday 8th December 2023. </a:t>
            </a:r>
          </a:p>
          <a:p>
            <a:pPr marL="285750" indent="-285750">
              <a:buFont typeface="Arial" panose="020B0604020202020204" pitchFamily="34" charset="0"/>
              <a:buChar char="•"/>
            </a:pPr>
            <a:r>
              <a:rPr lang="en-GB" sz="2000" dirty="0"/>
              <a:t>The balance, which may be paid by instalments through ParentPay, should be paid by March 1st 2024.</a:t>
            </a:r>
          </a:p>
          <a:p>
            <a:pPr marL="285750" indent="-285750">
              <a:buFont typeface="Arial" panose="020B0604020202020204" pitchFamily="34" charset="0"/>
              <a:buChar char="•"/>
            </a:pPr>
            <a:r>
              <a:rPr lang="en-GB" sz="2000" dirty="0"/>
              <a:t>This letter will also be on the school website for your future reference.</a:t>
            </a:r>
          </a:p>
        </p:txBody>
      </p:sp>
      <p:sp>
        <p:nvSpPr>
          <p:cNvPr id="5" name="TextBox 4">
            <a:extLst>
              <a:ext uri="{FF2B5EF4-FFF2-40B4-BE49-F238E27FC236}">
                <a16:creationId xmlns:a16="http://schemas.microsoft.com/office/drawing/2014/main" id="{28CCD746-CEA9-4FC9-914B-3884CF01533D}"/>
              </a:ext>
            </a:extLst>
          </p:cNvPr>
          <p:cNvSpPr txBox="1"/>
          <p:nvPr/>
        </p:nvSpPr>
        <p:spPr>
          <a:xfrm>
            <a:off x="11163289" y="372096"/>
            <a:ext cx="654423" cy="369332"/>
          </a:xfrm>
          <a:prstGeom prst="rect">
            <a:avLst/>
          </a:prstGeom>
          <a:noFill/>
        </p:spPr>
        <p:txBody>
          <a:bodyPr wrap="square" rtlCol="0">
            <a:spAutoFit/>
          </a:bodyPr>
          <a:lstStyle/>
          <a:p>
            <a:r>
              <a:rPr lang="en-GB" dirty="0">
                <a:solidFill>
                  <a:srgbClr val="FF0000"/>
                </a:solidFill>
              </a:rPr>
              <a:t>HA</a:t>
            </a:r>
          </a:p>
        </p:txBody>
      </p:sp>
    </p:spTree>
    <p:extLst>
      <p:ext uri="{BB962C8B-B14F-4D97-AF65-F5344CB8AC3E}">
        <p14:creationId xmlns:p14="http://schemas.microsoft.com/office/powerpoint/2010/main" val="15599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pPr algn="ctr"/>
            <a:r>
              <a:rPr lang="en-GB" b="1" u="sng" dirty="0"/>
              <a:t>Any Questions?</a:t>
            </a:r>
            <a:br>
              <a:rPr lang="en-GB" b="1" u="sng" dirty="0"/>
            </a:br>
            <a:endParaRPr lang="en-GB" b="1" dirty="0"/>
          </a:p>
        </p:txBody>
      </p:sp>
      <p:pic>
        <p:nvPicPr>
          <p:cNvPr id="6" name="Content Placeholder 5">
            <a:extLst>
              <a:ext uri="{FF2B5EF4-FFF2-40B4-BE49-F238E27FC236}">
                <a16:creationId xmlns:a16="http://schemas.microsoft.com/office/drawing/2014/main" id="{AA0A2F2E-AE79-4510-A7C1-71387E2D23AF}"/>
              </a:ext>
            </a:extLst>
          </p:cNvPr>
          <p:cNvPicPr>
            <a:picLocks noGrp="1" noChangeAspect="1"/>
          </p:cNvPicPr>
          <p:nvPr>
            <p:ph idx="1"/>
          </p:nvPr>
        </p:nvPicPr>
        <p:blipFill>
          <a:blip r:embed="rId2"/>
          <a:stretch>
            <a:fillRect/>
          </a:stretch>
        </p:blipFill>
        <p:spPr>
          <a:xfrm>
            <a:off x="4777097" y="1027906"/>
            <a:ext cx="3003565" cy="2896930"/>
          </a:xfrm>
          <a:prstGeom prst="rect">
            <a:avLst/>
          </a:prstGeom>
        </p:spPr>
      </p:pic>
      <p:sp>
        <p:nvSpPr>
          <p:cNvPr id="4" name="TextBox 3">
            <a:extLst>
              <a:ext uri="{FF2B5EF4-FFF2-40B4-BE49-F238E27FC236}">
                <a16:creationId xmlns:a16="http://schemas.microsoft.com/office/drawing/2014/main" id="{F5017292-DBA6-43FD-8AF9-42104670C5BE}"/>
              </a:ext>
            </a:extLst>
          </p:cNvPr>
          <p:cNvSpPr txBox="1"/>
          <p:nvPr/>
        </p:nvSpPr>
        <p:spPr>
          <a:xfrm>
            <a:off x="11226042" y="6140380"/>
            <a:ext cx="654423" cy="369332"/>
          </a:xfrm>
          <a:prstGeom prst="rect">
            <a:avLst/>
          </a:prstGeom>
          <a:noFill/>
        </p:spPr>
        <p:txBody>
          <a:bodyPr wrap="square" rtlCol="0">
            <a:spAutoFit/>
          </a:bodyPr>
          <a:lstStyle/>
          <a:p>
            <a:r>
              <a:rPr lang="en-GB" dirty="0">
                <a:solidFill>
                  <a:srgbClr val="FF0000"/>
                </a:solidFill>
              </a:rPr>
              <a:t>HA</a:t>
            </a:r>
          </a:p>
        </p:txBody>
      </p:sp>
    </p:spTree>
    <p:extLst>
      <p:ext uri="{BB962C8B-B14F-4D97-AF65-F5344CB8AC3E}">
        <p14:creationId xmlns:p14="http://schemas.microsoft.com/office/powerpoint/2010/main" val="284567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FD50904-FFCF-AFCE-E529-1196145174D5}"/>
              </a:ext>
            </a:extLst>
          </p:cNvPr>
          <p:cNvSpPr txBox="1"/>
          <p:nvPr/>
        </p:nvSpPr>
        <p:spPr>
          <a:xfrm>
            <a:off x="321992" y="1767006"/>
            <a:ext cx="11551140" cy="4708981"/>
          </a:xfrm>
          <a:prstGeom prst="rect">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000" dirty="0">
                <a:cs typeface="Calibri"/>
              </a:rPr>
              <a:t>Opportunity for your child to stay away from home in a well-structured environment with friends and school staff – for many, this is their first experience of being away from home for a few days.</a:t>
            </a:r>
          </a:p>
          <a:p>
            <a:pPr marL="457200" indent="-457200">
              <a:buFont typeface="Arial" panose="020B0604020202020204" pitchFamily="34" charset="0"/>
              <a:buChar char="•"/>
            </a:pPr>
            <a:endParaRPr lang="en-US" sz="3000" dirty="0">
              <a:cs typeface="Calibri"/>
            </a:endParaRPr>
          </a:p>
          <a:p>
            <a:pPr marL="457200" indent="-457200">
              <a:buFont typeface="Arial" panose="020B0604020202020204" pitchFamily="34" charset="0"/>
              <a:buChar char="•"/>
            </a:pPr>
            <a:r>
              <a:rPr lang="en-US" sz="3000" dirty="0">
                <a:cs typeface="Calibri"/>
              </a:rPr>
              <a:t>Opportunity to try a range of new and exciting activities with outdoor qualified professionals.</a:t>
            </a:r>
          </a:p>
          <a:p>
            <a:pPr marL="457200" indent="-457200">
              <a:buFont typeface="Arial" panose="020B0604020202020204" pitchFamily="34" charset="0"/>
              <a:buChar char="•"/>
            </a:pPr>
            <a:endParaRPr lang="en-US" sz="3000" dirty="0">
              <a:cs typeface="Calibri"/>
            </a:endParaRPr>
          </a:p>
          <a:p>
            <a:pPr marL="457200" indent="-457200">
              <a:buFont typeface="Arial" panose="020B0604020202020204" pitchFamily="34" charset="0"/>
              <a:buChar char="•"/>
            </a:pPr>
            <a:r>
              <a:rPr lang="en-US" sz="3000" dirty="0">
                <a:cs typeface="Calibri"/>
              </a:rPr>
              <a:t>Chance to visit the Yorkshire Dales – a contrasting area to </a:t>
            </a:r>
            <a:r>
              <a:rPr lang="en-US" sz="3000" dirty="0" err="1">
                <a:cs typeface="Calibri"/>
              </a:rPr>
              <a:t>Wibsey</a:t>
            </a:r>
            <a:r>
              <a:rPr lang="en-US" sz="3000" dirty="0">
                <a:cs typeface="Calibri"/>
              </a:rPr>
              <a:t> (National Curriculum Geography). Work in class will be looking at different types of settlements.</a:t>
            </a:r>
          </a:p>
        </p:txBody>
      </p:sp>
      <p:sp>
        <p:nvSpPr>
          <p:cNvPr id="2" name="TextBox 1">
            <a:extLst>
              <a:ext uri="{FF2B5EF4-FFF2-40B4-BE49-F238E27FC236}">
                <a16:creationId xmlns:a16="http://schemas.microsoft.com/office/drawing/2014/main" id="{48E9A08F-7330-4CA2-9599-E7DDEA22DE2B}"/>
              </a:ext>
            </a:extLst>
          </p:cNvPr>
          <p:cNvSpPr txBox="1"/>
          <p:nvPr/>
        </p:nvSpPr>
        <p:spPr>
          <a:xfrm>
            <a:off x="3786814" y="301306"/>
            <a:ext cx="6243451" cy="630942"/>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500" dirty="0"/>
              <a:t>Why is a residential important?</a:t>
            </a:r>
          </a:p>
        </p:txBody>
      </p:sp>
      <p:sp>
        <p:nvSpPr>
          <p:cNvPr id="4" name="TextBox 3">
            <a:extLst>
              <a:ext uri="{FF2B5EF4-FFF2-40B4-BE49-F238E27FC236}">
                <a16:creationId xmlns:a16="http://schemas.microsoft.com/office/drawing/2014/main" id="{D8431ACD-3895-46B4-BBBB-6EB82241D228}"/>
              </a:ext>
            </a:extLst>
          </p:cNvPr>
          <p:cNvSpPr txBox="1"/>
          <p:nvPr/>
        </p:nvSpPr>
        <p:spPr>
          <a:xfrm>
            <a:off x="11340354" y="247445"/>
            <a:ext cx="627529" cy="369332"/>
          </a:xfrm>
          <a:prstGeom prst="rect">
            <a:avLst/>
          </a:prstGeom>
          <a:noFill/>
        </p:spPr>
        <p:txBody>
          <a:bodyPr wrap="square" rtlCol="0">
            <a:spAutoFit/>
          </a:bodyPr>
          <a:lstStyle/>
          <a:p>
            <a:r>
              <a:rPr lang="en-GB" dirty="0">
                <a:solidFill>
                  <a:srgbClr val="FF0000"/>
                </a:solidFill>
              </a:rPr>
              <a:t>HP</a:t>
            </a:r>
          </a:p>
        </p:txBody>
      </p:sp>
    </p:spTree>
    <p:extLst>
      <p:ext uri="{BB962C8B-B14F-4D97-AF65-F5344CB8AC3E}">
        <p14:creationId xmlns:p14="http://schemas.microsoft.com/office/powerpoint/2010/main" val="236349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with a red pin on it&#10;&#10;Description automatically generated">
            <a:extLst>
              <a:ext uri="{FF2B5EF4-FFF2-40B4-BE49-F238E27FC236}">
                <a16:creationId xmlns:a16="http://schemas.microsoft.com/office/drawing/2014/main" id="{29F3E92F-07C3-EE76-7D66-2B1E4A6EFBC3}"/>
              </a:ext>
            </a:extLst>
          </p:cNvPr>
          <p:cNvPicPr>
            <a:picLocks noChangeAspect="1"/>
          </p:cNvPicPr>
          <p:nvPr/>
        </p:nvPicPr>
        <p:blipFill>
          <a:blip r:embed="rId2"/>
          <a:stretch>
            <a:fillRect/>
          </a:stretch>
        </p:blipFill>
        <p:spPr>
          <a:xfrm>
            <a:off x="195532" y="348306"/>
            <a:ext cx="3749615" cy="2739574"/>
          </a:xfrm>
          <a:prstGeom prst="rect">
            <a:avLst/>
          </a:prstGeom>
        </p:spPr>
      </p:pic>
      <p:pic>
        <p:nvPicPr>
          <p:cNvPr id="8" name="Picture 7" descr="A map with a location pin&#10;&#10;Description automatically generated">
            <a:extLst>
              <a:ext uri="{FF2B5EF4-FFF2-40B4-BE49-F238E27FC236}">
                <a16:creationId xmlns:a16="http://schemas.microsoft.com/office/drawing/2014/main" id="{851E0D5B-60C6-D329-80F2-C817B837361C}"/>
              </a:ext>
            </a:extLst>
          </p:cNvPr>
          <p:cNvPicPr>
            <a:picLocks noChangeAspect="1"/>
          </p:cNvPicPr>
          <p:nvPr/>
        </p:nvPicPr>
        <p:blipFill>
          <a:blip r:embed="rId3"/>
          <a:stretch>
            <a:fillRect/>
          </a:stretch>
        </p:blipFill>
        <p:spPr>
          <a:xfrm>
            <a:off x="8080084" y="117383"/>
            <a:ext cx="3404558" cy="1916861"/>
          </a:xfrm>
          <a:prstGeom prst="rect">
            <a:avLst/>
          </a:prstGeom>
        </p:spPr>
      </p:pic>
      <p:pic>
        <p:nvPicPr>
          <p:cNvPr id="10" name="Picture 9" descr="A large stone building with a domed roof and a green lawn&#10;&#10;Description automatically generated">
            <a:extLst>
              <a:ext uri="{FF2B5EF4-FFF2-40B4-BE49-F238E27FC236}">
                <a16:creationId xmlns:a16="http://schemas.microsoft.com/office/drawing/2014/main" id="{A1971C7C-6EA2-3FAE-8B5C-18D87546DFD5}"/>
              </a:ext>
            </a:extLst>
          </p:cNvPr>
          <p:cNvPicPr>
            <a:picLocks noChangeAspect="1"/>
          </p:cNvPicPr>
          <p:nvPr/>
        </p:nvPicPr>
        <p:blipFill>
          <a:blip r:embed="rId4"/>
          <a:stretch>
            <a:fillRect/>
          </a:stretch>
        </p:blipFill>
        <p:spPr>
          <a:xfrm>
            <a:off x="5369429" y="4285827"/>
            <a:ext cx="3450871" cy="2424825"/>
          </a:xfrm>
          <a:prstGeom prst="rect">
            <a:avLst/>
          </a:prstGeom>
        </p:spPr>
      </p:pic>
      <p:sp>
        <p:nvSpPr>
          <p:cNvPr id="11" name="Arrow: U-Turn 10">
            <a:extLst>
              <a:ext uri="{FF2B5EF4-FFF2-40B4-BE49-F238E27FC236}">
                <a16:creationId xmlns:a16="http://schemas.microsoft.com/office/drawing/2014/main" id="{45469890-469D-9158-6CA3-B7C4894030E3}"/>
              </a:ext>
            </a:extLst>
          </p:cNvPr>
          <p:cNvSpPr/>
          <p:nvPr/>
        </p:nvSpPr>
        <p:spPr>
          <a:xfrm>
            <a:off x="3558235" y="220133"/>
            <a:ext cx="4966787" cy="1164566"/>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1FD50904-FFCF-AFCE-E529-1196145174D5}"/>
              </a:ext>
            </a:extLst>
          </p:cNvPr>
          <p:cNvSpPr txBox="1"/>
          <p:nvPr/>
        </p:nvSpPr>
        <p:spPr>
          <a:xfrm>
            <a:off x="406400" y="3386666"/>
            <a:ext cx="4812714" cy="3323987"/>
          </a:xfrm>
          <a:prstGeom prst="rect">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cs typeface="Calibri"/>
              </a:rPr>
              <a:t>Ingleborough Hall Outdoor Education Centre is owned by Bradford Council.</a:t>
            </a:r>
          </a:p>
          <a:p>
            <a:endParaRPr lang="en-US" sz="3000" dirty="0">
              <a:cs typeface="Calibri"/>
            </a:endParaRPr>
          </a:p>
          <a:p>
            <a:r>
              <a:rPr lang="en-US" sz="3000" dirty="0">
                <a:cs typeface="Calibri"/>
              </a:rPr>
              <a:t>It is  in the Yorkshire Dales village of Clapham.</a:t>
            </a:r>
          </a:p>
          <a:p>
            <a:endParaRPr lang="en-US" sz="3000" dirty="0">
              <a:cs typeface="Calibri"/>
            </a:endParaRPr>
          </a:p>
        </p:txBody>
      </p:sp>
      <p:sp>
        <p:nvSpPr>
          <p:cNvPr id="2" name="TextBox 1">
            <a:extLst>
              <a:ext uri="{FF2B5EF4-FFF2-40B4-BE49-F238E27FC236}">
                <a16:creationId xmlns:a16="http://schemas.microsoft.com/office/drawing/2014/main" id="{48E9A08F-7330-4CA2-9599-E7DDEA22DE2B}"/>
              </a:ext>
            </a:extLst>
          </p:cNvPr>
          <p:cNvSpPr txBox="1"/>
          <p:nvPr/>
        </p:nvSpPr>
        <p:spPr>
          <a:xfrm>
            <a:off x="4208694" y="864013"/>
            <a:ext cx="2761435" cy="1708160"/>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500" dirty="0"/>
              <a:t>Where is </a:t>
            </a:r>
            <a:r>
              <a:rPr lang="en-GB" sz="3500" dirty="0" err="1"/>
              <a:t>Ingleborough</a:t>
            </a:r>
            <a:r>
              <a:rPr lang="en-GB" sz="3500" dirty="0"/>
              <a:t> Hall?</a:t>
            </a:r>
          </a:p>
        </p:txBody>
      </p:sp>
      <p:pic>
        <p:nvPicPr>
          <p:cNvPr id="4" name="Picture 3">
            <a:extLst>
              <a:ext uri="{FF2B5EF4-FFF2-40B4-BE49-F238E27FC236}">
                <a16:creationId xmlns:a16="http://schemas.microsoft.com/office/drawing/2014/main" id="{2D10A285-53B9-4BCE-AFF3-97BF341E4162}"/>
              </a:ext>
            </a:extLst>
          </p:cNvPr>
          <p:cNvPicPr>
            <a:picLocks noChangeAspect="1"/>
          </p:cNvPicPr>
          <p:nvPr/>
        </p:nvPicPr>
        <p:blipFill>
          <a:blip r:embed="rId5"/>
          <a:stretch>
            <a:fillRect/>
          </a:stretch>
        </p:blipFill>
        <p:spPr>
          <a:xfrm>
            <a:off x="8080084" y="2808660"/>
            <a:ext cx="3047998" cy="2066924"/>
          </a:xfrm>
          <a:prstGeom prst="rect">
            <a:avLst/>
          </a:prstGeom>
        </p:spPr>
      </p:pic>
      <p:sp>
        <p:nvSpPr>
          <p:cNvPr id="13" name="Arrow: Down 12">
            <a:extLst>
              <a:ext uri="{FF2B5EF4-FFF2-40B4-BE49-F238E27FC236}">
                <a16:creationId xmlns:a16="http://schemas.microsoft.com/office/drawing/2014/main" id="{01F35A87-1861-BEC0-794B-F975B2706115}"/>
              </a:ext>
            </a:extLst>
          </p:cNvPr>
          <p:cNvSpPr/>
          <p:nvPr/>
        </p:nvSpPr>
        <p:spPr>
          <a:xfrm>
            <a:off x="9040345" y="1302842"/>
            <a:ext cx="790754" cy="22372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urved Left 4">
            <a:extLst>
              <a:ext uri="{FF2B5EF4-FFF2-40B4-BE49-F238E27FC236}">
                <a16:creationId xmlns:a16="http://schemas.microsoft.com/office/drawing/2014/main" id="{979F8CFE-4193-45D5-BD79-562DDA14BE50}"/>
              </a:ext>
            </a:extLst>
          </p:cNvPr>
          <p:cNvSpPr/>
          <p:nvPr/>
        </p:nvSpPr>
        <p:spPr>
          <a:xfrm rot="1005588">
            <a:off x="8596177" y="4853364"/>
            <a:ext cx="2629326" cy="187656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237B1A48-55D8-40B7-8B4D-D6AE9187888A}"/>
              </a:ext>
            </a:extLst>
          </p:cNvPr>
          <p:cNvSpPr txBox="1"/>
          <p:nvPr/>
        </p:nvSpPr>
        <p:spPr>
          <a:xfrm>
            <a:off x="11328221" y="6212540"/>
            <a:ext cx="654423" cy="369332"/>
          </a:xfrm>
          <a:prstGeom prst="rect">
            <a:avLst/>
          </a:prstGeom>
          <a:noFill/>
        </p:spPr>
        <p:txBody>
          <a:bodyPr wrap="square" rtlCol="0">
            <a:spAutoFit/>
          </a:bodyPr>
          <a:lstStyle/>
          <a:p>
            <a:r>
              <a:rPr lang="en-GB" dirty="0">
                <a:solidFill>
                  <a:srgbClr val="FF0000"/>
                </a:solidFill>
              </a:rPr>
              <a:t>HP</a:t>
            </a:r>
          </a:p>
        </p:txBody>
      </p:sp>
    </p:spTree>
    <p:extLst>
      <p:ext uri="{BB962C8B-B14F-4D97-AF65-F5344CB8AC3E}">
        <p14:creationId xmlns:p14="http://schemas.microsoft.com/office/powerpoint/2010/main" val="165798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3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walking on a rocky path&#10;&#10;Description automatically generated">
            <a:extLst>
              <a:ext uri="{FF2B5EF4-FFF2-40B4-BE49-F238E27FC236}">
                <a16:creationId xmlns:a16="http://schemas.microsoft.com/office/drawing/2014/main" id="{12788A1C-35A4-4C3F-2C71-CA3A2682EAF1}"/>
              </a:ext>
            </a:extLst>
          </p:cNvPr>
          <p:cNvPicPr>
            <a:picLocks noChangeAspect="1"/>
          </p:cNvPicPr>
          <p:nvPr/>
        </p:nvPicPr>
        <p:blipFill>
          <a:blip r:embed="rId2"/>
          <a:stretch>
            <a:fillRect/>
          </a:stretch>
        </p:blipFill>
        <p:spPr>
          <a:xfrm>
            <a:off x="622549" y="714207"/>
            <a:ext cx="3122143" cy="2334173"/>
          </a:xfrm>
          <a:prstGeom prst="rect">
            <a:avLst/>
          </a:prstGeom>
        </p:spPr>
      </p:pic>
      <p:sp>
        <p:nvSpPr>
          <p:cNvPr id="44" name="Rectangle 43">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walking on a path&#10;&#10;Description automatically generated">
            <a:extLst>
              <a:ext uri="{FF2B5EF4-FFF2-40B4-BE49-F238E27FC236}">
                <a16:creationId xmlns:a16="http://schemas.microsoft.com/office/drawing/2014/main" id="{BB82EF67-7565-3371-8994-EA6BBAF47026}"/>
              </a:ext>
            </a:extLst>
          </p:cNvPr>
          <p:cNvPicPr>
            <a:picLocks noChangeAspect="1"/>
          </p:cNvPicPr>
          <p:nvPr/>
        </p:nvPicPr>
        <p:blipFill>
          <a:blip r:embed="rId3"/>
          <a:stretch>
            <a:fillRect/>
          </a:stretch>
        </p:blipFill>
        <p:spPr>
          <a:xfrm>
            <a:off x="622549" y="3815570"/>
            <a:ext cx="3104943" cy="2336878"/>
          </a:xfrm>
          <a:prstGeom prst="rect">
            <a:avLst/>
          </a:prstGeom>
        </p:spPr>
      </p:pic>
      <p:sp>
        <p:nvSpPr>
          <p:cNvPr id="46" name="Rectangle 45">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red and blue clothes&#10;&#10;Description automatically generated">
            <a:extLst>
              <a:ext uri="{FF2B5EF4-FFF2-40B4-BE49-F238E27FC236}">
                <a16:creationId xmlns:a16="http://schemas.microsoft.com/office/drawing/2014/main" id="{3DC53F2A-CD5B-D4BA-C112-7B3567D811CF}"/>
              </a:ext>
            </a:extLst>
          </p:cNvPr>
          <p:cNvPicPr>
            <a:picLocks noChangeAspect="1"/>
          </p:cNvPicPr>
          <p:nvPr/>
        </p:nvPicPr>
        <p:blipFill>
          <a:blip r:embed="rId4"/>
          <a:stretch>
            <a:fillRect/>
          </a:stretch>
        </p:blipFill>
        <p:spPr>
          <a:xfrm>
            <a:off x="4381676" y="979050"/>
            <a:ext cx="3252903" cy="4913959"/>
          </a:xfrm>
          <a:prstGeom prst="rect">
            <a:avLst/>
          </a:prstGeom>
        </p:spPr>
      </p:pic>
      <p:sp>
        <p:nvSpPr>
          <p:cNvPr id="48" name="Rectangle 4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oom with bunk beds and a chair&#10;&#10;Description automatically generated">
            <a:extLst>
              <a:ext uri="{FF2B5EF4-FFF2-40B4-BE49-F238E27FC236}">
                <a16:creationId xmlns:a16="http://schemas.microsoft.com/office/drawing/2014/main" id="{44577C73-538F-102E-61B9-AC1549DEB683}"/>
              </a:ext>
            </a:extLst>
          </p:cNvPr>
          <p:cNvPicPr>
            <a:picLocks noChangeAspect="1"/>
          </p:cNvPicPr>
          <p:nvPr/>
        </p:nvPicPr>
        <p:blipFill>
          <a:blip r:embed="rId5"/>
          <a:stretch>
            <a:fillRect/>
          </a:stretch>
        </p:blipFill>
        <p:spPr>
          <a:xfrm>
            <a:off x="8470795" y="515065"/>
            <a:ext cx="3252903" cy="2084253"/>
          </a:xfrm>
          <a:prstGeom prst="rect">
            <a:avLst/>
          </a:prstGeom>
        </p:spPr>
      </p:pic>
      <p:sp>
        <p:nvSpPr>
          <p:cNvPr id="2" name="TextBox 1">
            <a:extLst>
              <a:ext uri="{FF2B5EF4-FFF2-40B4-BE49-F238E27FC236}">
                <a16:creationId xmlns:a16="http://schemas.microsoft.com/office/drawing/2014/main" id="{82F90080-0A52-4585-8F8E-6772A9DA3C0B}"/>
              </a:ext>
            </a:extLst>
          </p:cNvPr>
          <p:cNvSpPr txBox="1"/>
          <p:nvPr/>
        </p:nvSpPr>
        <p:spPr>
          <a:xfrm>
            <a:off x="8129502" y="2666451"/>
            <a:ext cx="3574638" cy="3600986"/>
          </a:xfrm>
          <a:prstGeom prst="rect">
            <a:avLst/>
          </a:prstGeom>
          <a:noFill/>
        </p:spPr>
        <p:txBody>
          <a:bodyPr wrap="square" rtlCol="0">
            <a:spAutoFit/>
          </a:bodyPr>
          <a:lstStyle/>
          <a:p>
            <a:pPr marL="342900" indent="-342900">
              <a:buFont typeface="Arial" panose="020B0604020202020204" pitchFamily="34" charset="0"/>
              <a:buChar char="•"/>
            </a:pPr>
            <a:r>
              <a:rPr lang="en-GB" sz="1900" b="1" dirty="0"/>
              <a:t>106 bedrooms (some </a:t>
            </a:r>
            <a:r>
              <a:rPr lang="en-GB" sz="1900" b="1" dirty="0" err="1"/>
              <a:t>ensuite</a:t>
            </a:r>
            <a:r>
              <a:rPr lang="en-GB" sz="1900" b="1" dirty="0"/>
              <a:t>) – we take 60 children.</a:t>
            </a:r>
          </a:p>
          <a:p>
            <a:pPr marL="342900" indent="-342900">
              <a:buFont typeface="Arial" panose="020B0604020202020204" pitchFamily="34" charset="0"/>
              <a:buChar char="•"/>
            </a:pPr>
            <a:endParaRPr lang="en-GB" sz="1900" b="1" dirty="0"/>
          </a:p>
          <a:p>
            <a:pPr marL="342900" indent="-342900">
              <a:buFont typeface="Arial" panose="020B0604020202020204" pitchFamily="34" charset="0"/>
              <a:buChar char="•"/>
            </a:pPr>
            <a:r>
              <a:rPr lang="en-GB" sz="1900" b="1" dirty="0"/>
              <a:t>3 dining rooms</a:t>
            </a:r>
          </a:p>
          <a:p>
            <a:pPr marL="342900" indent="-342900">
              <a:buFont typeface="Arial" panose="020B0604020202020204" pitchFamily="34" charset="0"/>
              <a:buChar char="•"/>
            </a:pPr>
            <a:endParaRPr lang="en-GB" sz="1900" b="1" dirty="0"/>
          </a:p>
          <a:p>
            <a:pPr marL="342900" indent="-342900">
              <a:buFont typeface="Arial" panose="020B0604020202020204" pitchFamily="34" charset="0"/>
              <a:buChar char="•"/>
            </a:pPr>
            <a:r>
              <a:rPr lang="en-GB" sz="1900" b="1" dirty="0"/>
              <a:t>Supper bar</a:t>
            </a:r>
          </a:p>
          <a:p>
            <a:pPr marL="342900" indent="-342900">
              <a:buFont typeface="Arial" panose="020B0604020202020204" pitchFamily="34" charset="0"/>
              <a:buChar char="•"/>
            </a:pPr>
            <a:endParaRPr lang="en-GB" sz="1900" b="1" dirty="0"/>
          </a:p>
          <a:p>
            <a:pPr marL="342900" indent="-342900">
              <a:buFont typeface="Arial" panose="020B0604020202020204" pitchFamily="34" charset="0"/>
              <a:buChar char="•"/>
            </a:pPr>
            <a:r>
              <a:rPr lang="en-GB" sz="1900" b="1" dirty="0"/>
              <a:t>Classrooms</a:t>
            </a:r>
          </a:p>
          <a:p>
            <a:pPr marL="342900" indent="-342900">
              <a:buFont typeface="Arial" panose="020B0604020202020204" pitchFamily="34" charset="0"/>
              <a:buChar char="•"/>
            </a:pPr>
            <a:endParaRPr lang="en-GB" sz="1900" b="1" dirty="0"/>
          </a:p>
          <a:p>
            <a:pPr marL="342900" indent="-342900">
              <a:buFont typeface="Arial" panose="020B0604020202020204" pitchFamily="34" charset="0"/>
              <a:buChar char="•"/>
            </a:pPr>
            <a:r>
              <a:rPr lang="en-GB" sz="1900" b="1" dirty="0"/>
              <a:t>Boot room</a:t>
            </a:r>
          </a:p>
          <a:p>
            <a:pPr marL="342900" indent="-342900">
              <a:buFont typeface="Arial" panose="020B0604020202020204" pitchFamily="34" charset="0"/>
              <a:buChar char="•"/>
            </a:pPr>
            <a:endParaRPr lang="en-GB" sz="1900" b="1" dirty="0"/>
          </a:p>
          <a:p>
            <a:pPr marL="342900" indent="-342900">
              <a:buFont typeface="Arial" panose="020B0604020202020204" pitchFamily="34" charset="0"/>
              <a:buChar char="•"/>
            </a:pPr>
            <a:r>
              <a:rPr lang="en-GB" sz="1900" b="1" dirty="0"/>
              <a:t>Extensive garden</a:t>
            </a:r>
          </a:p>
        </p:txBody>
      </p:sp>
      <p:sp>
        <p:nvSpPr>
          <p:cNvPr id="12" name="TextBox 11">
            <a:extLst>
              <a:ext uri="{FF2B5EF4-FFF2-40B4-BE49-F238E27FC236}">
                <a16:creationId xmlns:a16="http://schemas.microsoft.com/office/drawing/2014/main" id="{B158810E-2A88-4F2B-B8B8-E05A08203136}"/>
              </a:ext>
            </a:extLst>
          </p:cNvPr>
          <p:cNvSpPr txBox="1"/>
          <p:nvPr/>
        </p:nvSpPr>
        <p:spPr>
          <a:xfrm>
            <a:off x="645459" y="6051176"/>
            <a:ext cx="654423" cy="369332"/>
          </a:xfrm>
          <a:prstGeom prst="rect">
            <a:avLst/>
          </a:prstGeom>
          <a:noFill/>
        </p:spPr>
        <p:txBody>
          <a:bodyPr wrap="square" rtlCol="0">
            <a:spAutoFit/>
          </a:bodyPr>
          <a:lstStyle/>
          <a:p>
            <a:r>
              <a:rPr lang="en-GB" dirty="0">
                <a:solidFill>
                  <a:srgbClr val="FF0000"/>
                </a:solidFill>
              </a:rPr>
              <a:t>HP</a:t>
            </a:r>
          </a:p>
        </p:txBody>
      </p:sp>
    </p:spTree>
    <p:extLst>
      <p:ext uri="{BB962C8B-B14F-4D97-AF65-F5344CB8AC3E}">
        <p14:creationId xmlns:p14="http://schemas.microsoft.com/office/powerpoint/2010/main" val="169747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FD50904-FFCF-AFCE-E529-1196145174D5}"/>
              </a:ext>
            </a:extLst>
          </p:cNvPr>
          <p:cNvSpPr txBox="1"/>
          <p:nvPr/>
        </p:nvSpPr>
        <p:spPr>
          <a:xfrm>
            <a:off x="367320" y="1973904"/>
            <a:ext cx="4853357" cy="2154436"/>
          </a:xfrm>
          <a:prstGeom prst="rect">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dirty="0"/>
              <a:t>Monday March 18</a:t>
            </a:r>
            <a:r>
              <a:rPr lang="en-GB" sz="3200" baseline="30000" dirty="0"/>
              <a:t>th</a:t>
            </a:r>
            <a:r>
              <a:rPr lang="en-GB" sz="3200" dirty="0"/>
              <a:t> to Wednesday March 20</a:t>
            </a:r>
            <a:r>
              <a:rPr lang="en-GB" sz="3200" baseline="30000" dirty="0"/>
              <a:t>th</a:t>
            </a:r>
            <a:r>
              <a:rPr lang="en-GB" sz="3200" dirty="0"/>
              <a:t> </a:t>
            </a:r>
          </a:p>
          <a:p>
            <a:endParaRPr lang="en-US" sz="3000" dirty="0">
              <a:cs typeface="Calibri"/>
            </a:endParaRPr>
          </a:p>
          <a:p>
            <a:pPr algn="ctr"/>
            <a:r>
              <a:rPr lang="en-US" sz="2000" dirty="0">
                <a:cs typeface="Calibri"/>
              </a:rPr>
              <a:t>9:00am departure – home by the end of the school day.</a:t>
            </a:r>
          </a:p>
        </p:txBody>
      </p:sp>
      <p:sp>
        <p:nvSpPr>
          <p:cNvPr id="2" name="TextBox 1">
            <a:extLst>
              <a:ext uri="{FF2B5EF4-FFF2-40B4-BE49-F238E27FC236}">
                <a16:creationId xmlns:a16="http://schemas.microsoft.com/office/drawing/2014/main" id="{48E9A08F-7330-4CA2-9599-E7DDEA22DE2B}"/>
              </a:ext>
            </a:extLst>
          </p:cNvPr>
          <p:cNvSpPr txBox="1"/>
          <p:nvPr/>
        </p:nvSpPr>
        <p:spPr>
          <a:xfrm>
            <a:off x="2934862" y="311976"/>
            <a:ext cx="6322275" cy="1323439"/>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000" dirty="0"/>
              <a:t>When is the </a:t>
            </a:r>
            <a:r>
              <a:rPr lang="en-GB" sz="4000" dirty="0" err="1"/>
              <a:t>Ingleborough</a:t>
            </a:r>
            <a:r>
              <a:rPr lang="en-GB" sz="4000" dirty="0"/>
              <a:t> Hall residential?</a:t>
            </a:r>
          </a:p>
        </p:txBody>
      </p:sp>
      <p:sp>
        <p:nvSpPr>
          <p:cNvPr id="4" name="TextBox 3">
            <a:extLst>
              <a:ext uri="{FF2B5EF4-FFF2-40B4-BE49-F238E27FC236}">
                <a16:creationId xmlns:a16="http://schemas.microsoft.com/office/drawing/2014/main" id="{946FA569-E9AC-485E-B125-07CCA66A5138}"/>
              </a:ext>
            </a:extLst>
          </p:cNvPr>
          <p:cNvSpPr txBox="1"/>
          <p:nvPr/>
        </p:nvSpPr>
        <p:spPr>
          <a:xfrm>
            <a:off x="5502405" y="1979897"/>
            <a:ext cx="6322275" cy="2862322"/>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GB" sz="3000" dirty="0"/>
              <a:t>Return travel by coach </a:t>
            </a:r>
          </a:p>
          <a:p>
            <a:pPr marL="457200" indent="-457200">
              <a:buFont typeface="Arial" panose="020B0604020202020204" pitchFamily="34" charset="0"/>
              <a:buChar char="•"/>
            </a:pPr>
            <a:r>
              <a:rPr lang="en-GB" sz="3000" dirty="0"/>
              <a:t>Two nights accommodation</a:t>
            </a:r>
          </a:p>
          <a:p>
            <a:pPr marL="457200" indent="-457200">
              <a:buFont typeface="Arial" panose="020B0604020202020204" pitchFamily="34" charset="0"/>
              <a:buChar char="•"/>
            </a:pPr>
            <a:r>
              <a:rPr lang="en-GB" sz="3000" dirty="0"/>
              <a:t>All activities </a:t>
            </a:r>
          </a:p>
          <a:p>
            <a:pPr marL="457200" indent="-457200">
              <a:buFont typeface="Arial" panose="020B0604020202020204" pitchFamily="34" charset="0"/>
              <a:buChar char="•"/>
            </a:pPr>
            <a:r>
              <a:rPr lang="en-GB" sz="3000" dirty="0"/>
              <a:t>All food </a:t>
            </a:r>
          </a:p>
          <a:p>
            <a:pPr marL="457200" indent="-457200">
              <a:buFont typeface="Arial" panose="020B0604020202020204" pitchFamily="34" charset="0"/>
              <a:buChar char="•"/>
            </a:pPr>
            <a:r>
              <a:rPr lang="en-GB" sz="3000" dirty="0"/>
              <a:t>Use of hiking boats and waterproofs throughout the visit</a:t>
            </a:r>
          </a:p>
        </p:txBody>
      </p:sp>
      <p:sp>
        <p:nvSpPr>
          <p:cNvPr id="5" name="TextBox 4">
            <a:extLst>
              <a:ext uri="{FF2B5EF4-FFF2-40B4-BE49-F238E27FC236}">
                <a16:creationId xmlns:a16="http://schemas.microsoft.com/office/drawing/2014/main" id="{1D08313F-763C-42E2-943F-93F1E17F65EB}"/>
              </a:ext>
            </a:extLst>
          </p:cNvPr>
          <p:cNvSpPr txBox="1"/>
          <p:nvPr/>
        </p:nvSpPr>
        <p:spPr>
          <a:xfrm>
            <a:off x="367319" y="4271886"/>
            <a:ext cx="4853357" cy="2400657"/>
          </a:xfrm>
          <a:prstGeom prst="rect">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dirty="0"/>
              <a:t>Which staff will be going?</a:t>
            </a:r>
          </a:p>
          <a:p>
            <a:pPr algn="ctr"/>
            <a:r>
              <a:rPr lang="en-GB" sz="2600" dirty="0"/>
              <a:t>SMLT Lead – Mrs </a:t>
            </a:r>
            <a:r>
              <a:rPr lang="en-GB" sz="2600" dirty="0" err="1"/>
              <a:t>Bilevych</a:t>
            </a:r>
            <a:endParaRPr lang="en-GB" sz="2600" dirty="0"/>
          </a:p>
          <a:p>
            <a:pPr algn="ctr"/>
            <a:r>
              <a:rPr lang="en-GB" sz="2600" dirty="0"/>
              <a:t>Deputy Lead – Mr Quinn</a:t>
            </a:r>
          </a:p>
          <a:p>
            <a:pPr algn="ctr"/>
            <a:r>
              <a:rPr lang="en-GB" sz="2200" dirty="0"/>
              <a:t>Not all Year 5 staff will attend the residential but all will visit their children for the day.</a:t>
            </a:r>
          </a:p>
        </p:txBody>
      </p:sp>
      <p:sp>
        <p:nvSpPr>
          <p:cNvPr id="3" name="TextBox 2">
            <a:extLst>
              <a:ext uri="{FF2B5EF4-FFF2-40B4-BE49-F238E27FC236}">
                <a16:creationId xmlns:a16="http://schemas.microsoft.com/office/drawing/2014/main" id="{302B59A1-2517-44D3-82EE-EC6B386A9C67}"/>
              </a:ext>
            </a:extLst>
          </p:cNvPr>
          <p:cNvSpPr txBox="1"/>
          <p:nvPr/>
        </p:nvSpPr>
        <p:spPr>
          <a:xfrm>
            <a:off x="5502405" y="5098017"/>
            <a:ext cx="6322275" cy="144655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200" dirty="0"/>
              <a:t>Other staff will be from across school – all will be known to the children.</a:t>
            </a:r>
          </a:p>
          <a:p>
            <a:endParaRPr lang="en-GB" sz="2200" dirty="0"/>
          </a:p>
          <a:p>
            <a:r>
              <a:rPr lang="en-GB" sz="2200" dirty="0"/>
              <a:t>There will be staff first aiders – and also at the centre.</a:t>
            </a:r>
          </a:p>
        </p:txBody>
      </p:sp>
      <p:sp>
        <p:nvSpPr>
          <p:cNvPr id="7" name="TextBox 6">
            <a:extLst>
              <a:ext uri="{FF2B5EF4-FFF2-40B4-BE49-F238E27FC236}">
                <a16:creationId xmlns:a16="http://schemas.microsoft.com/office/drawing/2014/main" id="{E1DBD9FE-168D-479E-806B-C0B98F9BD61F}"/>
              </a:ext>
            </a:extLst>
          </p:cNvPr>
          <p:cNvSpPr txBox="1"/>
          <p:nvPr/>
        </p:nvSpPr>
        <p:spPr>
          <a:xfrm>
            <a:off x="295835" y="311976"/>
            <a:ext cx="654423" cy="369332"/>
          </a:xfrm>
          <a:prstGeom prst="rect">
            <a:avLst/>
          </a:prstGeom>
          <a:noFill/>
        </p:spPr>
        <p:txBody>
          <a:bodyPr wrap="square" rtlCol="0">
            <a:spAutoFit/>
          </a:bodyPr>
          <a:lstStyle/>
          <a:p>
            <a:r>
              <a:rPr lang="en-GB" dirty="0">
                <a:solidFill>
                  <a:srgbClr val="FF0000"/>
                </a:solidFill>
              </a:rPr>
              <a:t>HP</a:t>
            </a:r>
          </a:p>
        </p:txBody>
      </p:sp>
    </p:spTree>
    <p:extLst>
      <p:ext uri="{BB962C8B-B14F-4D97-AF65-F5344CB8AC3E}">
        <p14:creationId xmlns:p14="http://schemas.microsoft.com/office/powerpoint/2010/main" val="1737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FD50904-FFCF-AFCE-E529-1196145174D5}"/>
              </a:ext>
            </a:extLst>
          </p:cNvPr>
          <p:cNvSpPr txBox="1"/>
          <p:nvPr/>
        </p:nvSpPr>
        <p:spPr>
          <a:xfrm>
            <a:off x="379826" y="1139482"/>
            <a:ext cx="2555036" cy="2185214"/>
          </a:xfrm>
          <a:prstGeom prst="rect">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   </a:t>
            </a:r>
            <a:r>
              <a:rPr lang="en-GB" sz="2600" dirty="0"/>
              <a:t> Archery</a:t>
            </a:r>
          </a:p>
          <a:p>
            <a:pPr marL="457200" indent="-457200">
              <a:buFontTx/>
              <a:buChar char="-"/>
            </a:pPr>
            <a:r>
              <a:rPr lang="en-GB" sz="2600" dirty="0"/>
              <a:t>Tree climbing</a:t>
            </a:r>
          </a:p>
          <a:p>
            <a:pPr marL="457200" indent="-457200">
              <a:buFontTx/>
              <a:buChar char="-"/>
            </a:pPr>
            <a:r>
              <a:rPr lang="en-GB" sz="2600" dirty="0"/>
              <a:t>Orienteering</a:t>
            </a:r>
          </a:p>
          <a:p>
            <a:pPr marL="457200" indent="-457200">
              <a:buFontTx/>
              <a:buChar char="-"/>
            </a:pPr>
            <a:r>
              <a:rPr lang="en-GB" sz="2600" dirty="0"/>
              <a:t>Hiking</a:t>
            </a:r>
          </a:p>
          <a:p>
            <a:pPr marL="457200" indent="-457200">
              <a:buFontTx/>
              <a:buChar char="-"/>
            </a:pPr>
            <a:r>
              <a:rPr lang="en-GB" sz="2600" dirty="0"/>
              <a:t>Caving</a:t>
            </a:r>
          </a:p>
        </p:txBody>
      </p:sp>
      <p:sp>
        <p:nvSpPr>
          <p:cNvPr id="2" name="TextBox 1">
            <a:extLst>
              <a:ext uri="{FF2B5EF4-FFF2-40B4-BE49-F238E27FC236}">
                <a16:creationId xmlns:a16="http://schemas.microsoft.com/office/drawing/2014/main" id="{48E9A08F-7330-4CA2-9599-E7DDEA22DE2B}"/>
              </a:ext>
            </a:extLst>
          </p:cNvPr>
          <p:cNvSpPr txBox="1"/>
          <p:nvPr/>
        </p:nvSpPr>
        <p:spPr>
          <a:xfrm>
            <a:off x="2934862" y="142100"/>
            <a:ext cx="6322275" cy="707886"/>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000" dirty="0"/>
              <a:t>What will my child be doing?</a:t>
            </a:r>
          </a:p>
        </p:txBody>
      </p:sp>
      <p:sp>
        <p:nvSpPr>
          <p:cNvPr id="4" name="TextBox 3">
            <a:extLst>
              <a:ext uri="{FF2B5EF4-FFF2-40B4-BE49-F238E27FC236}">
                <a16:creationId xmlns:a16="http://schemas.microsoft.com/office/drawing/2014/main" id="{946FA569-E9AC-485E-B125-07CCA66A5138}"/>
              </a:ext>
            </a:extLst>
          </p:cNvPr>
          <p:cNvSpPr txBox="1"/>
          <p:nvPr/>
        </p:nvSpPr>
        <p:spPr>
          <a:xfrm>
            <a:off x="379826" y="3614192"/>
            <a:ext cx="6489894" cy="2954655"/>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t>All activities will be done alongside professionals from </a:t>
            </a:r>
            <a:r>
              <a:rPr lang="en-GB" sz="2400" dirty="0" err="1"/>
              <a:t>Ingleborough</a:t>
            </a:r>
            <a:r>
              <a:rPr lang="en-GB" sz="2400" dirty="0"/>
              <a:t> Hall. All their staff are qualified outdoor activity instructors.</a:t>
            </a:r>
          </a:p>
          <a:p>
            <a:endParaRPr lang="en-GB" sz="2400" dirty="0"/>
          </a:p>
          <a:p>
            <a:r>
              <a:rPr lang="en-GB" sz="2400" dirty="0"/>
              <a:t>Children will be in different groups with different adults. They activities will alternate according to their group.</a:t>
            </a:r>
          </a:p>
          <a:p>
            <a:endParaRPr lang="en-GB" dirty="0"/>
          </a:p>
        </p:txBody>
      </p:sp>
      <p:pic>
        <p:nvPicPr>
          <p:cNvPr id="5" name="Picture 4">
            <a:extLst>
              <a:ext uri="{FF2B5EF4-FFF2-40B4-BE49-F238E27FC236}">
                <a16:creationId xmlns:a16="http://schemas.microsoft.com/office/drawing/2014/main" id="{A5269091-BBD9-47D8-B5C6-7EC457FFE6B8}"/>
              </a:ext>
            </a:extLst>
          </p:cNvPr>
          <p:cNvPicPr>
            <a:picLocks noChangeAspect="1"/>
          </p:cNvPicPr>
          <p:nvPr/>
        </p:nvPicPr>
        <p:blipFill rotWithShape="1">
          <a:blip r:embed="rId2"/>
          <a:srcRect t="3739"/>
          <a:stretch/>
        </p:blipFill>
        <p:spPr>
          <a:xfrm>
            <a:off x="7135353" y="915807"/>
            <a:ext cx="4972050" cy="5504701"/>
          </a:xfrm>
          <a:prstGeom prst="rect">
            <a:avLst/>
          </a:prstGeom>
        </p:spPr>
      </p:pic>
      <p:pic>
        <p:nvPicPr>
          <p:cNvPr id="6" name="Picture 5">
            <a:extLst>
              <a:ext uri="{FF2B5EF4-FFF2-40B4-BE49-F238E27FC236}">
                <a16:creationId xmlns:a16="http://schemas.microsoft.com/office/drawing/2014/main" id="{B6FD397A-44BD-458A-AFF1-016A3B29A20B}"/>
              </a:ext>
            </a:extLst>
          </p:cNvPr>
          <p:cNvPicPr>
            <a:picLocks noChangeAspect="1"/>
          </p:cNvPicPr>
          <p:nvPr/>
        </p:nvPicPr>
        <p:blipFill>
          <a:blip r:embed="rId3"/>
          <a:stretch>
            <a:fillRect/>
          </a:stretch>
        </p:blipFill>
        <p:spPr>
          <a:xfrm>
            <a:off x="3537946" y="1094030"/>
            <a:ext cx="3121423" cy="2334970"/>
          </a:xfrm>
          <a:prstGeom prst="rect">
            <a:avLst/>
          </a:prstGeom>
        </p:spPr>
      </p:pic>
      <p:sp>
        <p:nvSpPr>
          <p:cNvPr id="7" name="TextBox 6">
            <a:extLst>
              <a:ext uri="{FF2B5EF4-FFF2-40B4-BE49-F238E27FC236}">
                <a16:creationId xmlns:a16="http://schemas.microsoft.com/office/drawing/2014/main" id="{185CCAC7-16CB-4008-AFCE-5FD3C80A91FE}"/>
              </a:ext>
            </a:extLst>
          </p:cNvPr>
          <p:cNvSpPr txBox="1"/>
          <p:nvPr/>
        </p:nvSpPr>
        <p:spPr>
          <a:xfrm>
            <a:off x="7234518" y="6384181"/>
            <a:ext cx="654423" cy="369332"/>
          </a:xfrm>
          <a:prstGeom prst="rect">
            <a:avLst/>
          </a:prstGeom>
          <a:noFill/>
        </p:spPr>
        <p:txBody>
          <a:bodyPr wrap="square" rtlCol="0">
            <a:spAutoFit/>
          </a:bodyPr>
          <a:lstStyle/>
          <a:p>
            <a:r>
              <a:rPr lang="en-GB" dirty="0">
                <a:solidFill>
                  <a:srgbClr val="FF0000"/>
                </a:solidFill>
              </a:rPr>
              <a:t>JQ</a:t>
            </a:r>
          </a:p>
        </p:txBody>
      </p:sp>
    </p:spTree>
    <p:extLst>
      <p:ext uri="{BB962C8B-B14F-4D97-AF65-F5344CB8AC3E}">
        <p14:creationId xmlns:p14="http://schemas.microsoft.com/office/powerpoint/2010/main" val="46940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9A08F-7330-4CA2-9599-E7DDEA22DE2B}"/>
              </a:ext>
            </a:extLst>
          </p:cNvPr>
          <p:cNvSpPr txBox="1"/>
          <p:nvPr/>
        </p:nvSpPr>
        <p:spPr>
          <a:xfrm>
            <a:off x="2236764" y="142100"/>
            <a:ext cx="7020374" cy="707886"/>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000" dirty="0"/>
              <a:t>What about the practicalities?</a:t>
            </a:r>
          </a:p>
        </p:txBody>
      </p:sp>
      <p:sp>
        <p:nvSpPr>
          <p:cNvPr id="4" name="TextBox 3">
            <a:extLst>
              <a:ext uri="{FF2B5EF4-FFF2-40B4-BE49-F238E27FC236}">
                <a16:creationId xmlns:a16="http://schemas.microsoft.com/office/drawing/2014/main" id="{946FA569-E9AC-485E-B125-07CCA66A5138}"/>
              </a:ext>
            </a:extLst>
          </p:cNvPr>
          <p:cNvSpPr txBox="1"/>
          <p:nvPr/>
        </p:nvSpPr>
        <p:spPr>
          <a:xfrm>
            <a:off x="257907" y="1058264"/>
            <a:ext cx="5284764" cy="5386090"/>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Tx/>
              <a:buChar char="-"/>
            </a:pPr>
            <a:r>
              <a:rPr lang="en-GB" sz="2000" dirty="0"/>
              <a:t>Children will be put in dormitories in groups. Girls and boys dormitories are separate. Boys dorms are located next to the male staff and girls next to the female staff.</a:t>
            </a:r>
          </a:p>
          <a:p>
            <a:pPr marL="342900" indent="-342900">
              <a:buFontTx/>
              <a:buChar char="-"/>
            </a:pPr>
            <a:endParaRPr lang="en-GB" sz="2000" dirty="0"/>
          </a:p>
          <a:p>
            <a:pPr marL="342900" indent="-342900">
              <a:buFontTx/>
              <a:buChar char="-"/>
            </a:pPr>
            <a:r>
              <a:rPr lang="en-GB" sz="2000" dirty="0"/>
              <a:t>Bedding is provided but the children will be asked to make their bed on the first day (with support!)</a:t>
            </a:r>
          </a:p>
          <a:p>
            <a:pPr marL="342900" indent="-342900">
              <a:buFontTx/>
              <a:buChar char="-"/>
            </a:pPr>
            <a:endParaRPr lang="en-GB" sz="2000" dirty="0"/>
          </a:p>
          <a:p>
            <a:pPr marL="342900" indent="-342900">
              <a:buFontTx/>
              <a:buChar char="-"/>
            </a:pPr>
            <a:r>
              <a:rPr lang="en-GB" sz="2000" dirty="0"/>
              <a:t>Most dorms have a toilet/shower inside, if it does not there are shower and toilet cubicles in the next room. All boys and girls bathrooms are separate. </a:t>
            </a:r>
          </a:p>
          <a:p>
            <a:pPr marL="342900" indent="-342900">
              <a:buFontTx/>
              <a:buChar char="-"/>
            </a:pPr>
            <a:endParaRPr lang="en-GB" sz="2400" dirty="0"/>
          </a:p>
          <a:p>
            <a:pPr marL="342900" indent="-342900">
              <a:buFontTx/>
              <a:buChar char="-"/>
            </a:pPr>
            <a:r>
              <a:rPr lang="en-GB" sz="2000" dirty="0"/>
              <a:t>Children should shower daily either in the afternoon/evening after their activities or in the morning before breakfast. </a:t>
            </a:r>
          </a:p>
        </p:txBody>
      </p:sp>
      <p:sp>
        <p:nvSpPr>
          <p:cNvPr id="7" name="Rectangle 6">
            <a:extLst>
              <a:ext uri="{FF2B5EF4-FFF2-40B4-BE49-F238E27FC236}">
                <a16:creationId xmlns:a16="http://schemas.microsoft.com/office/drawing/2014/main" id="{1C37B8E5-F038-43AB-BAC6-7D74686EB167}"/>
              </a:ext>
            </a:extLst>
          </p:cNvPr>
          <p:cNvSpPr/>
          <p:nvPr/>
        </p:nvSpPr>
        <p:spPr>
          <a:xfrm>
            <a:off x="6344529" y="1058264"/>
            <a:ext cx="5498422" cy="5355312"/>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en-GB" sz="2200" dirty="0"/>
              <a:t>- </a:t>
            </a:r>
            <a:r>
              <a:rPr lang="en-GB" sz="2000" b="1" dirty="0"/>
              <a:t>Breakfast</a:t>
            </a:r>
            <a:r>
              <a:rPr lang="en-GB" sz="2000" dirty="0"/>
              <a:t>: toast, cereal and cooked breakfast option of toast, beans, eggs and hash browns. (Breakfast at 8am) </a:t>
            </a:r>
          </a:p>
          <a:p>
            <a:endParaRPr lang="en-GB" sz="2000" dirty="0"/>
          </a:p>
          <a:p>
            <a:r>
              <a:rPr lang="en-GB" sz="2000" dirty="0"/>
              <a:t>- </a:t>
            </a:r>
            <a:r>
              <a:rPr lang="en-GB" sz="2000" b="1" dirty="0"/>
              <a:t>Packed lunch each day</a:t>
            </a:r>
            <a:r>
              <a:rPr lang="en-GB" sz="2000" dirty="0"/>
              <a:t>: sandwich (egg, tuna, cheese), packet of crisps, piece of fruit, piece of cake, chocolate bar. </a:t>
            </a:r>
          </a:p>
          <a:p>
            <a:endParaRPr lang="en-GB" sz="2000" dirty="0"/>
          </a:p>
          <a:p>
            <a:r>
              <a:rPr lang="en-GB" sz="2000" dirty="0"/>
              <a:t>-</a:t>
            </a:r>
            <a:r>
              <a:rPr lang="en-GB" sz="2000" b="1" dirty="0"/>
              <a:t> Dinner</a:t>
            </a:r>
            <a:r>
              <a:rPr lang="en-GB" sz="2000" dirty="0"/>
              <a:t>: 2 choices of hot meal. All halal. With dessert. </a:t>
            </a:r>
          </a:p>
          <a:p>
            <a:endParaRPr lang="en-GB" sz="2000" dirty="0"/>
          </a:p>
          <a:p>
            <a:r>
              <a:rPr lang="en-GB" sz="2000" dirty="0"/>
              <a:t>- </a:t>
            </a:r>
            <a:r>
              <a:rPr lang="en-GB" sz="2000" b="1" dirty="0"/>
              <a:t>Supper</a:t>
            </a:r>
            <a:r>
              <a:rPr lang="en-GB" sz="2000" dirty="0"/>
              <a:t>: hot chocolate and biscuit in the evening.</a:t>
            </a:r>
          </a:p>
          <a:p>
            <a:endParaRPr lang="en-GB" sz="2000" dirty="0"/>
          </a:p>
          <a:p>
            <a:r>
              <a:rPr lang="en-GB" sz="2000" dirty="0"/>
              <a:t>Juice and water available at all times. Water bottles provided.</a:t>
            </a:r>
          </a:p>
          <a:p>
            <a:endParaRPr lang="en-GB" sz="2000" dirty="0"/>
          </a:p>
          <a:p>
            <a:r>
              <a:rPr lang="en-GB" sz="2000" dirty="0"/>
              <a:t>All dietary needs catered for.</a:t>
            </a:r>
          </a:p>
        </p:txBody>
      </p:sp>
      <p:sp>
        <p:nvSpPr>
          <p:cNvPr id="5" name="TextBox 4">
            <a:extLst>
              <a:ext uri="{FF2B5EF4-FFF2-40B4-BE49-F238E27FC236}">
                <a16:creationId xmlns:a16="http://schemas.microsoft.com/office/drawing/2014/main" id="{3D8EC5D8-E18F-4414-B355-229C682AAE41}"/>
              </a:ext>
            </a:extLst>
          </p:cNvPr>
          <p:cNvSpPr txBox="1"/>
          <p:nvPr/>
        </p:nvSpPr>
        <p:spPr>
          <a:xfrm>
            <a:off x="7234518" y="6384181"/>
            <a:ext cx="654423" cy="369332"/>
          </a:xfrm>
          <a:prstGeom prst="rect">
            <a:avLst/>
          </a:prstGeom>
          <a:noFill/>
        </p:spPr>
        <p:txBody>
          <a:bodyPr wrap="square" rtlCol="0">
            <a:spAutoFit/>
          </a:bodyPr>
          <a:lstStyle/>
          <a:p>
            <a:r>
              <a:rPr lang="en-GB" dirty="0">
                <a:solidFill>
                  <a:srgbClr val="FF0000"/>
                </a:solidFill>
              </a:rPr>
              <a:t>JQ</a:t>
            </a:r>
          </a:p>
        </p:txBody>
      </p:sp>
    </p:spTree>
    <p:extLst>
      <p:ext uri="{BB962C8B-B14F-4D97-AF65-F5344CB8AC3E}">
        <p14:creationId xmlns:p14="http://schemas.microsoft.com/office/powerpoint/2010/main" val="212416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9A08F-7330-4CA2-9599-E7DDEA22DE2B}"/>
              </a:ext>
            </a:extLst>
          </p:cNvPr>
          <p:cNvSpPr txBox="1"/>
          <p:nvPr/>
        </p:nvSpPr>
        <p:spPr>
          <a:xfrm>
            <a:off x="1744394" y="188955"/>
            <a:ext cx="9129931" cy="707886"/>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000" dirty="0"/>
              <a:t>What about my child’s additional needs?</a:t>
            </a:r>
          </a:p>
        </p:txBody>
      </p:sp>
      <p:sp>
        <p:nvSpPr>
          <p:cNvPr id="4" name="TextBox 3">
            <a:extLst>
              <a:ext uri="{FF2B5EF4-FFF2-40B4-BE49-F238E27FC236}">
                <a16:creationId xmlns:a16="http://schemas.microsoft.com/office/drawing/2014/main" id="{946FA569-E9AC-485E-B125-07CCA66A5138}"/>
              </a:ext>
            </a:extLst>
          </p:cNvPr>
          <p:cNvSpPr txBox="1"/>
          <p:nvPr/>
        </p:nvSpPr>
        <p:spPr>
          <a:xfrm>
            <a:off x="257907" y="1058264"/>
            <a:ext cx="5439508" cy="5324535"/>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Tx/>
              <a:buChar char="-"/>
            </a:pPr>
            <a:r>
              <a:rPr lang="en-GB" sz="2000" dirty="0" err="1"/>
              <a:t>Ingleborough</a:t>
            </a:r>
            <a:r>
              <a:rPr lang="en-GB" sz="2000" dirty="0"/>
              <a:t> Hall is an inclusive education centre and is open to all our year 5 children.</a:t>
            </a:r>
          </a:p>
          <a:p>
            <a:pPr marL="342900" indent="-342900">
              <a:buFontTx/>
              <a:buChar char="-"/>
            </a:pPr>
            <a:endParaRPr lang="en-GB" sz="2000" dirty="0"/>
          </a:p>
          <a:p>
            <a:pPr marL="342900" indent="-342900">
              <a:buFontTx/>
              <a:buChar char="-"/>
            </a:pPr>
            <a:r>
              <a:rPr lang="en-GB" sz="2000" dirty="0"/>
              <a:t>We have booked for 60 children and usually take 60 </a:t>
            </a:r>
          </a:p>
          <a:p>
            <a:pPr marL="342900" indent="-342900">
              <a:buFontTx/>
              <a:buChar char="-"/>
            </a:pPr>
            <a:endParaRPr lang="en-GB" sz="2000" dirty="0"/>
          </a:p>
          <a:p>
            <a:pPr marL="342900" indent="-342900">
              <a:buFontTx/>
              <a:buChar char="-"/>
            </a:pPr>
            <a:r>
              <a:rPr lang="en-GB" sz="2000" dirty="0"/>
              <a:t>Children will be placed in separate day and night groups – these groups are created by year 5 class teachers. All children will have one friend in their day group and night group (this may not be the same friend). This residential is a great opportunity to make new friends.</a:t>
            </a:r>
          </a:p>
          <a:p>
            <a:endParaRPr lang="en-GB" sz="2000" dirty="0"/>
          </a:p>
          <a:p>
            <a:pPr marL="342900" indent="-342900">
              <a:buFontTx/>
              <a:buChar char="-"/>
            </a:pPr>
            <a:r>
              <a:rPr lang="en-GB" sz="2000" dirty="0"/>
              <a:t>A comprehensive risk assessment covers the </a:t>
            </a:r>
          </a:p>
          <a:p>
            <a:r>
              <a:rPr lang="en-GB" sz="2000" dirty="0"/>
              <a:t>      visit – this is submitted to David Maw (Bradford</a:t>
            </a:r>
          </a:p>
          <a:p>
            <a:r>
              <a:rPr lang="en-GB" sz="2000" dirty="0"/>
              <a:t>      Authority Educational Visits Lead) who reads </a:t>
            </a:r>
          </a:p>
          <a:p>
            <a:r>
              <a:rPr lang="en-GB" sz="2000" dirty="0"/>
              <a:t>      and signs off the risk assessment. </a:t>
            </a:r>
            <a:endParaRPr lang="en-GB" sz="2400" dirty="0"/>
          </a:p>
        </p:txBody>
      </p:sp>
      <p:sp>
        <p:nvSpPr>
          <p:cNvPr id="7" name="Rectangle 6">
            <a:extLst>
              <a:ext uri="{FF2B5EF4-FFF2-40B4-BE49-F238E27FC236}">
                <a16:creationId xmlns:a16="http://schemas.microsoft.com/office/drawing/2014/main" id="{1C37B8E5-F038-43AB-BAC6-7D74686EB167}"/>
              </a:ext>
            </a:extLst>
          </p:cNvPr>
          <p:cNvSpPr/>
          <p:nvPr/>
        </p:nvSpPr>
        <p:spPr>
          <a:xfrm>
            <a:off x="6096000" y="1058264"/>
            <a:ext cx="5746951" cy="5355312"/>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en-GB" sz="2200" dirty="0"/>
              <a:t>- </a:t>
            </a:r>
            <a:r>
              <a:rPr lang="en-GB" sz="2000" b="1" dirty="0"/>
              <a:t>Medical Needs</a:t>
            </a:r>
            <a:r>
              <a:rPr lang="en-GB" sz="2000" dirty="0"/>
              <a:t>: first aiders will be attending the visit and will administer any medication needed by your child. Further details will be given at the parental meeting nearer the time.</a:t>
            </a:r>
          </a:p>
          <a:p>
            <a:endParaRPr lang="en-GB" sz="2000" dirty="0"/>
          </a:p>
          <a:p>
            <a:r>
              <a:rPr lang="en-GB" sz="2000" dirty="0"/>
              <a:t>- </a:t>
            </a:r>
            <a:r>
              <a:rPr lang="en-GB" sz="2000" b="1" dirty="0"/>
              <a:t>Dietary Needs</a:t>
            </a:r>
            <a:r>
              <a:rPr lang="en-GB" sz="2000" dirty="0"/>
              <a:t>: all dietary needs are catered for, including halal.</a:t>
            </a:r>
          </a:p>
          <a:p>
            <a:endParaRPr lang="en-GB" sz="2000" dirty="0"/>
          </a:p>
          <a:p>
            <a:r>
              <a:rPr lang="en-GB" sz="2000" dirty="0"/>
              <a:t>-</a:t>
            </a:r>
            <a:r>
              <a:rPr lang="en-GB" sz="2000" b="1" dirty="0"/>
              <a:t> Special Educational Needs</a:t>
            </a:r>
            <a:r>
              <a:rPr lang="en-GB" sz="2000" dirty="0"/>
              <a:t>: an individualised risk assessment will be produced for your child – you will be asked for your input and to sign it. </a:t>
            </a:r>
          </a:p>
          <a:p>
            <a:endParaRPr lang="en-GB" sz="2000" dirty="0"/>
          </a:p>
          <a:p>
            <a:r>
              <a:rPr lang="en-GB" sz="2000" b="1" dirty="0"/>
              <a:t>- Night fears</a:t>
            </a:r>
            <a:r>
              <a:rPr lang="en-GB" sz="2000" dirty="0"/>
              <a:t>: Wibsey staff patrol the dormitory areas until all children are asleep. A member of staff is up very early for early risers.</a:t>
            </a:r>
          </a:p>
          <a:p>
            <a:r>
              <a:rPr lang="en-GB" sz="2000" dirty="0"/>
              <a:t> </a:t>
            </a:r>
          </a:p>
          <a:p>
            <a:pPr marL="342900" indent="-342900">
              <a:buFontTx/>
              <a:buChar char="-"/>
            </a:pPr>
            <a:endParaRPr lang="en-GB" sz="2000" dirty="0"/>
          </a:p>
        </p:txBody>
      </p:sp>
      <p:sp>
        <p:nvSpPr>
          <p:cNvPr id="5" name="TextBox 4">
            <a:extLst>
              <a:ext uri="{FF2B5EF4-FFF2-40B4-BE49-F238E27FC236}">
                <a16:creationId xmlns:a16="http://schemas.microsoft.com/office/drawing/2014/main" id="{26A4AAF4-8E04-4AD5-BAF4-3FE801AEC66F}"/>
              </a:ext>
            </a:extLst>
          </p:cNvPr>
          <p:cNvSpPr txBox="1"/>
          <p:nvPr/>
        </p:nvSpPr>
        <p:spPr>
          <a:xfrm>
            <a:off x="11279670" y="6013467"/>
            <a:ext cx="654423" cy="369332"/>
          </a:xfrm>
          <a:prstGeom prst="rect">
            <a:avLst/>
          </a:prstGeom>
          <a:noFill/>
        </p:spPr>
        <p:txBody>
          <a:bodyPr wrap="square" rtlCol="0">
            <a:spAutoFit/>
          </a:bodyPr>
          <a:lstStyle/>
          <a:p>
            <a:r>
              <a:rPr lang="en-GB" dirty="0">
                <a:solidFill>
                  <a:srgbClr val="FF0000"/>
                </a:solidFill>
              </a:rPr>
              <a:t>JQ</a:t>
            </a:r>
          </a:p>
        </p:txBody>
      </p:sp>
    </p:spTree>
    <p:extLst>
      <p:ext uri="{BB962C8B-B14F-4D97-AF65-F5344CB8AC3E}">
        <p14:creationId xmlns:p14="http://schemas.microsoft.com/office/powerpoint/2010/main" val="305670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9A08F-7330-4CA2-9599-E7DDEA22DE2B}"/>
              </a:ext>
            </a:extLst>
          </p:cNvPr>
          <p:cNvSpPr txBox="1"/>
          <p:nvPr/>
        </p:nvSpPr>
        <p:spPr>
          <a:xfrm>
            <a:off x="2236764" y="142100"/>
            <a:ext cx="7020374" cy="707886"/>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000" dirty="0"/>
              <a:t>Do I need to provide anything?</a:t>
            </a:r>
          </a:p>
        </p:txBody>
      </p:sp>
      <p:sp>
        <p:nvSpPr>
          <p:cNvPr id="7" name="Rectangle 6">
            <a:extLst>
              <a:ext uri="{FF2B5EF4-FFF2-40B4-BE49-F238E27FC236}">
                <a16:creationId xmlns:a16="http://schemas.microsoft.com/office/drawing/2014/main" id="{1C37B8E5-F038-43AB-BAC6-7D74686EB167}"/>
              </a:ext>
            </a:extLst>
          </p:cNvPr>
          <p:cNvSpPr/>
          <p:nvPr/>
        </p:nvSpPr>
        <p:spPr>
          <a:xfrm>
            <a:off x="311535" y="1620972"/>
            <a:ext cx="5282718" cy="4093428"/>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Outdoor</a:t>
            </a:r>
          </a:p>
          <a:p>
            <a:pPr marL="342900" indent="-342900">
              <a:buFont typeface="Arial" panose="020B0604020202020204" pitchFamily="34" charset="0"/>
              <a:buChar char="•"/>
            </a:pPr>
            <a:r>
              <a:rPr lang="en-GB" sz="2000" dirty="0"/>
              <a:t>Socks – thick ones</a:t>
            </a:r>
          </a:p>
          <a:p>
            <a:pPr marL="342900" indent="-342900">
              <a:buFont typeface="Arial" panose="020B0604020202020204" pitchFamily="34" charset="0"/>
              <a:buChar char="•"/>
            </a:pPr>
            <a:r>
              <a:rPr lang="en-GB" sz="2000" dirty="0"/>
              <a:t>Trousers – thick close woven – not jeans</a:t>
            </a:r>
          </a:p>
          <a:p>
            <a:pPr marL="342900" indent="-342900">
              <a:buFont typeface="Arial" panose="020B0604020202020204" pitchFamily="34" charset="0"/>
              <a:buChar char="•"/>
            </a:pPr>
            <a:r>
              <a:rPr lang="en-GB" sz="2000" dirty="0"/>
              <a:t>Headwear – woolly hat</a:t>
            </a:r>
          </a:p>
          <a:p>
            <a:pPr marL="342900" indent="-342900">
              <a:buFont typeface="Arial" panose="020B0604020202020204" pitchFamily="34" charset="0"/>
              <a:buChar char="•"/>
            </a:pPr>
            <a:r>
              <a:rPr lang="en-GB" sz="2000" dirty="0"/>
              <a:t>Gloves</a:t>
            </a:r>
          </a:p>
          <a:p>
            <a:pPr marL="342900" indent="-342900">
              <a:buFont typeface="Arial" panose="020B0604020202020204" pitchFamily="34" charset="0"/>
              <a:buChar char="•"/>
            </a:pPr>
            <a:r>
              <a:rPr lang="en-GB" sz="2000" dirty="0"/>
              <a:t>Jumpers</a:t>
            </a:r>
          </a:p>
          <a:p>
            <a:pPr marL="342900" indent="-342900">
              <a:buFont typeface="Arial" panose="020B0604020202020204" pitchFamily="34" charset="0"/>
              <a:buChar char="•"/>
            </a:pPr>
            <a:endParaRPr lang="en-GB" sz="2000" dirty="0"/>
          </a:p>
          <a:p>
            <a:r>
              <a:rPr lang="en-GB" sz="2000" b="1" dirty="0"/>
              <a:t>Indoor</a:t>
            </a:r>
          </a:p>
          <a:p>
            <a:pPr marL="342900" indent="-342900">
              <a:buFont typeface="Arial" panose="020B0604020202020204" pitchFamily="34" charset="0"/>
              <a:buChar char="•"/>
            </a:pPr>
            <a:r>
              <a:rPr lang="en-GB" sz="2000" dirty="0"/>
              <a:t>Shoes – indoor footwear </a:t>
            </a:r>
          </a:p>
          <a:p>
            <a:pPr marL="342900" indent="-342900">
              <a:buFont typeface="Arial" panose="020B0604020202020204" pitchFamily="34" charset="0"/>
              <a:buChar char="•"/>
            </a:pPr>
            <a:r>
              <a:rPr lang="en-GB" sz="2000" dirty="0"/>
              <a:t>Nightclothes</a:t>
            </a:r>
          </a:p>
          <a:p>
            <a:pPr marL="342900" indent="-342900">
              <a:buFont typeface="Arial" panose="020B0604020202020204" pitchFamily="34" charset="0"/>
              <a:buChar char="•"/>
            </a:pPr>
            <a:r>
              <a:rPr lang="en-GB" sz="2000" dirty="0"/>
              <a:t>Toiletries</a:t>
            </a:r>
          </a:p>
          <a:p>
            <a:endParaRPr lang="en-GB" sz="2000" dirty="0"/>
          </a:p>
          <a:p>
            <a:endParaRPr lang="en-GB" sz="2000" dirty="0"/>
          </a:p>
        </p:txBody>
      </p:sp>
      <p:sp>
        <p:nvSpPr>
          <p:cNvPr id="8" name="TextBox 7">
            <a:extLst>
              <a:ext uri="{FF2B5EF4-FFF2-40B4-BE49-F238E27FC236}">
                <a16:creationId xmlns:a16="http://schemas.microsoft.com/office/drawing/2014/main" id="{F064C745-6A81-4D17-8ABD-BC1C97CF0FD3}"/>
              </a:ext>
            </a:extLst>
          </p:cNvPr>
          <p:cNvSpPr txBox="1"/>
          <p:nvPr/>
        </p:nvSpPr>
        <p:spPr>
          <a:xfrm>
            <a:off x="6597749" y="1620972"/>
            <a:ext cx="4811150" cy="193899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err="1"/>
              <a:t>Ingleborough</a:t>
            </a:r>
            <a:r>
              <a:rPr lang="en-GB" sz="2000" b="1" dirty="0"/>
              <a:t> Hall will provide</a:t>
            </a:r>
            <a:r>
              <a:rPr lang="en-GB" sz="2000" dirty="0"/>
              <a:t>: </a:t>
            </a:r>
          </a:p>
          <a:p>
            <a:pPr marL="342900" indent="-342900">
              <a:buFont typeface="Arial" panose="020B0604020202020204" pitchFamily="34" charset="0"/>
              <a:buChar char="•"/>
            </a:pPr>
            <a:r>
              <a:rPr lang="en-GB" sz="2000" dirty="0"/>
              <a:t>Boots</a:t>
            </a:r>
          </a:p>
          <a:p>
            <a:pPr marL="342900" indent="-342900">
              <a:buFont typeface="Arial" panose="020B0604020202020204" pitchFamily="34" charset="0"/>
              <a:buChar char="•"/>
            </a:pPr>
            <a:r>
              <a:rPr lang="en-GB" sz="2000" dirty="0"/>
              <a:t>Cagoule</a:t>
            </a:r>
          </a:p>
          <a:p>
            <a:pPr marL="342900" indent="-342900">
              <a:buFont typeface="Arial" panose="020B0604020202020204" pitchFamily="34" charset="0"/>
              <a:buChar char="•"/>
            </a:pPr>
            <a:r>
              <a:rPr lang="en-GB" sz="2000" dirty="0"/>
              <a:t>Over-trousers</a:t>
            </a:r>
          </a:p>
          <a:p>
            <a:pPr marL="342900" indent="-342900">
              <a:buFont typeface="Arial" panose="020B0604020202020204" pitchFamily="34" charset="0"/>
              <a:buChar char="•"/>
            </a:pPr>
            <a:r>
              <a:rPr lang="en-GB" sz="2000" dirty="0" err="1"/>
              <a:t>Rucsac</a:t>
            </a:r>
            <a:endParaRPr lang="en-GB" sz="2000" dirty="0"/>
          </a:p>
          <a:p>
            <a:pPr marL="342900" indent="-342900">
              <a:buFont typeface="Arial" panose="020B0604020202020204" pitchFamily="34" charset="0"/>
              <a:buChar char="•"/>
            </a:pPr>
            <a:r>
              <a:rPr lang="en-GB" sz="2000" dirty="0"/>
              <a:t>Any specialist equipment</a:t>
            </a:r>
          </a:p>
        </p:txBody>
      </p:sp>
      <p:sp>
        <p:nvSpPr>
          <p:cNvPr id="10" name="TextBox 9">
            <a:extLst>
              <a:ext uri="{FF2B5EF4-FFF2-40B4-BE49-F238E27FC236}">
                <a16:creationId xmlns:a16="http://schemas.microsoft.com/office/drawing/2014/main" id="{18FD5589-2A44-47BC-875D-FEB1C229F1E9}"/>
              </a:ext>
            </a:extLst>
          </p:cNvPr>
          <p:cNvSpPr txBox="1"/>
          <p:nvPr/>
        </p:nvSpPr>
        <p:spPr>
          <a:xfrm>
            <a:off x="6597749" y="5006514"/>
            <a:ext cx="4811150" cy="707886"/>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t>A parents meeting will be held nearer the time when you will receive a full kit list.</a:t>
            </a:r>
            <a:endParaRPr lang="en-GB" sz="2000" dirty="0"/>
          </a:p>
        </p:txBody>
      </p:sp>
      <p:pic>
        <p:nvPicPr>
          <p:cNvPr id="11" name="Picture 10">
            <a:extLst>
              <a:ext uri="{FF2B5EF4-FFF2-40B4-BE49-F238E27FC236}">
                <a16:creationId xmlns:a16="http://schemas.microsoft.com/office/drawing/2014/main" id="{B3FB7333-4970-46A0-B8E5-BB5B7747CF6F}"/>
              </a:ext>
            </a:extLst>
          </p:cNvPr>
          <p:cNvPicPr>
            <a:picLocks noChangeAspect="1"/>
          </p:cNvPicPr>
          <p:nvPr/>
        </p:nvPicPr>
        <p:blipFill>
          <a:blip r:embed="rId2"/>
          <a:stretch>
            <a:fillRect/>
          </a:stretch>
        </p:blipFill>
        <p:spPr>
          <a:xfrm>
            <a:off x="10032615" y="2326476"/>
            <a:ext cx="1847850" cy="2466975"/>
          </a:xfrm>
          <a:prstGeom prst="rect">
            <a:avLst/>
          </a:prstGeom>
        </p:spPr>
      </p:pic>
      <p:sp>
        <p:nvSpPr>
          <p:cNvPr id="9" name="TextBox 8">
            <a:extLst>
              <a:ext uri="{FF2B5EF4-FFF2-40B4-BE49-F238E27FC236}">
                <a16:creationId xmlns:a16="http://schemas.microsoft.com/office/drawing/2014/main" id="{A86352C9-4D0C-4FA2-8FA0-FB6E97F89638}"/>
              </a:ext>
            </a:extLst>
          </p:cNvPr>
          <p:cNvSpPr txBox="1"/>
          <p:nvPr/>
        </p:nvSpPr>
        <p:spPr>
          <a:xfrm>
            <a:off x="11226042" y="6140380"/>
            <a:ext cx="654423" cy="369332"/>
          </a:xfrm>
          <a:prstGeom prst="rect">
            <a:avLst/>
          </a:prstGeom>
          <a:noFill/>
        </p:spPr>
        <p:txBody>
          <a:bodyPr wrap="square" rtlCol="0">
            <a:spAutoFit/>
          </a:bodyPr>
          <a:lstStyle/>
          <a:p>
            <a:r>
              <a:rPr lang="en-GB" dirty="0">
                <a:solidFill>
                  <a:srgbClr val="FF0000"/>
                </a:solidFill>
              </a:rPr>
              <a:t>HA</a:t>
            </a:r>
          </a:p>
        </p:txBody>
      </p:sp>
    </p:spTree>
    <p:extLst>
      <p:ext uri="{BB962C8B-B14F-4D97-AF65-F5344CB8AC3E}">
        <p14:creationId xmlns:p14="http://schemas.microsoft.com/office/powerpoint/2010/main" val="3631183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BBEE7019B079C4E8A5C27982D1D9AC8" ma:contentTypeVersion="17" ma:contentTypeDescription="Create a new document." ma:contentTypeScope="" ma:versionID="63524e4a48f1b948fb71df4fcbb93ee4">
  <xsd:schema xmlns:xsd="http://www.w3.org/2001/XMLSchema" xmlns:xs="http://www.w3.org/2001/XMLSchema" xmlns:p="http://schemas.microsoft.com/office/2006/metadata/properties" xmlns:ns2="fa54ca88-4bd9-4e91-b032-863369ce78b4" xmlns:ns3="44626631-e19c-4833-bb8e-8ec6edb3d3e7" targetNamespace="http://schemas.microsoft.com/office/2006/metadata/properties" ma:root="true" ma:fieldsID="fe8d184a3855be14bb5415d9246b9143" ns2:_="" ns3:_="">
    <xsd:import namespace="fa54ca88-4bd9-4e91-b032-863369ce78b4"/>
    <xsd:import namespace="44626631-e19c-4833-bb8e-8ec6edb3d3e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MediaServiceOCR" minOccurs="0"/>
                <xsd:element ref="ns2:SharedWithUsers" minOccurs="0"/>
                <xsd:element ref="ns2:SharedWithDetail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4ca88-4bd9-4e91-b032-863369ce78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7ef9bb9-26e5-4030-8945-930d11b4fda4}" ma:internalName="TaxCatchAll" ma:showField="CatchAllData" ma:web="fa54ca88-4bd9-4e91-b032-863369ce78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626631-e19c-4833-bb8e-8ec6edb3d3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a93036d-815b-4a8f-b8cc-9c0f0232ab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fa54ca88-4bd9-4e91-b032-863369ce78b4">5PVA5SVVUTDX-1818035932-3290197</_dlc_DocId>
    <_dlc_DocIdUrl xmlns="fa54ca88-4bd9-4e91-b032-863369ce78b4">
      <Url>https://wibsey.sharepoint.com/sites/TeachersArea/_layouts/15/DocIdRedir.aspx?ID=5PVA5SVVUTDX-1818035932-3290197</Url>
      <Description>5PVA5SVVUTDX-1818035932-3290197</Description>
    </_dlc_DocIdUrl>
    <TaxCatchAll xmlns="fa54ca88-4bd9-4e91-b032-863369ce78b4" xsi:nil="true"/>
    <lcf76f155ced4ddcb4097134ff3c332f xmlns="44626631-e19c-4833-bb8e-8ec6edb3d3e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D39DF5-EE1B-407B-BCCC-9AC7995B0D39}">
  <ds:schemaRefs>
    <ds:schemaRef ds:uri="http://schemas.microsoft.com/sharepoint/v3/contenttype/forms"/>
  </ds:schemaRefs>
</ds:datastoreItem>
</file>

<file path=customXml/itemProps2.xml><?xml version="1.0" encoding="utf-8"?>
<ds:datastoreItem xmlns:ds="http://schemas.openxmlformats.org/officeDocument/2006/customXml" ds:itemID="{3C5B91B0-90B2-470B-8F23-85931563B9AE}">
  <ds:schemaRefs>
    <ds:schemaRef ds:uri="http://schemas.microsoft.com/sharepoint/events"/>
  </ds:schemaRefs>
</ds:datastoreItem>
</file>

<file path=customXml/itemProps3.xml><?xml version="1.0" encoding="utf-8"?>
<ds:datastoreItem xmlns:ds="http://schemas.openxmlformats.org/officeDocument/2006/customXml" ds:itemID="{5ABA2A87-FADF-43F8-A484-133A7AE95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4ca88-4bd9-4e91-b032-863369ce78b4"/>
    <ds:schemaRef ds:uri="44626631-e19c-4833-bb8e-8ec6edb3d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CCA0FB8-97E8-4936-9FE7-AD1CEADF3F7E}">
  <ds:schemaRefs>
    <ds:schemaRef ds:uri="fa54ca88-4bd9-4e91-b032-863369ce78b4"/>
    <ds:schemaRef ds:uri="44626631-e19c-4833-bb8e-8ec6edb3d3e7"/>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206</TotalTime>
  <Words>1064</Words>
  <Application>Microsoft Office PowerPoint</Application>
  <PresentationFormat>Widescreen</PresentationFormat>
  <Paragraphs>129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Ingleborough Hall Parent Information Meeting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Ingleborough Hall Parent Meeting</dc:title>
  <dc:creator>Hina Patankar</dc:creator>
  <cp:lastModifiedBy>Hina Patankar</cp:lastModifiedBy>
  <cp:revision>81</cp:revision>
  <dcterms:created xsi:type="dcterms:W3CDTF">2022-10-10T13:49:54Z</dcterms:created>
  <dcterms:modified xsi:type="dcterms:W3CDTF">2023-11-02T12:13:33Z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0x0101004BBEE7019B079C4E8A5C27982D1D9AC8</vt:lpwstr>
  </property>
  <property fmtid="{D5CDD505-2E9C-101B-9397-08002B2CF9AE}" pid="3" name="MediaServiceImageTags">
    <vt:lpwstr/>
  </property>
  <property fmtid="{D5CDD505-2E9C-101B-9397-08002B2CF9AE}" pid="4" name="_dlc_DocIdItemGuid">
    <vt:lpwstr>5efd4c02-d41e-4d4f-a14e-fb26546c4a5f</vt:lpwstr>
  </property>
</Properties>
</file>