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5"/>
  </p:sldMasterIdLst>
  <p:handoutMasterIdLst>
    <p:handoutMasterId r:id="rId20"/>
  </p:handoutMasterIdLst>
  <p:sldIdLst>
    <p:sldId id="256" r:id="rId6"/>
    <p:sldId id="274" r:id="rId7"/>
    <p:sldId id="275" r:id="rId8"/>
    <p:sldId id="266" r:id="rId9"/>
    <p:sldId id="263" r:id="rId10"/>
    <p:sldId id="268" r:id="rId11"/>
    <p:sldId id="281" r:id="rId12"/>
    <p:sldId id="271" r:id="rId13"/>
    <p:sldId id="299" r:id="rId14"/>
    <p:sldId id="288" r:id="rId15"/>
    <p:sldId id="289" r:id="rId16"/>
    <p:sldId id="292" r:id="rId17"/>
    <p:sldId id="293" r:id="rId18"/>
    <p:sldId id="294" r:id="rId19"/>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12" autoAdjust="0"/>
    <p:restoredTop sz="94660"/>
  </p:normalViewPr>
  <p:slideViewPr>
    <p:cSldViewPr snapToGrid="0">
      <p:cViewPr varScale="1">
        <p:scale>
          <a:sx n="68" d="100"/>
          <a:sy n="68" d="100"/>
        </p:scale>
        <p:origin x="534"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Patterson" userId="18cb7f33-41d0-4bff-af96-a0f6ea77573c" providerId="ADAL" clId="{2053C001-3152-400D-B9BB-D7740BA0F468}"/>
    <pc:docChg chg="undo custSel modSld">
      <pc:chgData name="Sarah Patterson" userId="18cb7f33-41d0-4bff-af96-a0f6ea77573c" providerId="ADAL" clId="{2053C001-3152-400D-B9BB-D7740BA0F468}" dt="2023-10-10T11:56:38.904" v="280" actId="20577"/>
      <pc:docMkLst>
        <pc:docMk/>
      </pc:docMkLst>
      <pc:sldChg chg="addSp delSp modSp">
        <pc:chgData name="Sarah Patterson" userId="18cb7f33-41d0-4bff-af96-a0f6ea77573c" providerId="ADAL" clId="{2053C001-3152-400D-B9BB-D7740BA0F468}" dt="2023-10-10T11:56:01.197" v="227" actId="20577"/>
        <pc:sldMkLst>
          <pc:docMk/>
          <pc:sldMk cId="298818738" sldId="263"/>
        </pc:sldMkLst>
        <pc:spChg chg="add del mod">
          <ac:chgData name="Sarah Patterson" userId="18cb7f33-41d0-4bff-af96-a0f6ea77573c" providerId="ADAL" clId="{2053C001-3152-400D-B9BB-D7740BA0F468}" dt="2023-10-10T11:56:01.197" v="227" actId="20577"/>
          <ac:spMkLst>
            <pc:docMk/>
            <pc:sldMk cId="298818738" sldId="263"/>
            <ac:spMk id="2" creationId="{00000000-0000-0000-0000-000000000000}"/>
          </ac:spMkLst>
        </pc:spChg>
        <pc:spChg chg="add del mod">
          <ac:chgData name="Sarah Patterson" userId="18cb7f33-41d0-4bff-af96-a0f6ea77573c" providerId="ADAL" clId="{2053C001-3152-400D-B9BB-D7740BA0F468}" dt="2023-10-10T11:55:54.814" v="222" actId="478"/>
          <ac:spMkLst>
            <pc:docMk/>
            <pc:sldMk cId="298818738" sldId="263"/>
            <ac:spMk id="5" creationId="{27105323-615E-4528-9781-FC09DF1E9741}"/>
          </ac:spMkLst>
        </pc:spChg>
      </pc:sldChg>
      <pc:sldChg chg="modSp">
        <pc:chgData name="Sarah Patterson" userId="18cb7f33-41d0-4bff-af96-a0f6ea77573c" providerId="ADAL" clId="{2053C001-3152-400D-B9BB-D7740BA0F468}" dt="2023-10-10T11:56:38.904" v="280" actId="20577"/>
        <pc:sldMkLst>
          <pc:docMk/>
          <pc:sldMk cId="2782873691" sldId="268"/>
        </pc:sldMkLst>
        <pc:spChg chg="mod">
          <ac:chgData name="Sarah Patterson" userId="18cb7f33-41d0-4bff-af96-a0f6ea77573c" providerId="ADAL" clId="{2053C001-3152-400D-B9BB-D7740BA0F468}" dt="2023-10-10T11:56:38.904" v="280" actId="20577"/>
          <ac:spMkLst>
            <pc:docMk/>
            <pc:sldMk cId="2782873691" sldId="268"/>
            <ac:spMk id="2" creationId="{00000000-0000-0000-0000-000000000000}"/>
          </ac:spMkLst>
        </pc:spChg>
      </pc:sldChg>
      <pc:sldChg chg="modSp">
        <pc:chgData name="Sarah Patterson" userId="18cb7f33-41d0-4bff-af96-a0f6ea77573c" providerId="ADAL" clId="{2053C001-3152-400D-B9BB-D7740BA0F468}" dt="2023-10-10T11:54:30.541" v="99" actId="20577"/>
        <pc:sldMkLst>
          <pc:docMk/>
          <pc:sldMk cId="2380372295" sldId="275"/>
        </pc:sldMkLst>
        <pc:spChg chg="mod">
          <ac:chgData name="Sarah Patterson" userId="18cb7f33-41d0-4bff-af96-a0f6ea77573c" providerId="ADAL" clId="{2053C001-3152-400D-B9BB-D7740BA0F468}" dt="2023-10-10T11:54:30.541" v="99" actId="20577"/>
          <ac:spMkLst>
            <pc:docMk/>
            <pc:sldMk cId="2380372295" sldId="275"/>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4" y="0"/>
            <a:ext cx="2945659" cy="498136"/>
          </a:xfrm>
          <a:prstGeom prst="rect">
            <a:avLst/>
          </a:prstGeom>
        </p:spPr>
        <p:txBody>
          <a:bodyPr vert="horz" lIns="91440" tIns="45720" rIns="91440" bIns="45720" rtlCol="0"/>
          <a:lstStyle>
            <a:lvl1pPr algn="r">
              <a:defRPr sz="1200"/>
            </a:lvl1pPr>
          </a:lstStyle>
          <a:p>
            <a:fld id="{0343F828-40B1-44B7-AB51-630E06C664AB}" type="datetimeFigureOut">
              <a:rPr lang="en-GB" smtClean="0"/>
              <a:t>10/10/2023</a:t>
            </a:fld>
            <a:endParaRPr lang="en-GB"/>
          </a:p>
        </p:txBody>
      </p:sp>
      <p:sp>
        <p:nvSpPr>
          <p:cNvPr id="4" name="Footer Placeholder 3"/>
          <p:cNvSpPr>
            <a:spLocks noGrp="1"/>
          </p:cNvSpPr>
          <p:nvPr>
            <p:ph type="ftr" sz="quarter" idx="2"/>
          </p:nvPr>
        </p:nvSpPr>
        <p:spPr>
          <a:xfrm>
            <a:off x="0" y="9430091"/>
            <a:ext cx="2945659" cy="49813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4" y="9430091"/>
            <a:ext cx="2945659" cy="498135"/>
          </a:xfrm>
          <a:prstGeom prst="rect">
            <a:avLst/>
          </a:prstGeom>
        </p:spPr>
        <p:txBody>
          <a:bodyPr vert="horz" lIns="91440" tIns="45720" rIns="91440" bIns="45720" rtlCol="0" anchor="b"/>
          <a:lstStyle>
            <a:lvl1pPr algn="r">
              <a:defRPr sz="1200"/>
            </a:lvl1pPr>
          </a:lstStyle>
          <a:p>
            <a:fld id="{22ACAD99-A10D-42F5-B982-B71118C52783}" type="slidenum">
              <a:rPr lang="en-GB" smtClean="0"/>
              <a:t>‹#›</a:t>
            </a:fld>
            <a:endParaRPr lang="en-GB"/>
          </a:p>
        </p:txBody>
      </p:sp>
    </p:spTree>
    <p:extLst>
      <p:ext uri="{BB962C8B-B14F-4D97-AF65-F5344CB8AC3E}">
        <p14:creationId xmlns:p14="http://schemas.microsoft.com/office/powerpoint/2010/main" val="41756578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10/10/2023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10/10/2023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10/10/2023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10/10/2023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10/10/2023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10/10/2023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ttrockstars.com/login"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www.timestables.co.uk/multiplication-tables-check/" TargetMode="External"/><Relationship Id="rId2" Type="http://schemas.openxmlformats.org/officeDocument/2006/relationships/hyperlink" Target="https://ttrockstars.com/login" TargetMode="Externa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www.coolmathgames.com/" TargetMode="External"/><Relationship Id="rId7" Type="http://schemas.openxmlformats.org/officeDocument/2006/relationships/hyperlink" Target="https://youtu.be/GhAJMJUsAac" TargetMode="External"/><Relationship Id="rId2" Type="http://schemas.openxmlformats.org/officeDocument/2006/relationships/hyperlink" Target="http://www.maths-games.org/times-tables-games.html" TargetMode="External"/><Relationship Id="rId1" Type="http://schemas.openxmlformats.org/officeDocument/2006/relationships/slideLayout" Target="../slideLayouts/slideLayout6.xml"/><Relationship Id="rId6" Type="http://schemas.openxmlformats.org/officeDocument/2006/relationships/hyperlink" Target="https://www.topmarks.co.uk/" TargetMode="External"/><Relationship Id="rId5" Type="http://schemas.openxmlformats.org/officeDocument/2006/relationships/hyperlink" Target="https://ttrockstars.com/" TargetMode="External"/><Relationship Id="rId4" Type="http://schemas.openxmlformats.org/officeDocument/2006/relationships/hyperlink" Target="https://uk.ixl.co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theschoolrun.com/year-4" TargetMode="External"/><Relationship Id="rId2" Type="http://schemas.openxmlformats.org/officeDocument/2006/relationships/hyperlink" Target="http://www.theschoolrun.com/primary-national-curriculum-2014"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Year 4 Times Tables Check</a:t>
            </a:r>
          </a:p>
        </p:txBody>
      </p:sp>
      <p:sp>
        <p:nvSpPr>
          <p:cNvPr id="3" name="Subtitle 2"/>
          <p:cNvSpPr>
            <a:spLocks noGrp="1"/>
          </p:cNvSpPr>
          <p:nvPr>
            <p:ph type="subTitle" idx="1"/>
          </p:nvPr>
        </p:nvSpPr>
        <p:spPr>
          <a:xfrm>
            <a:off x="2404132" y="3572147"/>
            <a:ext cx="8637072" cy="977621"/>
          </a:xfrm>
        </p:spPr>
        <p:txBody>
          <a:bodyPr/>
          <a:lstStyle/>
          <a:p>
            <a:r>
              <a:rPr lang="en-GB" dirty="0"/>
              <a:t>Parent Workshop – Tuesday 10</a:t>
            </a:r>
            <a:r>
              <a:rPr lang="en-GB" baseline="30000" dirty="0"/>
              <a:t>th</a:t>
            </a:r>
            <a:r>
              <a:rPr lang="en-GB" dirty="0"/>
              <a:t> October </a:t>
            </a:r>
          </a:p>
        </p:txBody>
      </p:sp>
    </p:spTree>
    <p:extLst>
      <p:ext uri="{BB962C8B-B14F-4D97-AF65-F5344CB8AC3E}">
        <p14:creationId xmlns:p14="http://schemas.microsoft.com/office/powerpoint/2010/main" val="2295833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461" y="2028779"/>
            <a:ext cx="11868539" cy="3739490"/>
          </a:xfrm>
        </p:spPr>
        <p:txBody>
          <a:bodyPr>
            <a:normAutofit fontScale="90000"/>
          </a:bodyPr>
          <a:lstStyle/>
          <a:p>
            <a:pPr fontAlgn="base"/>
            <a:r>
              <a:rPr lang="en-GB" cap="none" dirty="0"/>
              <a:t>TIMES TABLES ROCKSTARS</a:t>
            </a:r>
            <a:br>
              <a:rPr lang="en-GB" cap="none" dirty="0"/>
            </a:br>
            <a:r>
              <a:rPr lang="en-US" cap="none" dirty="0">
                <a:hlinkClick r:id="rId2"/>
              </a:rPr>
              <a:t>https://ttrockstars.com/login </a:t>
            </a:r>
            <a:br>
              <a:rPr lang="en-US" cap="none" dirty="0"/>
            </a:br>
            <a:br>
              <a:rPr lang="en-US" cap="none" dirty="0"/>
            </a:br>
            <a:r>
              <a:rPr lang="en-US" cap="none" dirty="0"/>
              <a:t>-At home and in-school learning platform</a:t>
            </a:r>
            <a:br>
              <a:rPr lang="en-US" cap="none" dirty="0"/>
            </a:br>
            <a:r>
              <a:rPr lang="en-US" cap="none" dirty="0"/>
              <a:t>-Get your child to practise daily for 15 minutes</a:t>
            </a:r>
            <a:br>
              <a:rPr lang="en-US" cap="none" dirty="0"/>
            </a:br>
            <a:r>
              <a:rPr lang="en-US" cap="none" dirty="0"/>
              <a:t>- We set this as homework EVERY WEEK </a:t>
            </a:r>
            <a:br>
              <a:rPr lang="en-US" cap="none" dirty="0"/>
            </a:br>
            <a:br>
              <a:rPr lang="en-US" cap="none" dirty="0"/>
            </a:br>
            <a:r>
              <a:rPr lang="en-US" cap="none" dirty="0"/>
              <a:t>Sound check is the same format as the MTC so will be the most helpful for your child to practice! </a:t>
            </a:r>
            <a:br>
              <a:rPr lang="en-US" cap="none" dirty="0"/>
            </a:br>
            <a:br>
              <a:rPr lang="en-GB" cap="none" dirty="0"/>
            </a:br>
            <a:br>
              <a:rPr lang="en-GB" cap="none" dirty="0"/>
            </a:br>
            <a:br>
              <a:rPr lang="en-GB" cap="none" dirty="0"/>
            </a:br>
            <a:br>
              <a:rPr lang="en-GB" cap="none" dirty="0"/>
            </a:br>
            <a:br>
              <a:rPr lang="en-GB" cap="none" dirty="0"/>
            </a:br>
            <a:endParaRPr lang="en-GB" cap="none" dirty="0"/>
          </a:p>
        </p:txBody>
      </p:sp>
      <p:sp>
        <p:nvSpPr>
          <p:cNvPr id="3" name="Title 1"/>
          <p:cNvSpPr txBox="1">
            <a:spLocks/>
          </p:cNvSpPr>
          <p:nvPr/>
        </p:nvSpPr>
        <p:spPr>
          <a:xfrm>
            <a:off x="287623" y="1197424"/>
            <a:ext cx="11904377" cy="83455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en-GB" sz="2800" cap="none" dirty="0">
                <a:solidFill>
                  <a:srgbClr val="FF0000"/>
                </a:solidFill>
              </a:rPr>
              <a:t>What else is the school doing to prepare pupils for the MTC?</a:t>
            </a:r>
          </a:p>
        </p:txBody>
      </p:sp>
      <p:pic>
        <p:nvPicPr>
          <p:cNvPr id="1026" name="Picture 2"/>
          <p:cNvPicPr>
            <a:picLocks noChangeAspect="1" noChangeArrowheads="1"/>
          </p:cNvPicPr>
          <p:nvPr/>
        </p:nvPicPr>
        <p:blipFill>
          <a:blip r:embed="rId3"/>
          <a:srcRect l="9280" t="10925" r="12320" b="12806"/>
          <a:stretch>
            <a:fillRect/>
          </a:stretch>
        </p:blipFill>
        <p:spPr bwMode="auto">
          <a:xfrm>
            <a:off x="8421508" y="2604346"/>
            <a:ext cx="3015525" cy="1649308"/>
          </a:xfrm>
          <a:prstGeom prst="rect">
            <a:avLst/>
          </a:prstGeom>
          <a:noFill/>
          <a:ln w="9525">
            <a:noFill/>
            <a:miter lim="800000"/>
            <a:headEnd/>
            <a:tailEnd/>
          </a:ln>
          <a:effectLst/>
        </p:spPr>
      </p:pic>
    </p:spTree>
    <p:extLst>
      <p:ext uri="{BB962C8B-B14F-4D97-AF65-F5344CB8AC3E}">
        <p14:creationId xmlns:p14="http://schemas.microsoft.com/office/powerpoint/2010/main" val="265956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461" y="2028779"/>
            <a:ext cx="11868539" cy="3739490"/>
          </a:xfrm>
        </p:spPr>
        <p:txBody>
          <a:bodyPr>
            <a:normAutofit fontScale="90000"/>
          </a:bodyPr>
          <a:lstStyle/>
          <a:p>
            <a:pPr fontAlgn="base"/>
            <a:r>
              <a:rPr lang="en-GB" cap="none" dirty="0"/>
              <a:t>Times Tables Rock Stars </a:t>
            </a:r>
            <a:r>
              <a:rPr lang="en-US" cap="none" dirty="0">
                <a:hlinkClick r:id="rId2"/>
              </a:rPr>
              <a:t>https://ttrockstars.com/login</a:t>
            </a:r>
            <a:br>
              <a:rPr lang="en-US" cap="none" dirty="0">
                <a:hlinkClick r:id="rId2"/>
              </a:rPr>
            </a:br>
            <a:r>
              <a:rPr lang="en-US" cap="none" dirty="0">
                <a:hlinkClick r:id="rId3"/>
              </a:rPr>
              <a:t> https://www.timestables.co.uk/multiplication-tables-check/</a:t>
            </a:r>
            <a:br>
              <a:rPr lang="en-US" dirty="0"/>
            </a:br>
            <a:br>
              <a:rPr lang="en-US" dirty="0"/>
            </a:br>
            <a:r>
              <a:rPr lang="en-US" cap="none" dirty="0">
                <a:hlinkClick r:id="rId2"/>
              </a:rPr>
              <a:t> </a:t>
            </a:r>
            <a:br>
              <a:rPr lang="en-US" cap="none" dirty="0"/>
            </a:br>
            <a:br>
              <a:rPr lang="en-US" cap="none" dirty="0"/>
            </a:br>
            <a:br>
              <a:rPr lang="en-US" cap="none" dirty="0"/>
            </a:br>
            <a:br>
              <a:rPr lang="en-GB" cap="none" dirty="0"/>
            </a:br>
            <a:br>
              <a:rPr lang="en-GB" cap="none" dirty="0"/>
            </a:br>
            <a:br>
              <a:rPr lang="en-GB" cap="none" dirty="0"/>
            </a:br>
            <a:br>
              <a:rPr lang="en-GB" cap="none" dirty="0"/>
            </a:br>
            <a:br>
              <a:rPr lang="en-GB" cap="none" dirty="0"/>
            </a:br>
            <a:endParaRPr lang="en-GB" cap="none" dirty="0"/>
          </a:p>
        </p:txBody>
      </p:sp>
      <p:sp>
        <p:nvSpPr>
          <p:cNvPr id="3" name="Title 1"/>
          <p:cNvSpPr txBox="1">
            <a:spLocks/>
          </p:cNvSpPr>
          <p:nvPr/>
        </p:nvSpPr>
        <p:spPr>
          <a:xfrm>
            <a:off x="287623" y="1197424"/>
            <a:ext cx="11904377" cy="83455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GB" sz="2800" cap="none" dirty="0">
                <a:solidFill>
                  <a:srgbClr val="FF0000"/>
                </a:solidFill>
              </a:rPr>
              <a:t>What can you do at home to support your child?</a:t>
            </a:r>
          </a:p>
        </p:txBody>
      </p:sp>
      <p:pic>
        <p:nvPicPr>
          <p:cNvPr id="1026" name="Picture 2"/>
          <p:cNvPicPr>
            <a:picLocks noChangeAspect="1" noChangeArrowheads="1"/>
          </p:cNvPicPr>
          <p:nvPr/>
        </p:nvPicPr>
        <p:blipFill>
          <a:blip r:embed="rId4"/>
          <a:srcRect l="9280" t="10925" r="12320" b="12806"/>
          <a:stretch>
            <a:fillRect/>
          </a:stretch>
        </p:blipFill>
        <p:spPr bwMode="auto">
          <a:xfrm>
            <a:off x="368489" y="3411940"/>
            <a:ext cx="3070747" cy="1679511"/>
          </a:xfrm>
          <a:prstGeom prst="rect">
            <a:avLst/>
          </a:prstGeom>
          <a:noFill/>
          <a:ln w="9525">
            <a:noFill/>
            <a:miter lim="800000"/>
            <a:headEnd/>
            <a:tailEnd/>
          </a:ln>
          <a:effectLst/>
        </p:spPr>
      </p:pic>
    </p:spTree>
    <p:extLst>
      <p:ext uri="{BB962C8B-B14F-4D97-AF65-F5344CB8AC3E}">
        <p14:creationId xmlns:p14="http://schemas.microsoft.com/office/powerpoint/2010/main" val="265956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461" y="2028779"/>
            <a:ext cx="11868539" cy="3739490"/>
          </a:xfrm>
        </p:spPr>
        <p:txBody>
          <a:bodyPr>
            <a:normAutofit/>
          </a:bodyPr>
          <a:lstStyle/>
          <a:p>
            <a:pPr fontAlgn="base"/>
            <a:br>
              <a:rPr lang="en-GB" cap="none" dirty="0"/>
            </a:br>
            <a:br>
              <a:rPr lang="en-GB" cap="none" dirty="0"/>
            </a:br>
            <a:br>
              <a:rPr lang="en-GB" cap="none" dirty="0"/>
            </a:br>
            <a:br>
              <a:rPr lang="en-GB" cap="none" dirty="0"/>
            </a:br>
            <a:endParaRPr lang="en-GB" cap="none" dirty="0"/>
          </a:p>
        </p:txBody>
      </p:sp>
      <p:sp>
        <p:nvSpPr>
          <p:cNvPr id="3" name="Title 1"/>
          <p:cNvSpPr txBox="1">
            <a:spLocks/>
          </p:cNvSpPr>
          <p:nvPr/>
        </p:nvSpPr>
        <p:spPr>
          <a:xfrm>
            <a:off x="163773" y="1292958"/>
            <a:ext cx="11904377" cy="420709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GB" cap="none" dirty="0">
                <a:solidFill>
                  <a:srgbClr val="FF0000"/>
                </a:solidFill>
              </a:rPr>
              <a:t>Useful Websites</a:t>
            </a:r>
          </a:p>
          <a:p>
            <a:endParaRPr lang="en-GB" sz="1900" cap="none" dirty="0">
              <a:solidFill>
                <a:srgbClr val="FF0000"/>
              </a:solidFill>
            </a:endParaRPr>
          </a:p>
          <a:p>
            <a:pPr>
              <a:buFont typeface="Arial" charset="0"/>
              <a:buChar char="•"/>
              <a:defRPr/>
            </a:pPr>
            <a:r>
              <a:rPr lang="en-GB" sz="2000" dirty="0"/>
              <a:t>Maths Games </a:t>
            </a:r>
            <a:r>
              <a:rPr lang="en-GB" sz="2000" dirty="0">
                <a:hlinkClick r:id="rId2"/>
              </a:rPr>
              <a:t>http://www.maths-games.org/times-tables-games.html</a:t>
            </a:r>
            <a:endParaRPr lang="en-GB" sz="2000" dirty="0"/>
          </a:p>
          <a:p>
            <a:pPr>
              <a:defRPr/>
            </a:pPr>
            <a:r>
              <a:rPr lang="en-GB" sz="2000" dirty="0"/>
              <a:t> </a:t>
            </a:r>
          </a:p>
          <a:p>
            <a:pPr>
              <a:buFont typeface="Arial" charset="0"/>
              <a:buChar char="•"/>
              <a:defRPr/>
            </a:pPr>
            <a:r>
              <a:rPr lang="en-GB" sz="2000" dirty="0"/>
              <a:t>Cool Maths </a:t>
            </a:r>
            <a:r>
              <a:rPr lang="en-GB" sz="2000" dirty="0">
                <a:hlinkClick r:id="rId3"/>
              </a:rPr>
              <a:t>https://www.coolmathgames.com/</a:t>
            </a:r>
            <a:r>
              <a:rPr lang="en-GB" sz="2000" dirty="0"/>
              <a:t> </a:t>
            </a:r>
          </a:p>
          <a:p>
            <a:pPr>
              <a:defRPr/>
            </a:pPr>
            <a:endParaRPr lang="en-GB" sz="2000" dirty="0"/>
          </a:p>
          <a:p>
            <a:pPr>
              <a:buFont typeface="Arial" charset="0"/>
              <a:buChar char="•"/>
              <a:defRPr/>
            </a:pPr>
            <a:r>
              <a:rPr lang="en-GB" sz="2000" dirty="0"/>
              <a:t>Ixl </a:t>
            </a:r>
            <a:r>
              <a:rPr lang="en-GB" sz="2000" dirty="0">
                <a:hlinkClick r:id="rId4"/>
              </a:rPr>
              <a:t>https://uk.ixl.com/</a:t>
            </a:r>
            <a:r>
              <a:rPr lang="en-GB" sz="2000" dirty="0"/>
              <a:t> </a:t>
            </a:r>
          </a:p>
          <a:p>
            <a:pPr>
              <a:defRPr/>
            </a:pPr>
            <a:endParaRPr lang="en-GB" sz="2000" dirty="0"/>
          </a:p>
          <a:p>
            <a:pPr>
              <a:buFont typeface="Arial" charset="0"/>
              <a:buChar char="•"/>
              <a:defRPr/>
            </a:pPr>
            <a:r>
              <a:rPr lang="en-GB" sz="2000" dirty="0"/>
              <a:t>Times tables Rock starS </a:t>
            </a:r>
            <a:r>
              <a:rPr lang="en-GB" sz="2000" dirty="0">
                <a:hlinkClick r:id="rId5"/>
              </a:rPr>
              <a:t>https://ttrockstars.com/</a:t>
            </a:r>
            <a:r>
              <a:rPr lang="en-GB" sz="2000" dirty="0"/>
              <a:t> </a:t>
            </a:r>
          </a:p>
          <a:p>
            <a:pPr>
              <a:defRPr/>
            </a:pPr>
            <a:endParaRPr lang="en-GB" sz="2000" dirty="0"/>
          </a:p>
          <a:p>
            <a:pPr>
              <a:buFont typeface="Arial" charset="0"/>
              <a:buChar char="•"/>
              <a:defRPr/>
            </a:pPr>
            <a:r>
              <a:rPr lang="en-GB" sz="2000" dirty="0"/>
              <a:t>Topmarks </a:t>
            </a:r>
            <a:r>
              <a:rPr lang="en-GB" sz="2000" dirty="0">
                <a:hlinkClick r:id="rId6"/>
              </a:rPr>
              <a:t>https://www.topmarks.co.uk/</a:t>
            </a:r>
            <a:r>
              <a:rPr lang="en-GB" sz="2000" dirty="0"/>
              <a:t> </a:t>
            </a:r>
          </a:p>
          <a:p>
            <a:pPr>
              <a:buFont typeface="Arial" charset="0"/>
              <a:buChar char="•"/>
              <a:defRPr/>
            </a:pPr>
            <a:endParaRPr lang="en-GB" sz="2000" dirty="0"/>
          </a:p>
          <a:p>
            <a:pPr>
              <a:buFont typeface="Arial" charset="0"/>
              <a:buChar char="•"/>
              <a:defRPr/>
            </a:pPr>
            <a:r>
              <a:rPr lang="en-GB" sz="2000" dirty="0">
                <a:hlinkClick r:id="rId7"/>
              </a:rPr>
              <a:t>DfE Video - https://youtu.be/GhAJMJUsAac</a:t>
            </a:r>
            <a:endParaRPr lang="en-GB" sz="2000" dirty="0"/>
          </a:p>
          <a:p>
            <a:pPr>
              <a:buFont typeface="Arial" charset="0"/>
              <a:buChar char="•"/>
              <a:defRPr/>
            </a:pPr>
            <a:endParaRPr lang="en-GB" sz="2000" dirty="0"/>
          </a:p>
          <a:p>
            <a:endParaRPr lang="en-GB" sz="1900" dirty="0"/>
          </a:p>
        </p:txBody>
      </p:sp>
    </p:spTree>
    <p:extLst>
      <p:ext uri="{BB962C8B-B14F-4D97-AF65-F5344CB8AC3E}">
        <p14:creationId xmlns:p14="http://schemas.microsoft.com/office/powerpoint/2010/main" val="265956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461" y="2028779"/>
            <a:ext cx="11868539" cy="3739490"/>
          </a:xfrm>
        </p:spPr>
        <p:txBody>
          <a:bodyPr>
            <a:normAutofit/>
          </a:bodyPr>
          <a:lstStyle/>
          <a:p>
            <a:pPr fontAlgn="base"/>
            <a:br>
              <a:rPr lang="en-GB" cap="none" dirty="0"/>
            </a:br>
            <a:br>
              <a:rPr lang="en-GB" cap="none" dirty="0"/>
            </a:br>
            <a:br>
              <a:rPr lang="en-GB" cap="none" dirty="0"/>
            </a:br>
            <a:br>
              <a:rPr lang="en-GB" cap="none" dirty="0"/>
            </a:br>
            <a:endParaRPr lang="en-GB" cap="none" dirty="0"/>
          </a:p>
        </p:txBody>
      </p:sp>
      <p:sp>
        <p:nvSpPr>
          <p:cNvPr id="3" name="Title 1"/>
          <p:cNvSpPr txBox="1">
            <a:spLocks/>
          </p:cNvSpPr>
          <p:nvPr/>
        </p:nvSpPr>
        <p:spPr>
          <a:xfrm>
            <a:off x="287623" y="364910"/>
            <a:ext cx="11904377" cy="420709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endParaRPr lang="en-GB" sz="13800" cap="none" dirty="0">
              <a:solidFill>
                <a:srgbClr val="FF0000"/>
              </a:solidFill>
            </a:endParaRPr>
          </a:p>
          <a:p>
            <a:pPr algn="ctr"/>
            <a:r>
              <a:rPr lang="en-GB" sz="13800" cap="none" dirty="0">
                <a:solidFill>
                  <a:srgbClr val="FF0000"/>
                </a:solidFill>
              </a:rPr>
              <a:t>Questions?</a:t>
            </a:r>
            <a:endParaRPr lang="en-GB" sz="8000" dirty="0"/>
          </a:p>
        </p:txBody>
      </p:sp>
    </p:spTree>
    <p:extLst>
      <p:ext uri="{BB962C8B-B14F-4D97-AF65-F5344CB8AC3E}">
        <p14:creationId xmlns:p14="http://schemas.microsoft.com/office/powerpoint/2010/main" val="265956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461" y="2028779"/>
            <a:ext cx="11868539" cy="3739490"/>
          </a:xfrm>
        </p:spPr>
        <p:txBody>
          <a:bodyPr>
            <a:normAutofit/>
          </a:bodyPr>
          <a:lstStyle/>
          <a:p>
            <a:pPr fontAlgn="base"/>
            <a:br>
              <a:rPr lang="en-GB" cap="none" dirty="0"/>
            </a:br>
            <a:br>
              <a:rPr lang="en-GB" cap="none" dirty="0"/>
            </a:br>
            <a:br>
              <a:rPr lang="en-GB" cap="none" dirty="0"/>
            </a:br>
            <a:br>
              <a:rPr lang="en-GB" cap="none" dirty="0"/>
            </a:br>
            <a:endParaRPr lang="en-GB" cap="none" dirty="0"/>
          </a:p>
        </p:txBody>
      </p:sp>
      <p:sp>
        <p:nvSpPr>
          <p:cNvPr id="3" name="Title 1"/>
          <p:cNvSpPr txBox="1">
            <a:spLocks/>
          </p:cNvSpPr>
          <p:nvPr/>
        </p:nvSpPr>
        <p:spPr>
          <a:xfrm>
            <a:off x="1405720" y="1173707"/>
            <a:ext cx="9242695" cy="502237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endParaRPr lang="en-GB" sz="3600" cap="none" dirty="0">
              <a:solidFill>
                <a:srgbClr val="FF0000"/>
              </a:solidFill>
            </a:endParaRPr>
          </a:p>
          <a:p>
            <a:pPr algn="ctr"/>
            <a:endParaRPr lang="en-GB" sz="3600" cap="none" dirty="0">
              <a:solidFill>
                <a:srgbClr val="FF0000"/>
              </a:solidFill>
            </a:endParaRPr>
          </a:p>
          <a:p>
            <a:pPr algn="ctr"/>
            <a:r>
              <a:rPr lang="en-GB" sz="3600" cap="none" dirty="0">
                <a:solidFill>
                  <a:srgbClr val="FF0000"/>
                </a:solidFill>
              </a:rPr>
              <a:t>Thank you very much for taking the time to attend this workshop!</a:t>
            </a:r>
          </a:p>
          <a:p>
            <a:pPr algn="ctr"/>
            <a:endParaRPr lang="en-GB" sz="2400" i="1" cap="none" dirty="0">
              <a:solidFill>
                <a:srgbClr val="FF0000"/>
              </a:solidFill>
            </a:endParaRPr>
          </a:p>
          <a:p>
            <a:pPr algn="ctr"/>
            <a:endParaRPr lang="en-GB" sz="2400" i="1" cap="none" dirty="0"/>
          </a:p>
          <a:p>
            <a:pPr algn="ctr"/>
            <a:r>
              <a:rPr lang="en-GB" sz="2400" i="1" cap="none" dirty="0"/>
              <a:t>Should there be any further developments in regards to the MTC, we will keep you updated.</a:t>
            </a:r>
          </a:p>
          <a:p>
            <a:pPr algn="ctr"/>
            <a:endParaRPr lang="en-GB" sz="3600" cap="none" dirty="0">
              <a:solidFill>
                <a:srgbClr val="FF0000"/>
              </a:solidFill>
            </a:endParaRPr>
          </a:p>
          <a:p>
            <a:pPr algn="ctr"/>
            <a:endParaRPr lang="en-GB" sz="3600" dirty="0"/>
          </a:p>
        </p:txBody>
      </p:sp>
    </p:spTree>
    <p:extLst>
      <p:ext uri="{BB962C8B-B14F-4D97-AF65-F5344CB8AC3E}">
        <p14:creationId xmlns:p14="http://schemas.microsoft.com/office/powerpoint/2010/main" val="265956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892791" y="1236331"/>
            <a:ext cx="10515600" cy="779462"/>
          </a:xfrm>
        </p:spPr>
        <p:txBody>
          <a:bodyPr/>
          <a:lstStyle/>
          <a:p>
            <a:pPr algn="ctr" eaLnBrk="1" hangingPunct="1"/>
            <a:r>
              <a:rPr lang="en-GB" altLang="en-US" dirty="0">
                <a:solidFill>
                  <a:srgbClr val="FF0000"/>
                </a:solidFill>
              </a:rPr>
              <a:t>Aims of this workshop</a:t>
            </a:r>
          </a:p>
        </p:txBody>
      </p:sp>
      <p:sp>
        <p:nvSpPr>
          <p:cNvPr id="5123" name="Content Placeholder 2"/>
          <p:cNvSpPr>
            <a:spLocks noGrp="1"/>
          </p:cNvSpPr>
          <p:nvPr>
            <p:ph idx="1"/>
          </p:nvPr>
        </p:nvSpPr>
        <p:spPr>
          <a:xfrm>
            <a:off x="313899" y="1944356"/>
            <a:ext cx="11682483" cy="5187950"/>
          </a:xfrm>
        </p:spPr>
        <p:txBody>
          <a:bodyPr>
            <a:noAutofit/>
          </a:bodyPr>
          <a:lstStyle/>
          <a:p>
            <a:r>
              <a:rPr lang="en-GB" altLang="en-US" sz="2300" dirty="0"/>
              <a:t>To achieve a stronger understanding of what the Multiplication Tables Check (MTC) is and what the expectations are </a:t>
            </a:r>
          </a:p>
          <a:p>
            <a:r>
              <a:rPr lang="en-GB" altLang="en-US" sz="2300" dirty="0"/>
              <a:t>To understand how , when  and why the Multiplication Tables Check (MTC) will be administered</a:t>
            </a:r>
          </a:p>
          <a:p>
            <a:pPr eaLnBrk="1" hangingPunct="1"/>
            <a:r>
              <a:rPr lang="en-GB" altLang="en-US" sz="2300" dirty="0"/>
              <a:t>To achieve a stronger understanding of how times tables is taught in Year 4</a:t>
            </a:r>
          </a:p>
          <a:p>
            <a:pPr eaLnBrk="1" hangingPunct="1"/>
            <a:r>
              <a:rPr lang="en-GB" altLang="en-US" sz="2300" dirty="0"/>
              <a:t>To be provide you with a range of strategies and websites you can use with your child at home</a:t>
            </a:r>
          </a:p>
        </p:txBody>
      </p:sp>
      <p:sp>
        <p:nvSpPr>
          <p:cNvPr id="4" name="Footer Placeholder 3"/>
          <p:cNvSpPr>
            <a:spLocks noGrp="1"/>
          </p:cNvSpPr>
          <p:nvPr>
            <p:ph type="ftr" sz="quarter" idx="11"/>
          </p:nvPr>
        </p:nvSpPr>
        <p:spPr/>
        <p:txBody>
          <a:bodyPr/>
          <a:lstStyle/>
          <a:p>
            <a:pPr>
              <a:defRPr/>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46" y="2097017"/>
            <a:ext cx="11864454" cy="3375596"/>
          </a:xfrm>
        </p:spPr>
        <p:txBody>
          <a:bodyPr>
            <a:normAutofit fontScale="90000"/>
          </a:bodyPr>
          <a:lstStyle/>
          <a:p>
            <a:r>
              <a:rPr lang="en-GB" cap="none" dirty="0"/>
              <a:t>Under the current </a:t>
            </a:r>
            <a:r>
              <a:rPr lang="en-GB" cap="none" dirty="0">
                <a:hlinkClick r:id="rId2"/>
              </a:rPr>
              <a:t>National Curriculum</a:t>
            </a:r>
            <a:r>
              <a:rPr lang="en-GB" cap="none" dirty="0"/>
              <a:t>,  children are expected to know their times tables by the end of </a:t>
            </a:r>
            <a:r>
              <a:rPr lang="en-GB" cap="none" dirty="0">
                <a:hlinkClick r:id="rId3"/>
              </a:rPr>
              <a:t>Year 4</a:t>
            </a:r>
            <a:r>
              <a:rPr lang="en-GB" cap="none" dirty="0"/>
              <a:t>, and in preparation for the MTC. </a:t>
            </a:r>
            <a:br>
              <a:rPr lang="en-GB" cap="none" dirty="0"/>
            </a:br>
            <a:br>
              <a:rPr lang="en-GB" cap="none" dirty="0"/>
            </a:br>
            <a:r>
              <a:rPr lang="en-GB" cap="none" dirty="0"/>
              <a:t>They are expected to know these up to 12 x 12. The MTC covers all tables to 12 x 12 in a mixed order.</a:t>
            </a:r>
            <a:br>
              <a:rPr lang="en-GB" cap="none" dirty="0"/>
            </a:br>
            <a:br>
              <a:rPr lang="en-GB" cap="none" dirty="0"/>
            </a:br>
            <a:r>
              <a:rPr lang="en-GB" cap="none" dirty="0"/>
              <a:t>This is immediate recall of multiplication facts.</a:t>
            </a:r>
            <a:br>
              <a:rPr lang="en-GB" cap="none" dirty="0"/>
            </a:br>
            <a:endParaRPr lang="en-GB" cap="none" dirty="0"/>
          </a:p>
        </p:txBody>
      </p:sp>
      <p:sp>
        <p:nvSpPr>
          <p:cNvPr id="3" name="Title 1"/>
          <p:cNvSpPr txBox="1">
            <a:spLocks/>
          </p:cNvSpPr>
          <p:nvPr/>
        </p:nvSpPr>
        <p:spPr>
          <a:xfrm>
            <a:off x="0" y="941458"/>
            <a:ext cx="11694366" cy="834558"/>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en-GB" cap="none" dirty="0">
                <a:solidFill>
                  <a:srgbClr val="FF0000"/>
                </a:solidFill>
              </a:rPr>
              <a:t>What are the times tables expectations now that the M</a:t>
            </a:r>
            <a:r>
              <a:rPr lang="en-GB" altLang="en-US" cap="none" dirty="0">
                <a:solidFill>
                  <a:srgbClr val="FF0000"/>
                </a:solidFill>
              </a:rPr>
              <a:t>ultiplication Tables Check </a:t>
            </a:r>
            <a:r>
              <a:rPr lang="en-GB" altLang="en-US" dirty="0">
                <a:solidFill>
                  <a:srgbClr val="FF0000"/>
                </a:solidFill>
              </a:rPr>
              <a:t>(MTC)</a:t>
            </a:r>
            <a:r>
              <a:rPr lang="en-GB" cap="none" dirty="0">
                <a:solidFill>
                  <a:srgbClr val="FF0000"/>
                </a:solidFill>
              </a:rPr>
              <a:t> has been introduced?</a:t>
            </a:r>
          </a:p>
        </p:txBody>
      </p:sp>
    </p:spTree>
    <p:extLst>
      <p:ext uri="{BB962C8B-B14F-4D97-AF65-F5344CB8AC3E}">
        <p14:creationId xmlns:p14="http://schemas.microsoft.com/office/powerpoint/2010/main" val="2380372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461" y="2069721"/>
            <a:ext cx="11868539" cy="3739490"/>
          </a:xfrm>
        </p:spPr>
        <p:txBody>
          <a:bodyPr>
            <a:normAutofit/>
          </a:bodyPr>
          <a:lstStyle/>
          <a:p>
            <a:pPr fontAlgn="base"/>
            <a:r>
              <a:rPr lang="en-GB" cap="none" dirty="0"/>
              <a:t>- Children with special educational needs will be provided for when taking the MTC. Some examples include colour contrast, font size and a NEXT button. These will only be used if it is usual classroom practice for the child. Extra time cannot be given as it is a fluency check. </a:t>
            </a:r>
            <a:br>
              <a:rPr lang="en-GB" cap="none" dirty="0"/>
            </a:br>
            <a:br>
              <a:rPr lang="en-GB" cap="none" dirty="0"/>
            </a:br>
            <a:br>
              <a:rPr lang="en-GB" dirty="0"/>
            </a:br>
            <a:endParaRPr lang="en-GB" cap="none" dirty="0"/>
          </a:p>
        </p:txBody>
      </p:sp>
      <p:sp>
        <p:nvSpPr>
          <p:cNvPr id="3" name="Title 1"/>
          <p:cNvSpPr txBox="1">
            <a:spLocks/>
          </p:cNvSpPr>
          <p:nvPr/>
        </p:nvSpPr>
        <p:spPr>
          <a:xfrm>
            <a:off x="567168" y="1033650"/>
            <a:ext cx="11200731" cy="834558"/>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fontAlgn="base"/>
            <a:r>
              <a:rPr lang="en-GB" b="1" cap="none" dirty="0">
                <a:solidFill>
                  <a:srgbClr val="FF0000"/>
                </a:solidFill>
              </a:rPr>
              <a:t>What if my child has a statement of special educational needs?</a:t>
            </a:r>
          </a:p>
        </p:txBody>
      </p:sp>
    </p:spTree>
    <p:extLst>
      <p:ext uri="{BB962C8B-B14F-4D97-AF65-F5344CB8AC3E}">
        <p14:creationId xmlns:p14="http://schemas.microsoft.com/office/powerpoint/2010/main" val="3865783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844" y="1990019"/>
            <a:ext cx="11484312" cy="3089131"/>
          </a:xfrm>
        </p:spPr>
        <p:txBody>
          <a:bodyPr>
            <a:normAutofit fontScale="90000"/>
          </a:bodyPr>
          <a:lstStyle/>
          <a:p>
            <a:r>
              <a:rPr lang="en-GB" cap="none" dirty="0"/>
              <a:t>All Year 4 children will have their multiplication skills formally checked in the Summer Term of  this academic year 2023-2024</a:t>
            </a:r>
            <a:br>
              <a:rPr lang="en-GB" cap="none" dirty="0"/>
            </a:br>
            <a:br>
              <a:rPr lang="en-GB" cap="none" dirty="0"/>
            </a:br>
            <a:r>
              <a:rPr lang="en-US" cap="none" dirty="0"/>
              <a:t>Schools will have a 3 week window to administer the MTC.  Attendance across the 3 weeks is </a:t>
            </a:r>
            <a:r>
              <a:rPr lang="en-US" b="1" cap="none" dirty="0"/>
              <a:t>vital.  </a:t>
            </a:r>
            <a:br>
              <a:rPr lang="en-US" cap="none" dirty="0"/>
            </a:br>
            <a:br>
              <a:rPr lang="en-US" cap="none" dirty="0"/>
            </a:br>
            <a:r>
              <a:rPr lang="en-US" cap="none" dirty="0"/>
              <a:t>Teachers will have the flexibility to administer the check and we deliver the MTC as fits the needs of our children. Therefore this can be to individual pupils,  small groups or a whole class at the same time.</a:t>
            </a:r>
            <a:endParaRPr lang="en-GB" cap="none" dirty="0"/>
          </a:p>
        </p:txBody>
      </p:sp>
      <p:sp>
        <p:nvSpPr>
          <p:cNvPr id="3" name="Title 1"/>
          <p:cNvSpPr txBox="1">
            <a:spLocks/>
          </p:cNvSpPr>
          <p:nvPr/>
        </p:nvSpPr>
        <p:spPr>
          <a:xfrm>
            <a:off x="1174770" y="1246169"/>
            <a:ext cx="11200731" cy="1487701"/>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GB" cap="none" dirty="0">
                <a:solidFill>
                  <a:srgbClr val="FF0000"/>
                </a:solidFill>
              </a:rPr>
              <a:t>When will the Multiplication Tables Check be administered? </a:t>
            </a:r>
          </a:p>
        </p:txBody>
      </p:sp>
    </p:spTree>
    <p:extLst>
      <p:ext uri="{BB962C8B-B14F-4D97-AF65-F5344CB8AC3E}">
        <p14:creationId xmlns:p14="http://schemas.microsoft.com/office/powerpoint/2010/main" val="298818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461" y="1856096"/>
            <a:ext cx="11868539" cy="3912173"/>
          </a:xfrm>
        </p:spPr>
        <p:txBody>
          <a:bodyPr>
            <a:normAutofit fontScale="90000"/>
          </a:bodyPr>
          <a:lstStyle/>
          <a:p>
            <a:pPr fontAlgn="base"/>
            <a:br>
              <a:rPr lang="en-US" sz="2600" cap="none" dirty="0"/>
            </a:br>
            <a:r>
              <a:rPr lang="en-US" sz="2600" cap="none" dirty="0"/>
              <a:t>School-level results and individual pupil results will be made available to schools.  This will allow schools to provide additional support to pupils who require it.</a:t>
            </a:r>
            <a:br>
              <a:rPr lang="en-US" sz="2600" cap="none" dirty="0"/>
            </a:br>
            <a:br>
              <a:rPr lang="en-US" sz="2600" cap="none" dirty="0"/>
            </a:br>
            <a:br>
              <a:rPr lang="en-US" sz="2600" cap="none" dirty="0"/>
            </a:br>
            <a:r>
              <a:rPr lang="en-US" sz="2600" cap="none" dirty="0"/>
              <a:t>You will be given a letter with your child’s individual result. </a:t>
            </a:r>
            <a:br>
              <a:rPr lang="en-US" sz="2600" cap="none" dirty="0"/>
            </a:br>
            <a:br>
              <a:rPr lang="en-US" sz="2600" cap="none" dirty="0"/>
            </a:br>
            <a:r>
              <a:rPr lang="en-US" sz="2600" cap="none" dirty="0"/>
              <a:t>It will give a score out of 25 and there is no pass mark. The expectation is 25 </a:t>
            </a:r>
            <a:br>
              <a:rPr lang="en-US" sz="2600" cap="none" dirty="0"/>
            </a:br>
            <a:br>
              <a:rPr lang="en-US" sz="2600" cap="none" dirty="0"/>
            </a:br>
            <a:r>
              <a:rPr lang="en-US" sz="2600" cap="none" dirty="0"/>
              <a:t>Children need a secure times table knowledge to prepare </a:t>
            </a:r>
            <a:r>
              <a:rPr lang="en-US" sz="2600" cap="none"/>
              <a:t>for the Year 5 and 6 curriculum and for the 6 </a:t>
            </a:r>
            <a:r>
              <a:rPr lang="en-US" sz="2600" cap="none" dirty="0"/>
              <a:t>SATS where speedy accurate mental agility is vital. </a:t>
            </a:r>
            <a:br>
              <a:rPr lang="en-US" sz="2600" cap="none" dirty="0"/>
            </a:br>
            <a:br>
              <a:rPr lang="en-US" sz="2600" cap="none" dirty="0"/>
            </a:br>
            <a:br>
              <a:rPr lang="en-US" sz="2800" dirty="0"/>
            </a:br>
            <a:br>
              <a:rPr lang="en-GB" sz="2700" cap="none" dirty="0"/>
            </a:br>
            <a:br>
              <a:rPr lang="en-GB" dirty="0"/>
            </a:br>
            <a:endParaRPr lang="en-GB" cap="none" dirty="0"/>
          </a:p>
        </p:txBody>
      </p:sp>
      <p:sp>
        <p:nvSpPr>
          <p:cNvPr id="3" name="Title 1"/>
          <p:cNvSpPr txBox="1">
            <a:spLocks/>
          </p:cNvSpPr>
          <p:nvPr/>
        </p:nvSpPr>
        <p:spPr>
          <a:xfrm>
            <a:off x="493635" y="1350891"/>
            <a:ext cx="11200731" cy="834558"/>
          </a:xfrm>
          <a:prstGeom prst="rect">
            <a:avLst/>
          </a:prstGeom>
        </p:spPr>
        <p:txBody>
          <a:bodyPr vert="horz" lIns="91440" tIns="45720" rIns="91440" bIns="45720" rtlCol="0" anchor="t">
            <a:normAutofit fontScale="92500"/>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fontAlgn="base"/>
            <a:r>
              <a:rPr lang="en-GB" cap="none" dirty="0">
                <a:solidFill>
                  <a:srgbClr val="FF0000"/>
                </a:solidFill>
              </a:rPr>
              <a:t>How will the MTC data be used now that the check is compulsory?</a:t>
            </a:r>
            <a:endParaRPr lang="en-GB" b="1" dirty="0"/>
          </a:p>
        </p:txBody>
      </p:sp>
    </p:spTree>
    <p:extLst>
      <p:ext uri="{BB962C8B-B14F-4D97-AF65-F5344CB8AC3E}">
        <p14:creationId xmlns:p14="http://schemas.microsoft.com/office/powerpoint/2010/main" val="2782873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955" y="1892301"/>
            <a:ext cx="11919045" cy="3089131"/>
          </a:xfrm>
        </p:spPr>
        <p:txBody>
          <a:bodyPr>
            <a:noAutofit/>
          </a:bodyPr>
          <a:lstStyle/>
          <a:p>
            <a:r>
              <a:rPr lang="en-GB" sz="2400" cap="none" dirty="0"/>
              <a:t>Children will be checked using an on-screen check (on a computer or a tablet), where they will have to answer multiplication questions against the clock.</a:t>
            </a:r>
            <a:br>
              <a:rPr lang="en-GB" sz="2400" b="1" cap="none" dirty="0"/>
            </a:br>
            <a:br>
              <a:rPr lang="en-GB" sz="2400" cap="none" dirty="0"/>
            </a:br>
            <a:r>
              <a:rPr lang="en-GB" sz="2400" cap="none" dirty="0"/>
              <a:t>Calculators and wall displays that could provide children with answers will be removed from the room the MTC is taking place in.</a:t>
            </a:r>
            <a:br>
              <a:rPr lang="en-GB" sz="2400" cap="none" dirty="0"/>
            </a:br>
            <a:br>
              <a:rPr lang="en-GB" sz="2400" cap="none" dirty="0"/>
            </a:br>
            <a:r>
              <a:rPr lang="en-GB" sz="2400" b="1" cap="none" dirty="0"/>
              <a:t>The check will last no longer than 5 minutes</a:t>
            </a:r>
            <a:r>
              <a:rPr lang="en-GB" sz="2400" cap="none" dirty="0"/>
              <a:t> and is similar to other checks already used by primary schools.</a:t>
            </a:r>
            <a:br>
              <a:rPr lang="en-GB" sz="2400" cap="none" dirty="0"/>
            </a:br>
            <a:br>
              <a:rPr lang="en-GB" sz="2400" cap="none" dirty="0"/>
            </a:br>
            <a:r>
              <a:rPr lang="en-GB" sz="2400" cap="none" dirty="0"/>
              <a:t>It </a:t>
            </a:r>
            <a:r>
              <a:rPr lang="en-US" sz="2400" cap="none" dirty="0"/>
              <a:t>will be automatically scored, and results will be available to schools some time after the assessment period. </a:t>
            </a:r>
            <a:endParaRPr lang="en-GB" sz="2400" cap="none" dirty="0"/>
          </a:p>
        </p:txBody>
      </p:sp>
      <p:sp>
        <p:nvSpPr>
          <p:cNvPr id="3" name="Title 1"/>
          <p:cNvSpPr txBox="1">
            <a:spLocks/>
          </p:cNvSpPr>
          <p:nvPr/>
        </p:nvSpPr>
        <p:spPr>
          <a:xfrm>
            <a:off x="1283952" y="1273465"/>
            <a:ext cx="11200731" cy="1487701"/>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GB" cap="none" dirty="0">
                <a:solidFill>
                  <a:srgbClr val="FF0000"/>
                </a:solidFill>
              </a:rPr>
              <a:t>How will the Multiplication Tables Check be administered? </a:t>
            </a:r>
          </a:p>
        </p:txBody>
      </p:sp>
    </p:spTree>
    <p:extLst>
      <p:ext uri="{BB962C8B-B14F-4D97-AF65-F5344CB8AC3E}">
        <p14:creationId xmlns:p14="http://schemas.microsoft.com/office/powerpoint/2010/main" val="298818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461" y="1473958"/>
            <a:ext cx="11868539" cy="5384042"/>
          </a:xfrm>
        </p:spPr>
        <p:txBody>
          <a:bodyPr>
            <a:normAutofit fontScale="90000"/>
          </a:bodyPr>
          <a:lstStyle/>
          <a:p>
            <a:pPr fontAlgn="base"/>
            <a:br>
              <a:rPr lang="en-GB" sz="3100" cap="none" dirty="0"/>
            </a:br>
            <a:r>
              <a:rPr lang="en-GB" sz="2700" b="1" cap="none" dirty="0"/>
              <a:t>Children will have 6 seconds to answer each question in a series of 25 questions.</a:t>
            </a:r>
            <a:br>
              <a:rPr lang="en-GB" sz="3100" b="1" cap="none" dirty="0"/>
            </a:br>
            <a:br>
              <a:rPr lang="en-GB" sz="3100" b="1" cap="none" dirty="0"/>
            </a:br>
            <a:r>
              <a:rPr lang="en-GB" sz="2800" b="1" cap="none" dirty="0"/>
              <a:t>Questions will be selected from the 121 number facts that make up the multiplication tables from 2 to 12, with a particular focus on the 6, 7, 8, 9 and 12 times tables</a:t>
            </a:r>
            <a:r>
              <a:rPr lang="en-GB" sz="2800" cap="none" dirty="0"/>
              <a:t> as they are considered to be the most challenging. </a:t>
            </a:r>
            <a:br>
              <a:rPr lang="en-GB" sz="3100" b="1" cap="none" dirty="0"/>
            </a:br>
            <a:br>
              <a:rPr lang="en-GB" sz="3100" b="1" cap="none" dirty="0"/>
            </a:br>
            <a:r>
              <a:rPr lang="en-US" sz="2200" cap="none" dirty="0"/>
              <a:t>This allows pupils the time required to demonstrate their recall of multiplication tables, whilst limiting pupils’ ability to work out answers to the questions.</a:t>
            </a:r>
            <a:br>
              <a:rPr lang="en-US" sz="2200" cap="none" dirty="0"/>
            </a:br>
            <a:br>
              <a:rPr lang="en-US" sz="2200" dirty="0"/>
            </a:br>
            <a:r>
              <a:rPr lang="en-GB" sz="2200" cap="none" dirty="0"/>
              <a:t>Each question will be worth one mark and be presented to the child in this format:</a:t>
            </a:r>
            <a:br>
              <a:rPr lang="en-GB" sz="2200" cap="none" dirty="0"/>
            </a:br>
            <a:r>
              <a:rPr lang="en-GB" sz="2200" cap="none" dirty="0"/>
              <a:t>_ x _ = ____</a:t>
            </a:r>
            <a:r>
              <a:rPr lang="en-GB" sz="2700" cap="none" dirty="0"/>
              <a:t> </a:t>
            </a:r>
            <a:br>
              <a:rPr lang="en-GB" cap="none" dirty="0"/>
            </a:br>
            <a:br>
              <a:rPr lang="en-GB" cap="none" dirty="0"/>
            </a:br>
            <a:endParaRPr lang="en-GB" cap="none" dirty="0"/>
          </a:p>
        </p:txBody>
      </p:sp>
      <p:sp>
        <p:nvSpPr>
          <p:cNvPr id="3" name="Title 1"/>
          <p:cNvSpPr txBox="1">
            <a:spLocks/>
          </p:cNvSpPr>
          <p:nvPr/>
        </p:nvSpPr>
        <p:spPr>
          <a:xfrm>
            <a:off x="567168" y="1033650"/>
            <a:ext cx="11624832" cy="834558"/>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GB" cap="none" dirty="0">
                <a:solidFill>
                  <a:srgbClr val="FF0000"/>
                </a:solidFill>
              </a:rPr>
              <a:t>How will the Multiplication Tables Check be administered? </a:t>
            </a:r>
            <a:r>
              <a:rPr lang="en-GB" sz="2000" cap="none" dirty="0">
                <a:solidFill>
                  <a:srgbClr val="FF0000"/>
                </a:solidFill>
              </a:rPr>
              <a:t>(continued...)</a:t>
            </a:r>
            <a:endParaRPr lang="en-GB" dirty="0"/>
          </a:p>
        </p:txBody>
      </p:sp>
    </p:spTree>
    <p:extLst>
      <p:ext uri="{BB962C8B-B14F-4D97-AF65-F5344CB8AC3E}">
        <p14:creationId xmlns:p14="http://schemas.microsoft.com/office/powerpoint/2010/main" val="1588229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461" y="2028779"/>
            <a:ext cx="11868539" cy="3739490"/>
          </a:xfrm>
        </p:spPr>
        <p:txBody>
          <a:bodyPr>
            <a:normAutofit/>
          </a:bodyPr>
          <a:lstStyle/>
          <a:p>
            <a:pPr fontAlgn="base"/>
            <a:br>
              <a:rPr lang="en-GB" cap="none" dirty="0"/>
            </a:br>
            <a:br>
              <a:rPr lang="en-GB" cap="none" dirty="0"/>
            </a:br>
            <a:br>
              <a:rPr lang="en-GB" cap="none" dirty="0"/>
            </a:br>
            <a:br>
              <a:rPr lang="en-GB" cap="none" dirty="0"/>
            </a:br>
            <a:endParaRPr lang="en-GB" cap="none" dirty="0"/>
          </a:p>
        </p:txBody>
      </p:sp>
      <p:sp>
        <p:nvSpPr>
          <p:cNvPr id="3" name="Title 1"/>
          <p:cNvSpPr txBox="1">
            <a:spLocks/>
          </p:cNvSpPr>
          <p:nvPr/>
        </p:nvSpPr>
        <p:spPr>
          <a:xfrm>
            <a:off x="287623" y="965412"/>
            <a:ext cx="11904377" cy="834558"/>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en-GB" cap="none" dirty="0">
                <a:solidFill>
                  <a:srgbClr val="FF0000"/>
                </a:solidFill>
              </a:rPr>
              <a:t>How is the school preparing pupils for the MTC?</a:t>
            </a:r>
          </a:p>
          <a:p>
            <a:pPr algn="ctr"/>
            <a:r>
              <a:rPr lang="en-GB" cap="none" dirty="0">
                <a:solidFill>
                  <a:srgbClr val="FF0000"/>
                </a:solidFill>
              </a:rPr>
              <a:t>How is multiplication taught in Year 4?</a:t>
            </a:r>
            <a:endParaRPr lang="en-GB" sz="1900" dirty="0"/>
          </a:p>
        </p:txBody>
      </p:sp>
      <p:sp>
        <p:nvSpPr>
          <p:cNvPr id="5" name="TextBox 4">
            <a:extLst>
              <a:ext uri="{FF2B5EF4-FFF2-40B4-BE49-F238E27FC236}">
                <a16:creationId xmlns:a16="http://schemas.microsoft.com/office/drawing/2014/main" id="{0622AE9B-1FBB-574A-A8B7-AB0E217B38F7}"/>
              </a:ext>
            </a:extLst>
          </p:cNvPr>
          <p:cNvSpPr txBox="1"/>
          <p:nvPr/>
        </p:nvSpPr>
        <p:spPr>
          <a:xfrm>
            <a:off x="925975" y="2028778"/>
            <a:ext cx="10023676" cy="2677656"/>
          </a:xfrm>
          <a:prstGeom prst="rect">
            <a:avLst/>
          </a:prstGeom>
          <a:noFill/>
        </p:spPr>
        <p:txBody>
          <a:bodyPr wrap="square" rtlCol="0">
            <a:spAutoFit/>
          </a:bodyPr>
          <a:lstStyle/>
          <a:p>
            <a:pPr marL="285750" indent="-285750">
              <a:buFont typeface="Arial" panose="020B0604020202020204" pitchFamily="34" charset="0"/>
              <a:buChar char="•"/>
            </a:pPr>
            <a:r>
              <a:rPr lang="en-US" sz="2800" dirty="0"/>
              <a:t>Using knowledge of  key table facts (e.g. doubling, compensating)</a:t>
            </a:r>
          </a:p>
          <a:p>
            <a:pPr marL="285750" indent="-285750">
              <a:buFont typeface="Arial" panose="020B0604020202020204" pitchFamily="34" charset="0"/>
              <a:buChar char="•"/>
            </a:pPr>
            <a:r>
              <a:rPr lang="en-US" sz="2800" dirty="0"/>
              <a:t>Multiplication games</a:t>
            </a:r>
          </a:p>
          <a:p>
            <a:pPr marL="285750" indent="-285750">
              <a:buFont typeface="Arial" panose="020B0604020202020204" pitchFamily="34" charset="0"/>
              <a:buChar char="•"/>
            </a:pPr>
            <a:r>
              <a:rPr lang="en-US" sz="2800" dirty="0"/>
              <a:t>Use of manipulatives </a:t>
            </a:r>
          </a:p>
          <a:p>
            <a:pPr marL="285750" indent="-285750">
              <a:buFont typeface="Arial" panose="020B0604020202020204" pitchFamily="34" charset="0"/>
              <a:buChar char="•"/>
            </a:pPr>
            <a:r>
              <a:rPr lang="en-US" sz="2800" dirty="0"/>
              <a:t>Times Table </a:t>
            </a:r>
            <a:r>
              <a:rPr lang="en-US" sz="2800" dirty="0" err="1"/>
              <a:t>Rockstars</a:t>
            </a:r>
            <a:r>
              <a:rPr lang="en-US" sz="2800" dirty="0"/>
              <a:t> worksheets (daily)</a:t>
            </a:r>
          </a:p>
          <a:p>
            <a:pPr marL="285750" indent="-285750">
              <a:buFont typeface="Arial" panose="020B0604020202020204" pitchFamily="34" charset="0"/>
              <a:buChar char="•"/>
            </a:pPr>
            <a:r>
              <a:rPr lang="en-US" sz="2800" dirty="0"/>
              <a:t>TTRS </a:t>
            </a:r>
            <a:r>
              <a:rPr lang="en-US" sz="2800" dirty="0" err="1"/>
              <a:t>Soundcheck</a:t>
            </a:r>
            <a:r>
              <a:rPr lang="en-US" sz="2800" dirty="0"/>
              <a:t> in ICT lessons</a:t>
            </a:r>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414959154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fa54ca88-4bd9-4e91-b032-863369ce78b4">5PVA5SVVUTDX-1818035932-3285016</_dlc_DocId>
    <_dlc_DocIdUrl xmlns="fa54ca88-4bd9-4e91-b032-863369ce78b4">
      <Url>https://wibsey.sharepoint.com/sites/TeachersArea/_layouts/15/DocIdRedir.aspx?ID=5PVA5SVVUTDX-1818035932-3285016</Url>
      <Description>5PVA5SVVUTDX-1818035932-3285016</Description>
    </_dlc_DocIdUrl>
    <TaxCatchAll xmlns="fa54ca88-4bd9-4e91-b032-863369ce78b4" xsi:nil="true"/>
    <lcf76f155ced4ddcb4097134ff3c332f xmlns="44626631-e19c-4833-bb8e-8ec6edb3d3e7">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BBEE7019B079C4E8A5C27982D1D9AC8" ma:contentTypeVersion="17" ma:contentTypeDescription="Create a new document." ma:contentTypeScope="" ma:versionID="63524e4a48f1b948fb71df4fcbb93ee4">
  <xsd:schema xmlns:xsd="http://www.w3.org/2001/XMLSchema" xmlns:xs="http://www.w3.org/2001/XMLSchema" xmlns:p="http://schemas.microsoft.com/office/2006/metadata/properties" xmlns:ns2="fa54ca88-4bd9-4e91-b032-863369ce78b4" xmlns:ns3="44626631-e19c-4833-bb8e-8ec6edb3d3e7" targetNamespace="http://schemas.microsoft.com/office/2006/metadata/properties" ma:root="true" ma:fieldsID="fe8d184a3855be14bb5415d9246b9143" ns2:_="" ns3:_="">
    <xsd:import namespace="fa54ca88-4bd9-4e91-b032-863369ce78b4"/>
    <xsd:import namespace="44626631-e19c-4833-bb8e-8ec6edb3d3e7"/>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MediaLengthInSeconds" minOccurs="0"/>
                <xsd:element ref="ns3:MediaServiceOCR" minOccurs="0"/>
                <xsd:element ref="ns2:SharedWithUsers" minOccurs="0"/>
                <xsd:element ref="ns2:SharedWithDetail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54ca88-4bd9-4e91-b032-863369ce78b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57ef9bb9-26e5-4030-8945-930d11b4fda4}" ma:internalName="TaxCatchAll" ma:showField="CatchAllData" ma:web="fa54ca88-4bd9-4e91-b032-863369ce78b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4626631-e19c-4833-bb8e-8ec6edb3d3e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ca93036d-815b-4a8f-b8cc-9c0f0232ab0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B813124-69B6-4AC8-B229-374035C9EC37}">
  <ds:schemaRefs>
    <ds:schemaRef ds:uri="http://schemas.microsoft.com/sharepoint/v3/contenttype/forms"/>
  </ds:schemaRefs>
</ds:datastoreItem>
</file>

<file path=customXml/itemProps2.xml><?xml version="1.0" encoding="utf-8"?>
<ds:datastoreItem xmlns:ds="http://schemas.openxmlformats.org/officeDocument/2006/customXml" ds:itemID="{17E24C76-CF8F-4A62-9566-CBE7104D5EC4}">
  <ds:schemaRefs>
    <ds:schemaRef ds:uri="http://www.w3.org/XML/1998/namespace"/>
    <ds:schemaRef ds:uri="44626631-e19c-4833-bb8e-8ec6edb3d3e7"/>
    <ds:schemaRef ds:uri="http://purl.org/dc/elements/1.1/"/>
    <ds:schemaRef ds:uri="http://purl.org/dc/dcmitype/"/>
    <ds:schemaRef ds:uri="fa54ca88-4bd9-4e91-b032-863369ce78b4"/>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36E07580-0AA3-48A1-9387-FA38D34C4A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54ca88-4bd9-4e91-b032-863369ce78b4"/>
    <ds:schemaRef ds:uri="44626631-e19c-4833-bb8e-8ec6edb3d3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E56EB63-AC64-42AA-ABDD-6288EFB5655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TM10001114[[fn=Gallery]]</Template>
  <TotalTime>4827</TotalTime>
  <Words>990</Words>
  <Application>Microsoft Office PowerPoint</Application>
  <PresentationFormat>Widescreen</PresentationFormat>
  <Paragraphs>55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Gill Sans MT</vt:lpstr>
      <vt:lpstr>Gallery</vt:lpstr>
      <vt:lpstr>Year 4 Times Tables Check</vt:lpstr>
      <vt:lpstr>Aims of this workshop</vt:lpstr>
      <vt:lpstr>Under the current National Curriculum,  children are expected to know their times tables by the end of Year 4, and in preparation for the MTC.   They are expected to know these up to 12 x 12. The MTC covers all tables to 12 x 12 in a mixed order.  This is immediate recall of multiplication facts. </vt:lpstr>
      <vt:lpstr>- Children with special educational needs will be provided for when taking the MTC. Some examples include colour contrast, font size and a NEXT button. These will only be used if it is usual classroom practice for the child. Extra time cannot be given as it is a fluency check.    </vt:lpstr>
      <vt:lpstr>All Year 4 children will have their multiplication skills formally checked in the Summer Term of  this academic year 2023-2024  Schools will have a 3 week window to administer the MTC.  Attendance across the 3 weeks is vital.    Teachers will have the flexibility to administer the check and we deliver the MTC as fits the needs of our children. Therefore this can be to individual pupils,  small groups or a whole class at the same time.</vt:lpstr>
      <vt:lpstr> School-level results and individual pupil results will be made available to schools.  This will allow schools to provide additional support to pupils who require it.   You will be given a letter with your child’s individual result.   It will give a score out of 25 and there is no pass mark. The expectation is 25   Children need a secure times table knowledge to prepare for the Year 5 and 6 curriculum and for the 6 SATS where speedy accurate mental agility is vital.      </vt:lpstr>
      <vt:lpstr>Children will be checked using an on-screen check (on a computer or a tablet), where they will have to answer multiplication questions against the clock.  Calculators and wall displays that could provide children with answers will be removed from the room the MTC is taking place in.  The check will last no longer than 5 minutes and is similar to other checks already used by primary schools.  It will be automatically scored, and results will be available to schools some time after the assessment period. </vt:lpstr>
      <vt:lpstr> Children will have 6 seconds to answer each question in a series of 25 questions.  Questions will be selected from the 121 number facts that make up the multiplication tables from 2 to 12, with a particular focus on the 6, 7, 8, 9 and 12 times tables as they are considered to be the most challenging.   This allows pupils the time required to demonstrate their recall of multiplication tables, whilst limiting pupils’ ability to work out answers to the questions.  Each question will be worth one mark and be presented to the child in this format: _ x _ = ____   </vt:lpstr>
      <vt:lpstr>    </vt:lpstr>
      <vt:lpstr>TIMES TABLES ROCKSTARS https://ttrockstars.com/login   -At home and in-school learning platform -Get your child to practise daily for 15 minutes - We set this as homework EVERY WEEK   Sound check is the same format as the MTC so will be the most helpful for your child to practice!       </vt:lpstr>
      <vt:lpstr>Times Tables Rock Stars https://ttrockstars.com/login  https://www.timestables.co.uk/multiplication-tables-check/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4 Times Tables Check</dc:title>
  <dc:creator>Wright, Michelle</dc:creator>
  <cp:lastModifiedBy>Sarah Patterson</cp:lastModifiedBy>
  <cp:revision>74</cp:revision>
  <cp:lastPrinted>2020-02-26T17:33:21Z</cp:lastPrinted>
  <dcterms:created xsi:type="dcterms:W3CDTF">2019-09-18T08:48:05Z</dcterms:created>
  <dcterms:modified xsi:type="dcterms:W3CDTF">2023-10-10T11:56:53Z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0x0101004BBEE7019B079C4E8A5C27982D1D9AC8</vt:lpwstr>
  </property>
  <property fmtid="{D5CDD505-2E9C-101B-9397-08002B2CF9AE}" pid="3" name="Order">
    <vt:r8>546400</vt:r8>
  </property>
  <property fmtid="{D5CDD505-2E9C-101B-9397-08002B2CF9AE}" pid="4" name="_dlc_DocIdItemGuid">
    <vt:lpwstr>fb5b304a-eaf6-4431-aa96-96259966c6cb</vt:lpwstr>
  </property>
  <property fmtid="{D5CDD505-2E9C-101B-9397-08002B2CF9AE}" pid="5" name="MediaServiceImageTags">
    <vt:lpwstr/>
  </property>
</Properties>
</file>