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5"/>
  </p:sldMasterIdLst>
  <p:notesMasterIdLst>
    <p:notesMasterId r:id="rId35"/>
  </p:notesMasterIdLst>
  <p:sldIdLst>
    <p:sldId id="25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9144000" cy="5143500" type="screen16x9"/>
  <p:notesSz cx="6858000" cy="9144000"/>
  <p:embeddedFontLst>
    <p:embeddedFont>
      <p:font typeface="Cambria Math" panose="02040503050406030204" pitchFamily="18" charset="0"/>
      <p:regular r:id="rId36"/>
    </p:embeddedFont>
    <p:embeddedFont>
      <p:font typeface="Nunito" panose="020B0604020202020204" charset="0"/>
      <p:regular r:id="rId37"/>
      <p:bold r:id="rId38"/>
      <p:italic r:id="rId39"/>
      <p:boldItalic r:id="rId40"/>
    </p:embeddedFont>
    <p:embeddedFont>
      <p:font typeface="Nunito Sans SemiBold"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694" autoAdjust="0"/>
  </p:normalViewPr>
  <p:slideViewPr>
    <p:cSldViewPr snapToGrid="0">
      <p:cViewPr varScale="1">
        <p:scale>
          <a:sx n="81" d="100"/>
          <a:sy n="81" d="100"/>
        </p:scale>
        <p:origin x="10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Matthews" userId="99ed4239-33ce-48d9-9855-5ba00ad41417" providerId="ADAL" clId="{E8A9CD85-756A-48F0-BE21-00EC7A9990C4}"/>
    <pc:docChg chg="modSld">
      <pc:chgData name="Kathryn Matthews" userId="99ed4239-33ce-48d9-9855-5ba00ad41417" providerId="ADAL" clId="{E8A9CD85-756A-48F0-BE21-00EC7A9990C4}" dt="2024-02-19T21:43:27.104" v="0" actId="20577"/>
      <pc:docMkLst>
        <pc:docMk/>
      </pc:docMkLst>
      <pc:sldChg chg="modSp">
        <pc:chgData name="Kathryn Matthews" userId="99ed4239-33ce-48d9-9855-5ba00ad41417" providerId="ADAL" clId="{E8A9CD85-756A-48F0-BE21-00EC7A9990C4}" dt="2024-02-19T21:43:27.104" v="0" actId="20577"/>
        <pc:sldMkLst>
          <pc:docMk/>
          <pc:sldMk cId="0" sldId="256"/>
        </pc:sldMkLst>
        <pc:spChg chg="mod">
          <ac:chgData name="Kathryn Matthews" userId="99ed4239-33ce-48d9-9855-5ba00ad41417" providerId="ADAL" clId="{E8A9CD85-756A-48F0-BE21-00EC7A9990C4}" dt="2024-02-19T21:43:27.104" v="0" actId="20577"/>
          <ac:spMkLst>
            <pc:docMk/>
            <pc:sldMk cId="0" sldId="256"/>
            <ac:spMk id="1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2% of questions: identify and/ or explain how information or narrative content is related and contributes to meaning as a whole</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GPS SATs paper. </a:t>
            </a:r>
            <a:br>
              <a:rPr lang="en-GB" dirty="0"/>
            </a:br>
            <a:r>
              <a:rPr lang="en-GB" dirty="0"/>
              <a:t>For question 39, any appropriate subordinating conjunction can be used. </a:t>
            </a:r>
          </a:p>
          <a:p>
            <a:pPr marL="158750" indent="0">
              <a:buNone/>
            </a:pPr>
            <a:r>
              <a:rPr lang="en-GB" dirty="0"/>
              <a:t>For question 49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uk/imgres?imgurl=x-raw-image:///57f906f0613fdaaa5733f09c635d947845603d1ba735dc05db579b7ad94bad10&amp;imgrefurl=http://wibseyprimary.co.uk/wp-content/uploads/2014/11/WPS-Anti-Bullying-Policy.pdf&amp;h=174&amp;w=153&amp;tbnid=qto_YfAG-Ved6M:&amp;docid=V4YyWg_4BW5uSM&amp;ei=3_-cVuePLMGQa4LRl-AD&amp;tbm=isch&amp;ved=0ahUKEwin-8360bPKAhVByBoKHYLoBTwQMwhDKBwwHA"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r>
              <a:rPr lang="en-US" sz="4000" dirty="0">
                <a:solidFill>
                  <a:schemeClr val="bg1"/>
                </a:solidFill>
                <a:latin typeface="+mj-lt"/>
                <a:ea typeface="Arial"/>
                <a:cs typeface="Arial"/>
                <a:sym typeface="Arial"/>
              </a:rPr>
              <a:t>Year 6 </a:t>
            </a:r>
            <a:r>
              <a:rPr lang="en-US" sz="4000">
                <a:solidFill>
                  <a:schemeClr val="bg1"/>
                </a:solidFill>
                <a:latin typeface="+mj-lt"/>
                <a:ea typeface="Arial"/>
                <a:cs typeface="Arial"/>
                <a:sym typeface="Arial"/>
              </a:rPr>
              <a:t>SATs 2024</a:t>
            </a:r>
            <a:endParaRPr sz="3800" dirty="0">
              <a:solidFill>
                <a:schemeClr val="bg1"/>
              </a:solidFill>
              <a:latin typeface="+mj-lt"/>
              <a:ea typeface="Nunito Sans Light"/>
              <a:cs typeface="Nunito Sans Light"/>
              <a:sym typeface="Nunito Sans Light"/>
            </a:endParaRPr>
          </a:p>
        </p:txBody>
      </p:sp>
      <p:pic>
        <p:nvPicPr>
          <p:cNvPr id="5" name="Picture 4" descr="Image result for wibsey primary school">
            <a:hlinkClick r:id="rId3"/>
            <a:extLst>
              <a:ext uri="{FF2B5EF4-FFF2-40B4-BE49-F238E27FC236}">
                <a16:creationId xmlns:a16="http://schemas.microsoft.com/office/drawing/2014/main" id="{4DDE3ACA-3B6E-40C2-BD35-4C1DDD5AC24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23407" y="463139"/>
            <a:ext cx="2103616" cy="19680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14</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C5029A36-4A25-8443-87A6-BE555CAE69DB}"/>
              </a:ext>
            </a:extLst>
          </p:cNvPr>
          <p:cNvPicPr>
            <a:picLocks noChangeAspect="1"/>
          </p:cNvPicPr>
          <p:nvPr/>
        </p:nvPicPr>
        <p:blipFill>
          <a:blip r:embed="rId3"/>
          <a:stretch>
            <a:fillRect/>
          </a:stretch>
        </p:blipFill>
        <p:spPr>
          <a:xfrm>
            <a:off x="217850" y="1702464"/>
            <a:ext cx="3624241" cy="161923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BEBCD7F-DEA6-C84A-9DA2-BBD50E7D1CAE}"/>
              </a:ext>
            </a:extLst>
          </p:cNvPr>
          <p:cNvPicPr>
            <a:picLocks noChangeAspect="1"/>
          </p:cNvPicPr>
          <p:nvPr/>
        </p:nvPicPr>
        <p:blipFill>
          <a:blip r:embed="rId4"/>
          <a:stretch>
            <a:fillRect/>
          </a:stretch>
        </p:blipFill>
        <p:spPr>
          <a:xfrm>
            <a:off x="1122965" y="2978968"/>
            <a:ext cx="3449035" cy="21399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8FEF3A6E-1107-144B-8877-62FC7EB4A41A}"/>
              </a:ext>
            </a:extLst>
          </p:cNvPr>
          <p:cNvPicPr>
            <a:picLocks noChangeAspect="1"/>
          </p:cNvPicPr>
          <p:nvPr/>
        </p:nvPicPr>
        <p:blipFill>
          <a:blip r:embed="rId5"/>
          <a:stretch>
            <a:fillRect/>
          </a:stretch>
        </p:blipFill>
        <p:spPr>
          <a:xfrm>
            <a:off x="4846227" y="1291090"/>
            <a:ext cx="4174931" cy="3251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Bats Under the Bridge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8" name="Picture 7">
            <a:extLst>
              <a:ext uri="{FF2B5EF4-FFF2-40B4-BE49-F238E27FC236}">
                <a16:creationId xmlns:a16="http://schemas.microsoft.com/office/drawing/2014/main" id="{196F9E59-4B77-8E44-90C7-5D110C10F153}"/>
              </a:ext>
            </a:extLst>
          </p:cNvPr>
          <p:cNvPicPr>
            <a:picLocks noChangeAspect="1"/>
          </p:cNvPicPr>
          <p:nvPr/>
        </p:nvPicPr>
        <p:blipFill>
          <a:blip r:embed="rId3"/>
          <a:stretch>
            <a:fillRect/>
          </a:stretch>
        </p:blipFill>
        <p:spPr>
          <a:xfrm>
            <a:off x="217850" y="1519356"/>
            <a:ext cx="4033853" cy="241915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A450D0F-D0F2-0B48-AD1E-A213FCDA1BC8}"/>
              </a:ext>
            </a:extLst>
          </p:cNvPr>
          <p:cNvPicPr>
            <a:picLocks noChangeAspect="1"/>
          </p:cNvPicPr>
          <p:nvPr/>
        </p:nvPicPr>
        <p:blipFill>
          <a:blip r:embed="rId4"/>
          <a:stretch>
            <a:fillRect/>
          </a:stretch>
        </p:blipFill>
        <p:spPr>
          <a:xfrm>
            <a:off x="4542382" y="1054233"/>
            <a:ext cx="4508217" cy="30350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7" name="Picture 6">
            <a:extLst>
              <a:ext uri="{FF2B5EF4-FFF2-40B4-BE49-F238E27FC236}">
                <a16:creationId xmlns:a16="http://schemas.microsoft.com/office/drawing/2014/main" id="{B32D30EE-179D-5D41-9943-51E443EC0630}"/>
              </a:ext>
            </a:extLst>
          </p:cNvPr>
          <p:cNvPicPr>
            <a:picLocks noChangeAspect="1"/>
          </p:cNvPicPr>
          <p:nvPr/>
        </p:nvPicPr>
        <p:blipFill>
          <a:blip r:embed="rId3"/>
          <a:stretch>
            <a:fillRect/>
          </a:stretch>
        </p:blipFill>
        <p:spPr>
          <a:xfrm>
            <a:off x="217850" y="1435166"/>
            <a:ext cx="3942077" cy="32120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3AA87E0-2FAE-454A-9505-57BEE519DDDB}"/>
              </a:ext>
            </a:extLst>
          </p:cNvPr>
          <p:cNvPicPr>
            <a:picLocks noChangeAspect="1"/>
          </p:cNvPicPr>
          <p:nvPr/>
        </p:nvPicPr>
        <p:blipFill>
          <a:blip r:embed="rId4"/>
          <a:stretch>
            <a:fillRect/>
          </a:stretch>
        </p:blipFill>
        <p:spPr>
          <a:xfrm>
            <a:off x="4756466" y="144362"/>
            <a:ext cx="3790636" cy="4854775"/>
          </a:xfrm>
          <a:prstGeom prst="rect">
            <a:avLst/>
          </a:prstGeom>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2023 Reading SATs paper,</a:t>
            </a:r>
          </a:p>
          <a:p>
            <a:r>
              <a:rPr lang="en-GB" dirty="0">
                <a:solidFill>
                  <a:srgbClr val="283593"/>
                </a:solidFill>
              </a:rPr>
              <a:t>18% of marks could be gained from answering questions involving giving and explaining the meaning of words in context;</a:t>
            </a:r>
          </a:p>
          <a:p>
            <a:r>
              <a:rPr lang="en-GB" dirty="0">
                <a:solidFill>
                  <a:srgbClr val="283593"/>
                </a:solidFill>
              </a:rPr>
              <a:t>32%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15</a:t>
            </a:r>
            <a:r>
              <a:rPr lang="en-GB" baseline="30000" dirty="0"/>
              <a:t>th</a:t>
            </a:r>
            <a:r>
              <a:rPr lang="en-GB" dirty="0"/>
              <a:t> May and Thursday 16</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15</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16</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FEC2E9A5-D067-2348-9F54-E10F0EC8251B}"/>
              </a:ext>
            </a:extLst>
          </p:cNvPr>
          <p:cNvPicPr>
            <a:picLocks noChangeAspect="1"/>
          </p:cNvPicPr>
          <p:nvPr/>
        </p:nvPicPr>
        <p:blipFill>
          <a:blip r:embed="rId3"/>
          <a:stretch>
            <a:fillRect/>
          </a:stretch>
        </p:blipFill>
        <p:spPr>
          <a:xfrm>
            <a:off x="2597786" y="2215299"/>
            <a:ext cx="3152756" cy="292820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E9B2B26-A0EF-8B4A-94FC-3F8CB06D17B8}"/>
              </a:ext>
            </a:extLst>
          </p:cNvPr>
          <p:cNvPicPr>
            <a:picLocks noChangeAspect="1"/>
          </p:cNvPicPr>
          <p:nvPr/>
        </p:nvPicPr>
        <p:blipFill>
          <a:blip r:embed="rId4"/>
          <a:stretch>
            <a:fillRect/>
          </a:stretch>
        </p:blipFill>
        <p:spPr>
          <a:xfrm>
            <a:off x="5844819" y="2215299"/>
            <a:ext cx="3296795" cy="18476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1566628-33C4-6B48-B3EF-0B1E6C28D909}"/>
              </a:ext>
            </a:extLst>
          </p:cNvPr>
          <p:cNvPicPr>
            <a:picLocks noChangeAspect="1"/>
          </p:cNvPicPr>
          <p:nvPr/>
        </p:nvPicPr>
        <p:blipFill>
          <a:blip r:embed="rId3"/>
          <a:stretch>
            <a:fillRect/>
          </a:stretch>
        </p:blipFill>
        <p:spPr>
          <a:xfrm>
            <a:off x="4691962" y="3001891"/>
            <a:ext cx="3813251" cy="165532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EA7A23B-CCEE-AD4B-AEE9-F8B5B0672424}"/>
              </a:ext>
            </a:extLst>
          </p:cNvPr>
          <p:cNvPicPr>
            <a:picLocks noChangeAspect="1"/>
          </p:cNvPicPr>
          <p:nvPr/>
        </p:nvPicPr>
        <p:blipFill>
          <a:blip r:embed="rId4"/>
          <a:stretch>
            <a:fillRect/>
          </a:stretch>
        </p:blipFill>
        <p:spPr>
          <a:xfrm>
            <a:off x="530783" y="3015905"/>
            <a:ext cx="3788041" cy="162729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396DB92-9B06-474A-9ABE-36293453C66A}"/>
              </a:ext>
            </a:extLst>
          </p:cNvPr>
          <p:cNvPicPr>
            <a:picLocks noChangeAspect="1"/>
          </p:cNvPicPr>
          <p:nvPr/>
        </p:nvPicPr>
        <p:blipFill>
          <a:blip r:embed="rId5"/>
          <a:stretch>
            <a:fillRect/>
          </a:stretch>
        </p:blipFill>
        <p:spPr>
          <a:xfrm>
            <a:off x="4691962" y="1156911"/>
            <a:ext cx="3788042" cy="162729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8321FE1-650C-A04F-B650-E9AFFEEAD355}"/>
              </a:ext>
            </a:extLst>
          </p:cNvPr>
          <p:cNvPicPr>
            <a:picLocks noChangeAspect="1"/>
          </p:cNvPicPr>
          <p:nvPr/>
        </p:nvPicPr>
        <p:blipFill>
          <a:blip r:embed="rId6"/>
          <a:stretch>
            <a:fillRect/>
          </a:stretch>
        </p:blipFill>
        <p:spPr>
          <a:xfrm>
            <a:off x="530783" y="1174078"/>
            <a:ext cx="3813251" cy="162880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7.800</a:t>
              </a:r>
            </a:p>
            <a:p>
              <a:pPr marL="0" indent="0">
                <a:lnSpc>
                  <a:spcPct val="100000"/>
                </a:lnSpc>
                <a:buFont typeface="Nunito"/>
                <a:buNone/>
              </a:pPr>
              <a:r>
                <a:rPr lang="en-GB" sz="1200" u="sng" dirty="0"/>
                <a:t>+ 6.958</a:t>
              </a:r>
              <a:r>
                <a:rPr lang="en-GB" sz="1200" u="sng" dirty="0">
                  <a:solidFill>
                    <a:schemeClr val="bg1"/>
                  </a:solidFill>
                </a:rPr>
                <a:t>.</a:t>
              </a:r>
            </a:p>
            <a:p>
              <a:pPr marL="0" indent="0">
                <a:lnSpc>
                  <a:spcPct val="100000"/>
                </a:lnSpc>
                <a:buFont typeface="Nunito"/>
                <a:buNone/>
              </a:pPr>
              <a:r>
                <a:rPr lang="en-GB" sz="1200" u="sng" dirty="0"/>
                <a:t> 14.758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14.758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47209"/>
            <a:ext cx="2434802" cy="1139385"/>
            <a:chOff x="5219763" y="1247209"/>
            <a:chExt cx="2434802" cy="113938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Count on from 795 to 801</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604090" y="1247209"/>
              <a:ext cx="621324" cy="276999"/>
            </a:xfrm>
            <a:prstGeom prst="rect">
              <a:avLst/>
            </a:prstGeom>
            <a:noFill/>
          </p:spPr>
          <p:txBody>
            <a:bodyPr wrap="square">
              <a:spAutoFit/>
            </a:bodyPr>
            <a:lstStyle/>
            <a:p>
              <a:r>
                <a:rPr lang="en-GB" sz="1200" dirty="0"/>
                <a:t>6</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48 ÷ 6 = 8</a:t>
              </a:r>
            </a:p>
            <a:p>
              <a:pPr marL="0" indent="0">
                <a:lnSpc>
                  <a:spcPct val="100000"/>
                </a:lnSpc>
                <a:buFont typeface="Nunito"/>
                <a:buNone/>
              </a:pPr>
              <a:r>
                <a:rPr lang="en-GB" sz="1200" dirty="0"/>
                <a:t>70 + 8 = 78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78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80048" cy="1199275"/>
            <a:chOff x="5082006" y="3429792"/>
            <a:chExt cx="2780048" cy="1199275"/>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5</m:t>
                          </m:r>
                        </m:num>
                        <m:den>
                          <m:r>
                            <m:rPr>
                              <m:nor/>
                            </m:rPr>
                            <a:rPr lang="en-GB" sz="1200" b="0" i="0" dirty="0" smtClean="0"/>
                            <m:t>8</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3</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40730" y="4182342"/>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40730" y="4182342"/>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5" name="Picture 4">
            <a:extLst>
              <a:ext uri="{FF2B5EF4-FFF2-40B4-BE49-F238E27FC236}">
                <a16:creationId xmlns:a16="http://schemas.microsoft.com/office/drawing/2014/main" id="{508BD219-ACE1-744F-917F-A0DC45C194C9}"/>
              </a:ext>
            </a:extLst>
          </p:cNvPr>
          <p:cNvPicPr>
            <a:picLocks noChangeAspect="1"/>
          </p:cNvPicPr>
          <p:nvPr/>
        </p:nvPicPr>
        <p:blipFill>
          <a:blip r:embed="rId3"/>
          <a:stretch>
            <a:fillRect/>
          </a:stretch>
        </p:blipFill>
        <p:spPr>
          <a:xfrm>
            <a:off x="217849" y="1247946"/>
            <a:ext cx="3990909" cy="188175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90D25CF-024E-7543-9E99-0EB286076C1D}"/>
              </a:ext>
            </a:extLst>
          </p:cNvPr>
          <p:cNvPicPr>
            <a:picLocks noChangeAspect="1"/>
          </p:cNvPicPr>
          <p:nvPr/>
        </p:nvPicPr>
        <p:blipFill>
          <a:blip r:embed="rId4"/>
          <a:stretch>
            <a:fillRect/>
          </a:stretch>
        </p:blipFill>
        <p:spPr>
          <a:xfrm>
            <a:off x="4328014" y="288220"/>
            <a:ext cx="4787705" cy="41159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15</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16</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13</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16</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14</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15</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15</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16</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07A330-C7FC-734E-A3FE-C964385AE1E5}"/>
              </a:ext>
            </a:extLst>
          </p:cNvPr>
          <p:cNvPicPr>
            <a:picLocks noChangeAspect="1"/>
          </p:cNvPicPr>
          <p:nvPr/>
        </p:nvPicPr>
        <p:blipFill>
          <a:blip r:embed="rId3"/>
          <a:stretch>
            <a:fillRect/>
          </a:stretch>
        </p:blipFill>
        <p:spPr>
          <a:xfrm>
            <a:off x="4622557" y="1184439"/>
            <a:ext cx="4043484" cy="107264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59F1A33-F853-0149-BB83-E6AD345826C8}"/>
              </a:ext>
            </a:extLst>
          </p:cNvPr>
          <p:cNvPicPr>
            <a:picLocks noChangeAspect="1"/>
          </p:cNvPicPr>
          <p:nvPr/>
        </p:nvPicPr>
        <p:blipFill>
          <a:blip r:embed="rId4"/>
          <a:stretch>
            <a:fillRect/>
          </a:stretch>
        </p:blipFill>
        <p:spPr>
          <a:xfrm>
            <a:off x="321127" y="1170620"/>
            <a:ext cx="3881145" cy="361727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4404197"/>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6   2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163178" y="1771192"/>
            <a:ext cx="701583"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24,400</a:t>
            </a:r>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5" name="Picture 4">
            <a:extLst>
              <a:ext uri="{FF2B5EF4-FFF2-40B4-BE49-F238E27FC236}">
                <a16:creationId xmlns:a16="http://schemas.microsoft.com/office/drawing/2014/main" id="{310EEC21-606D-1E43-A312-AC64586B14D7}"/>
              </a:ext>
            </a:extLst>
          </p:cNvPr>
          <p:cNvPicPr>
            <a:picLocks noChangeAspect="1"/>
          </p:cNvPicPr>
          <p:nvPr/>
        </p:nvPicPr>
        <p:blipFill>
          <a:blip r:embed="rId3"/>
          <a:stretch>
            <a:fillRect/>
          </a:stretch>
        </p:blipFill>
        <p:spPr>
          <a:xfrm>
            <a:off x="217850" y="1230180"/>
            <a:ext cx="4145512" cy="240856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C097807-07FE-3B49-AF56-DD64AF8DD74D}"/>
              </a:ext>
            </a:extLst>
          </p:cNvPr>
          <p:cNvPicPr>
            <a:picLocks noChangeAspect="1"/>
          </p:cNvPicPr>
          <p:nvPr/>
        </p:nvPicPr>
        <p:blipFill>
          <a:blip r:embed="rId4"/>
          <a:stretch>
            <a:fillRect/>
          </a:stretch>
        </p:blipFill>
        <p:spPr>
          <a:xfrm>
            <a:off x="4443727" y="1132903"/>
            <a:ext cx="4577431" cy="29111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4">
            <a:extLst>
              <a:ext uri="{FF2B5EF4-FFF2-40B4-BE49-F238E27FC236}">
                <a16:creationId xmlns:a16="http://schemas.microsoft.com/office/drawing/2014/main" id="{B7394923-34EF-844C-9912-0C07C88905B8}"/>
              </a:ext>
            </a:extLst>
          </p:cNvPr>
          <p:cNvPicPr>
            <a:picLocks noChangeAspect="1"/>
          </p:cNvPicPr>
          <p:nvPr/>
        </p:nvPicPr>
        <p:blipFill>
          <a:blip r:embed="rId3"/>
          <a:stretch>
            <a:fillRect/>
          </a:stretch>
        </p:blipFill>
        <p:spPr>
          <a:xfrm>
            <a:off x="217850" y="1271355"/>
            <a:ext cx="3741827" cy="2989161"/>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3CE87E0-3998-AA4A-BF30-7E293105F8C2}"/>
              </a:ext>
            </a:extLst>
          </p:cNvPr>
          <p:cNvPicPr>
            <a:picLocks noChangeAspect="1"/>
          </p:cNvPicPr>
          <p:nvPr/>
        </p:nvPicPr>
        <p:blipFill>
          <a:blip r:embed="rId4"/>
          <a:stretch>
            <a:fillRect/>
          </a:stretch>
        </p:blipFill>
        <p:spPr>
          <a:xfrm>
            <a:off x="4085613" y="1206945"/>
            <a:ext cx="4935545" cy="23592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6" name="Picture 5">
            <a:extLst>
              <a:ext uri="{FF2B5EF4-FFF2-40B4-BE49-F238E27FC236}">
                <a16:creationId xmlns:a16="http://schemas.microsoft.com/office/drawing/2014/main" id="{39CC9966-71F4-9148-BB7C-A0C82A284A14}"/>
              </a:ext>
            </a:extLst>
          </p:cNvPr>
          <p:cNvPicPr>
            <a:picLocks noChangeAspect="1"/>
          </p:cNvPicPr>
          <p:nvPr/>
        </p:nvPicPr>
        <p:blipFill>
          <a:blip r:embed="rId3"/>
          <a:stretch>
            <a:fillRect/>
          </a:stretch>
        </p:blipFill>
        <p:spPr>
          <a:xfrm>
            <a:off x="217850" y="1271355"/>
            <a:ext cx="3908235" cy="317474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C6D8735-F16C-3248-BD55-1E72EC1A7130}"/>
              </a:ext>
            </a:extLst>
          </p:cNvPr>
          <p:cNvPicPr>
            <a:picLocks noChangeAspect="1"/>
          </p:cNvPicPr>
          <p:nvPr/>
        </p:nvPicPr>
        <p:blipFill>
          <a:blip r:embed="rId4"/>
          <a:stretch>
            <a:fillRect/>
          </a:stretch>
        </p:blipFill>
        <p:spPr>
          <a:xfrm>
            <a:off x="4335900" y="207250"/>
            <a:ext cx="4666597" cy="43580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maths at home, there are lots of good websites with free Year 6 revision resources.</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13</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6FE183-6C7D-7D4B-B282-F3A140811F5C}"/>
              </a:ext>
            </a:extLst>
          </p:cNvPr>
          <p:cNvPicPr>
            <a:picLocks noChangeAspect="1"/>
          </p:cNvPicPr>
          <p:nvPr/>
        </p:nvPicPr>
        <p:blipFill>
          <a:blip r:embed="rId3"/>
          <a:stretch>
            <a:fillRect/>
          </a:stretch>
        </p:blipFill>
        <p:spPr>
          <a:xfrm>
            <a:off x="950839" y="3663343"/>
            <a:ext cx="4609317" cy="117822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A4C3DAF-2649-2946-8227-D6BFF3A947F5}"/>
              </a:ext>
            </a:extLst>
          </p:cNvPr>
          <p:cNvPicPr>
            <a:picLocks noChangeAspect="1"/>
          </p:cNvPicPr>
          <p:nvPr/>
        </p:nvPicPr>
        <p:blipFill>
          <a:blip r:embed="rId4"/>
          <a:stretch>
            <a:fillRect/>
          </a:stretch>
        </p:blipFill>
        <p:spPr>
          <a:xfrm>
            <a:off x="217850" y="1174079"/>
            <a:ext cx="4211735" cy="171324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45173D53-7A4E-464D-9D86-30147B3A989B}"/>
              </a:ext>
            </a:extLst>
          </p:cNvPr>
          <p:cNvPicPr>
            <a:picLocks noChangeAspect="1"/>
          </p:cNvPicPr>
          <p:nvPr/>
        </p:nvPicPr>
        <p:blipFill>
          <a:blip r:embed="rId5"/>
          <a:stretch>
            <a:fillRect/>
          </a:stretch>
        </p:blipFill>
        <p:spPr>
          <a:xfrm>
            <a:off x="4138341" y="2241157"/>
            <a:ext cx="4787809" cy="117822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291522" y="2252181"/>
            <a:ext cx="4568102" cy="2745036"/>
            <a:chOff x="1291522" y="2252181"/>
            <a:chExt cx="4568102" cy="274503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163482" y="2252181"/>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223138" y="2696513"/>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291522" y="4329216"/>
              <a:ext cx="3749859" cy="668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400" dirty="0"/>
                <a:t>Over two thousand years ago, Britain was invaded by the Romans.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a:extLst>
              <a:ext uri="{FF2B5EF4-FFF2-40B4-BE49-F238E27FC236}">
                <a16:creationId xmlns:a16="http://schemas.microsoft.com/office/drawing/2014/main" id="{711C42A7-E2DA-5F4C-B374-CCD73F8E540F}"/>
              </a:ext>
            </a:extLst>
          </p:cNvPr>
          <p:cNvPicPr>
            <a:picLocks noChangeAspect="1"/>
          </p:cNvPicPr>
          <p:nvPr/>
        </p:nvPicPr>
        <p:blipFill>
          <a:blip r:embed="rId3"/>
          <a:stretch>
            <a:fillRect/>
          </a:stretch>
        </p:blipFill>
        <p:spPr>
          <a:xfrm>
            <a:off x="217850" y="1758463"/>
            <a:ext cx="4187508" cy="185783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68FB1DD0-C0A6-3948-92F2-B80038008155}"/>
              </a:ext>
            </a:extLst>
          </p:cNvPr>
          <p:cNvPicPr>
            <a:picLocks noChangeAspect="1"/>
          </p:cNvPicPr>
          <p:nvPr/>
        </p:nvPicPr>
        <p:blipFill>
          <a:blip r:embed="rId4"/>
          <a:stretch>
            <a:fillRect/>
          </a:stretch>
        </p:blipFill>
        <p:spPr>
          <a:xfrm>
            <a:off x="4989156" y="2348059"/>
            <a:ext cx="2722454" cy="23151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CatchAll xmlns="fa54ca88-4bd9-4e91-b032-863369ce78b4" xsi:nil="true"/>
    <lcf76f155ced4ddcb4097134ff3c332f xmlns="44626631-e19c-4833-bb8e-8ec6edb3d3e7">
      <Terms xmlns="http://schemas.microsoft.com/office/infopath/2007/PartnerControls"/>
    </lcf76f155ced4ddcb4097134ff3c332f>
    <_dlc_DocId xmlns="fa54ca88-4bd9-4e91-b032-863369ce78b4">5PVA5SVVUTDX-1818035932-3316917</_dlc_DocId>
    <_dlc_DocIdUrl xmlns="fa54ca88-4bd9-4e91-b032-863369ce78b4">
      <Url>https://wibsey.sharepoint.com/sites/TeachersArea/_layouts/15/DocIdRedir.aspx?ID=5PVA5SVVUTDX-1818035932-3316917</Url>
      <Description>5PVA5SVVUTDX-1818035932-3316917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BBEE7019B079C4E8A5C27982D1D9AC8" ma:contentTypeVersion="18" ma:contentTypeDescription="Create a new document." ma:contentTypeScope="" ma:versionID="f13ee4ca6e26ef0478c02659124d5acd">
  <xsd:schema xmlns:xsd="http://www.w3.org/2001/XMLSchema" xmlns:xs="http://www.w3.org/2001/XMLSchema" xmlns:p="http://schemas.microsoft.com/office/2006/metadata/properties" xmlns:ns2="fa54ca88-4bd9-4e91-b032-863369ce78b4" xmlns:ns3="44626631-e19c-4833-bb8e-8ec6edb3d3e7" targetNamespace="http://schemas.microsoft.com/office/2006/metadata/properties" ma:root="true" ma:fieldsID="7113a17f00430853eb0a1a0d51f8861f" ns2:_="" ns3:_="">
    <xsd:import namespace="fa54ca88-4bd9-4e91-b032-863369ce78b4"/>
    <xsd:import namespace="44626631-e19c-4833-bb8e-8ec6edb3d3e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MediaServiceOCR" minOccurs="0"/>
                <xsd:element ref="ns2:SharedWithUsers" minOccurs="0"/>
                <xsd:element ref="ns2:SharedWithDetail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4ca88-4bd9-4e91-b032-863369ce78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57ef9bb9-26e5-4030-8945-930d11b4fda4}" ma:internalName="TaxCatchAll" ma:showField="CatchAllData" ma:web="fa54ca88-4bd9-4e91-b032-863369ce78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626631-e19c-4833-bb8e-8ec6edb3d3e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a93036d-815b-4a8f-b8cc-9c0f0232ab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AEEBCD-CEAA-49A7-B9C8-83937CF128D0}">
  <ds:schemaRefs>
    <ds:schemaRef ds:uri="http://schemas.microsoft.com/sharepoint/events"/>
  </ds:schemaRefs>
</ds:datastoreItem>
</file>

<file path=customXml/itemProps2.xml><?xml version="1.0" encoding="utf-8"?>
<ds:datastoreItem xmlns:ds="http://schemas.openxmlformats.org/officeDocument/2006/customXml" ds:itemID="{90E20B9F-C8F1-49E4-878C-CB84E8F536D5}">
  <ds:schemaRef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fa54ca88-4bd9-4e91-b032-863369ce78b4"/>
    <ds:schemaRef ds:uri="44626631-e19c-4833-bb8e-8ec6edb3d3e7"/>
    <ds:schemaRef ds:uri="http://purl.org/dc/dcmityp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92ACB451-8BEE-4430-8846-7F3C24B63E45}">
  <ds:schemaRefs>
    <ds:schemaRef ds:uri="http://schemas.microsoft.com/sharepoint/v3/contenttype/forms"/>
  </ds:schemaRefs>
</ds:datastoreItem>
</file>

<file path=customXml/itemProps4.xml><?xml version="1.0" encoding="utf-8"?>
<ds:datastoreItem xmlns:ds="http://schemas.openxmlformats.org/officeDocument/2006/customXml" ds:itemID="{011AE13F-2D9C-4E52-9E82-1AB052D4FF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54ca88-4bd9-4e91-b032-863369ce78b4"/>
    <ds:schemaRef ds:uri="44626631-e19c-4833-bb8e-8ec6edb3d3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879</TotalTime>
  <Words>3205</Words>
  <Application>Microsoft Office PowerPoint</Application>
  <PresentationFormat>On-screen Show (16:9)</PresentationFormat>
  <Paragraphs>292</Paragraphs>
  <Slides>29</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Nunito</vt:lpstr>
      <vt:lpstr>Wingdings</vt:lpstr>
      <vt:lpstr>Nunito Sans Light</vt:lpstr>
      <vt:lpstr>Cambria Math</vt:lpstr>
      <vt:lpstr>Nunito Sans SemiBold</vt:lpstr>
      <vt:lpstr>Arial</vt:lpstr>
      <vt:lpstr>TSL</vt:lpstr>
      <vt:lpstr>Year 6 SATs 2024</vt:lpstr>
      <vt:lpstr>What are the SATs? </vt:lpstr>
      <vt:lpstr>When and how the SATs are completed</vt:lpstr>
      <vt:lpstr>Specific arrangements for SATs</vt:lpstr>
      <vt:lpstr>The results</vt:lpstr>
      <vt:lpstr>Grammar, Punctuation and Spelling: Monday 13th May</vt:lpstr>
      <vt:lpstr>Grammar, Punctuation and Spelling: Paper 1 (GPS)</vt:lpstr>
      <vt:lpstr>Grammar, Punctuation and Spelling: Paper 1 (GPS)</vt:lpstr>
      <vt:lpstr>Grammar, Punctuation and Spelling: Paper 2 (spelling)</vt:lpstr>
      <vt:lpstr>Reading: Tuesday 14th May </vt:lpstr>
      <vt:lpstr>Reading </vt:lpstr>
      <vt:lpstr>Reading </vt:lpstr>
      <vt:lpstr>Reading </vt:lpstr>
      <vt:lpstr>Reading </vt:lpstr>
      <vt:lpstr>Maths: Wednesday 15th May and Thursday 16th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Kathryn Baker</dc:creator>
  <cp:lastModifiedBy>Kathryn Matthews</cp:lastModifiedBy>
  <cp:revision>19</cp:revision>
  <dcterms:modified xsi:type="dcterms:W3CDTF">2024-02-19T21:43:49Z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0x0101004BBEE7019B079C4E8A5C27982D1D9AC8</vt:lpwstr>
  </property>
  <property fmtid="{D5CDD505-2E9C-101B-9397-08002B2CF9AE}" pid="3" name="MediaServiceImageTags">
    <vt:lpwstr/>
  </property>
  <property fmtid="{D5CDD505-2E9C-101B-9397-08002B2CF9AE}" pid="4" name="_dlc_DocIdItemGuid">
    <vt:lpwstr>04c9a369-bcd8-432f-b802-ee4a770e6635</vt:lpwstr>
  </property>
</Properties>
</file>