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5"/>
  </p:sldMasterIdLst>
  <p:sldIdLst>
    <p:sldId id="276" r:id="rId6"/>
  </p:sldIdLst>
  <p:sldSz cx="6858000" cy="9144000" type="screen4x3"/>
  <p:notesSz cx="6805613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71" autoAdjust="0"/>
  </p:normalViewPr>
  <p:slideViewPr>
    <p:cSldViewPr>
      <p:cViewPr varScale="1">
        <p:scale>
          <a:sx n="51" d="100"/>
          <a:sy n="51" d="100"/>
        </p:scale>
        <p:origin x="2310" y="9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48" y="5927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mayfieldcambridge.org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36068" y="4114353"/>
            <a:ext cx="6180081" cy="4406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894" y="1320800"/>
            <a:ext cx="5992314" cy="2006459"/>
          </a:xfrm>
          <a:effectLst/>
        </p:spPr>
        <p:txBody>
          <a:bodyPr anchor="b">
            <a:normAutofit/>
          </a:bodyPr>
          <a:lstStyle>
            <a:lvl1pPr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894" y="3327259"/>
            <a:ext cx="5992314" cy="787095"/>
          </a:xfrm>
        </p:spPr>
        <p:txBody>
          <a:bodyPr anchor="t">
            <a:normAutofit/>
          </a:bodyPr>
          <a:lstStyle>
            <a:lvl1pPr marL="0" indent="0" algn="l">
              <a:buNone/>
              <a:defRPr sz="1200" cap="all">
                <a:solidFill>
                  <a:schemeClr val="accent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A934D29-56AD-4E9C-96DE-62FBA6B8D7B3}" type="datetimeFigureOut">
              <a:rPr lang="en-GB" smtClean="0"/>
              <a:t>17/07/2024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5DB1074-21D6-4ADA-8D77-D7292AA4D2E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7040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336070" y="799634"/>
            <a:ext cx="6179030" cy="167843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4D29-56AD-4E9C-96DE-62FBA6B8D7B3}" type="datetimeFigureOut">
              <a:rPr lang="en-GB" smtClean="0"/>
              <a:t>17/07/2024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1074-21D6-4ADA-8D77-D7292AA4D2E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5310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972051" y="799634"/>
            <a:ext cx="1543049" cy="775593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1" y="900967"/>
            <a:ext cx="1127342" cy="6910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5894" y="900967"/>
            <a:ext cx="4441657" cy="6910764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58941" y="7941516"/>
            <a:ext cx="710754" cy="486833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A934D29-56AD-4E9C-96DE-62FBA6B8D7B3}" type="datetimeFigureOut">
              <a:rPr lang="en-GB" smtClean="0"/>
              <a:t>17/07/2024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5894" y="7935748"/>
            <a:ext cx="4441657" cy="486833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5DB1074-21D6-4ADA-8D77-D7292AA4D2E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86901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1628801" y="196735"/>
            <a:ext cx="4896544" cy="126218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Rectangle 32"/>
          <p:cNvSpPr/>
          <p:nvPr/>
        </p:nvSpPr>
        <p:spPr>
          <a:xfrm>
            <a:off x="685800" y="1619672"/>
            <a:ext cx="5839544" cy="7128792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88640" y="1619672"/>
            <a:ext cx="171450" cy="7128792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pic>
        <p:nvPicPr>
          <p:cNvPr id="3073" name="Picture 16" descr="Mayfield Primary School">
            <a:hlinkClick r:id="rId2" tooltip="&quot; Everyone is welcome ·         Our diversity enriches us all ·         We all do our best for ourselves and for each other&quot;"/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41" y="196734"/>
            <a:ext cx="1262180" cy="1262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7"/>
          <p:cNvSpPr txBox="1">
            <a:spLocks/>
          </p:cNvSpPr>
          <p:nvPr userDrawn="1"/>
        </p:nvSpPr>
        <p:spPr>
          <a:xfrm>
            <a:off x="1628801" y="269688"/>
            <a:ext cx="4896544" cy="542203"/>
          </a:xfrm>
          <a:prstGeom prst="rect">
            <a:avLst/>
          </a:prstGeom>
        </p:spPr>
        <p:txBody>
          <a:bodyPr vert="horz" anchor="t" anchorCtr="0">
            <a:normAutofit fontScale="92500" lnSpcReduction="10000"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Key</a:t>
            </a:r>
            <a:r>
              <a:rPr lang="en-US" baseline="0" dirty="0"/>
              <a:t> Instant Recall Facts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628775" y="827089"/>
            <a:ext cx="4895850" cy="631825"/>
          </a:xfrm>
        </p:spPr>
        <p:txBody>
          <a:bodyPr/>
          <a:lstStyle>
            <a:lvl1pPr marL="0" indent="0" algn="ctr">
              <a:buNone/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685801" y="1619251"/>
            <a:ext cx="5838825" cy="504479"/>
          </a:xfrm>
        </p:spPr>
        <p:txBody>
          <a:bodyPr>
            <a:normAutofit/>
          </a:bodyPr>
          <a:lstStyle>
            <a:lvl1pPr marL="0" indent="0" algn="ctr">
              <a:buNone/>
              <a:defRPr sz="1600" b="1"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686519" y="5724128"/>
            <a:ext cx="5838825" cy="3024336"/>
          </a:xfrm>
        </p:spPr>
        <p:txBody>
          <a:bodyPr/>
          <a:lstStyle>
            <a:lvl1pPr marL="0" indent="0">
              <a:buNone/>
              <a:defRPr sz="1200">
                <a:latin typeface="Calibri" panose="020F0502020204030204" pitchFamily="34" charset="0"/>
              </a:defRPr>
            </a:lvl1pPr>
            <a:lvl2pPr marL="274320" indent="0">
              <a:buNone/>
              <a:defRPr sz="1050">
                <a:latin typeface="Calibri" panose="020F0502020204030204" pitchFamily="34" charset="0"/>
              </a:defRPr>
            </a:lvl2pPr>
            <a:lvl3pPr>
              <a:defRPr sz="1050"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694929" y="2054424"/>
            <a:ext cx="58395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By the end of this half term, children should know the following facts. The aim is for them to recall these facts </a:t>
            </a: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instantly</a:t>
            </a: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GB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Arial" pitchFamily="34" charset="0"/>
            </a:endParaRPr>
          </a:p>
          <a:p>
            <a:endParaRPr lang="en-GB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719336" y="2555776"/>
            <a:ext cx="3390900" cy="2224088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4"/>
          </p:nvPr>
        </p:nvSpPr>
        <p:spPr>
          <a:xfrm>
            <a:off x="4288334" y="2987824"/>
            <a:ext cx="2020987" cy="1368152"/>
          </a:xfrm>
          <a:solidFill>
            <a:schemeClr val="bg1">
              <a:lumMod val="85000"/>
            </a:schemeClr>
          </a:solidFill>
          <a:ln cap="rnd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>
            <a:lvl1pPr marL="0" indent="0" algn="ctr">
              <a:buNone/>
              <a:defRPr sz="1200" b="1" u="sng">
                <a:latin typeface="Calibri" panose="020F0502020204030204" pitchFamily="34" charset="0"/>
              </a:defRPr>
            </a:lvl1pPr>
            <a:lvl2pPr marL="274320" indent="0" algn="l">
              <a:buNone/>
              <a:defRPr sz="1200"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34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685801" y="4932041"/>
            <a:ext cx="5838825" cy="614164"/>
          </a:xfrm>
        </p:spPr>
        <p:txBody>
          <a:bodyPr/>
          <a:lstStyle>
            <a:lvl1pPr marL="0" indent="0">
              <a:buNone/>
              <a:defRPr sz="1200">
                <a:latin typeface="Calibri" panose="020F0502020204030204" pitchFamily="34" charset="0"/>
              </a:defRPr>
            </a:lvl1pPr>
            <a:lvl2pPr marL="274320" indent="0">
              <a:buNone/>
              <a:defRPr sz="1050">
                <a:latin typeface="Calibri" panose="020F0502020204030204" pitchFamily="34" charset="0"/>
              </a:defRPr>
            </a:lvl2pPr>
            <a:lvl3pPr>
              <a:defRPr sz="1050"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723936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336070" y="799634"/>
            <a:ext cx="6179030" cy="167843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894" y="2970671"/>
            <a:ext cx="5992314" cy="4841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4D29-56AD-4E9C-96DE-62FBA6B8D7B3}" type="datetimeFigureOut">
              <a:rPr lang="en-GB" smtClean="0"/>
              <a:t>17/07/2024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1074-21D6-4ADA-8D77-D7292AA4D2E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893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339485" y="6855965"/>
            <a:ext cx="6179030" cy="167843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4048764"/>
            <a:ext cx="5992313" cy="2006459"/>
          </a:xfrm>
        </p:spPr>
        <p:txBody>
          <a:bodyPr anchor="b">
            <a:normAutofit/>
          </a:bodyPr>
          <a:lstStyle>
            <a:lvl1pPr algn="l">
              <a:defRPr sz="27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895" y="6055223"/>
            <a:ext cx="5992313" cy="800741"/>
          </a:xfrm>
        </p:spPr>
        <p:txBody>
          <a:bodyPr anchor="t">
            <a:normAutofit/>
          </a:bodyPr>
          <a:lstStyle>
            <a:lvl1pPr marL="0" indent="0" algn="l">
              <a:buNone/>
              <a:defRPr sz="1350" cap="all">
                <a:solidFill>
                  <a:schemeClr val="accent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A934D29-56AD-4E9C-96DE-62FBA6B8D7B3}" type="datetimeFigureOut">
              <a:rPr lang="en-GB" smtClean="0"/>
              <a:t>17/07/2024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5DB1074-21D6-4ADA-8D77-D7292AA4D2E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257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336070" y="799634"/>
            <a:ext cx="6179030" cy="167843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5895" y="2970670"/>
            <a:ext cx="2924645" cy="48440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97461" y="2970671"/>
            <a:ext cx="2930747" cy="48440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4D29-56AD-4E9C-96DE-62FBA6B8D7B3}" type="datetimeFigureOut">
              <a:rPr lang="en-GB" smtClean="0"/>
              <a:t>17/07/2024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1074-21D6-4ADA-8D77-D7292AA4D2E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4600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336070" y="799634"/>
            <a:ext cx="6179030" cy="167843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5414" y="2970671"/>
            <a:ext cx="2695125" cy="768349"/>
          </a:xfrm>
        </p:spPr>
        <p:txBody>
          <a:bodyPr anchor="b">
            <a:noAutofit/>
          </a:bodyPr>
          <a:lstStyle>
            <a:lvl1pPr marL="0" indent="0">
              <a:buNone/>
              <a:defRPr sz="1650" b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895" y="3901402"/>
            <a:ext cx="2924645" cy="3913332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26982" y="2970671"/>
            <a:ext cx="2701226" cy="768349"/>
          </a:xfrm>
        </p:spPr>
        <p:txBody>
          <a:bodyPr anchor="b">
            <a:noAutofit/>
          </a:bodyPr>
          <a:lstStyle>
            <a:lvl1pPr marL="0" indent="0">
              <a:buNone/>
              <a:defRPr sz="1650" b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7461" y="3901402"/>
            <a:ext cx="2930747" cy="3913332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4D29-56AD-4E9C-96DE-62FBA6B8D7B3}" type="datetimeFigureOut">
              <a:rPr lang="en-GB" smtClean="0"/>
              <a:t>17/07/2024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1074-21D6-4ADA-8D77-D7292AA4D2E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0907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336070" y="799634"/>
            <a:ext cx="6179030" cy="167843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4D29-56AD-4E9C-96DE-62FBA6B8D7B3}" type="datetimeFigureOut">
              <a:rPr lang="en-GB" smtClean="0"/>
              <a:t>17/07/2024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1074-21D6-4ADA-8D77-D7292AA4D2E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2446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4D29-56AD-4E9C-96DE-62FBA6B8D7B3}" type="datetimeFigureOut">
              <a:rPr lang="en-GB" smtClean="0"/>
              <a:t>17/07/2024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1074-21D6-4ADA-8D77-D7292AA4D2E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6205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339485" y="6855964"/>
            <a:ext cx="6179030" cy="169960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014" y="7016395"/>
            <a:ext cx="2652469" cy="919352"/>
          </a:xfrm>
        </p:spPr>
        <p:txBody>
          <a:bodyPr anchor="ctr"/>
          <a:lstStyle>
            <a:lvl1pPr algn="l">
              <a:defRPr sz="15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799" y="801600"/>
            <a:ext cx="6180300" cy="5606400"/>
          </a:xfrm>
        </p:spPr>
        <p:txBody>
          <a:bodyPr anchor="ctr">
            <a:normAutofit/>
          </a:bodyPr>
          <a:lstStyle>
            <a:lvl1pPr>
              <a:defRPr sz="1500">
                <a:solidFill>
                  <a:schemeClr val="tx2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1050">
                <a:solidFill>
                  <a:schemeClr val="tx2"/>
                </a:solidFill>
              </a:defRPr>
            </a:lvl5pPr>
            <a:lvl6pPr>
              <a:defRPr sz="1050">
                <a:solidFill>
                  <a:schemeClr val="tx2"/>
                </a:solidFill>
              </a:defRPr>
            </a:lvl6pPr>
            <a:lvl7pPr>
              <a:defRPr sz="1050">
                <a:solidFill>
                  <a:schemeClr val="tx2"/>
                </a:solidFill>
              </a:defRPr>
            </a:lvl7pPr>
            <a:lvl8pPr>
              <a:defRPr sz="1050">
                <a:solidFill>
                  <a:schemeClr val="tx2"/>
                </a:solidFill>
              </a:defRPr>
            </a:lvl8pPr>
            <a:lvl9pPr>
              <a:defRPr sz="105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29213" y="7016394"/>
            <a:ext cx="3198995" cy="919353"/>
          </a:xfrm>
        </p:spPr>
        <p:txBody>
          <a:bodyPr anchor="ctr">
            <a:normAutofit/>
          </a:bodyPr>
          <a:lstStyle>
            <a:lvl1pPr marL="0" indent="0" algn="r">
              <a:buNone/>
              <a:defRPr sz="825">
                <a:solidFill>
                  <a:schemeClr val="bg1"/>
                </a:solidFill>
              </a:defRPr>
            </a:lvl1pPr>
            <a:lvl2pPr marL="342900" indent="0">
              <a:buNone/>
              <a:defRPr sz="825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A934D29-56AD-4E9C-96DE-62FBA6B8D7B3}" type="datetimeFigureOut">
              <a:rPr lang="en-GB" smtClean="0"/>
              <a:t>17/07/2024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5DB1074-21D6-4ADA-8D77-D7292AA4D2E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490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4" y="6257852"/>
            <a:ext cx="5992314" cy="755651"/>
          </a:xfrm>
        </p:spPr>
        <p:txBody>
          <a:bodyPr anchor="b">
            <a:normAutofit/>
          </a:bodyPr>
          <a:lstStyle>
            <a:lvl1pPr algn="l">
              <a:defRPr sz="18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6070" y="799633"/>
            <a:ext cx="6179030" cy="4743003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5894" y="7013502"/>
            <a:ext cx="5992314" cy="798228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4D29-56AD-4E9C-96DE-62FBA6B8D7B3}" type="datetimeFigureOut">
              <a:rPr lang="en-GB" smtClean="0"/>
              <a:t>17/07/2024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1074-21D6-4ADA-8D77-D7292AA4D2E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714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5894" y="916633"/>
            <a:ext cx="5992314" cy="14444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894" y="2970671"/>
            <a:ext cx="5992314" cy="48410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169495" y="794151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2"/>
                </a:solidFill>
              </a:defRPr>
            </a:lvl1pPr>
          </a:lstStyle>
          <a:p>
            <a:fld id="{BA934D29-56AD-4E9C-96DE-62FBA6B8D7B3}" type="datetimeFigureOut">
              <a:rPr lang="en-GB" smtClean="0"/>
              <a:t>17/07/2024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5894" y="7935748"/>
            <a:ext cx="3652939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>
                <a:solidFill>
                  <a:schemeClr val="accent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50357" y="7941516"/>
            <a:ext cx="57785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2"/>
                </a:solidFill>
              </a:defRPr>
            </a:lvl1pPr>
          </a:lstStyle>
          <a:p>
            <a:fld id="{E5DB1074-21D6-4ADA-8D77-D7292AA4D2E3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336069" y="588433"/>
            <a:ext cx="2039932" cy="144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4482001" y="588433"/>
            <a:ext cx="2033100" cy="144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2412451" y="588433"/>
            <a:ext cx="2033100" cy="144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78165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19" r:id="rId12"/>
  </p:sldLayoutIdLst>
  <p:txStyles>
    <p:titleStyle>
      <a:lvl1pPr algn="l" defTabSz="342900" rtl="0" eaLnBrk="1" latinLnBrk="0" hangingPunct="1">
        <a:spcBef>
          <a:spcPct val="0"/>
        </a:spcBef>
        <a:buNone/>
        <a:defRPr sz="21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9500" indent="-229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350" kern="1200">
          <a:solidFill>
            <a:schemeClr val="tx2"/>
          </a:solidFill>
          <a:latin typeface="+mn-lt"/>
          <a:ea typeface="+mn-ea"/>
          <a:cs typeface="+mn-cs"/>
        </a:defRPr>
      </a:lvl1pPr>
      <a:lvl2pPr marL="472500" indent="-229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2pPr>
      <a:lvl3pPr marL="675000" indent="-202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050" kern="1200">
          <a:solidFill>
            <a:schemeClr val="tx2"/>
          </a:solidFill>
          <a:latin typeface="+mn-lt"/>
          <a:ea typeface="+mn-ea"/>
          <a:cs typeface="+mn-cs"/>
        </a:defRPr>
      </a:lvl3pPr>
      <a:lvl4pPr marL="931500" indent="-175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4pPr>
      <a:lvl5pPr marL="1201500" indent="-175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5pPr>
      <a:lvl6pPr marL="1425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6pPr>
      <a:lvl7pPr marL="165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7pPr>
      <a:lvl8pPr marL="1875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8pPr>
      <a:lvl9pPr marL="210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onkermaths.com/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Year 3 – Autumn 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I know the place value of each digit in a three-digit number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 sz="1400" u="sng" dirty="0">
                <a:ea typeface="Calibri" panose="020F0502020204030204" pitchFamily="34" charset="0"/>
                <a:cs typeface="Times New Roman" pitchFamily="18" charset="0"/>
              </a:rPr>
              <a:t>Top Tips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 dirty="0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 dirty="0">
                <a:ea typeface="Calibri" pitchFamily="34" charset="0"/>
                <a:cs typeface="Times New Roman" pitchFamily="18" charset="0"/>
              </a:rPr>
              <a:t>The secret to success is practising </a:t>
            </a:r>
            <a:r>
              <a:rPr lang="en-GB" altLang="en-US" b="1" dirty="0">
                <a:ea typeface="Calibri" pitchFamily="34" charset="0"/>
                <a:cs typeface="Times New Roman" pitchFamily="18" charset="0"/>
              </a:rPr>
              <a:t>little</a:t>
            </a:r>
            <a:r>
              <a:rPr lang="en-GB" altLang="en-US" dirty="0">
                <a:ea typeface="Calibri" pitchFamily="34" charset="0"/>
                <a:cs typeface="Times New Roman" pitchFamily="18" charset="0"/>
              </a:rPr>
              <a:t> and </a:t>
            </a:r>
            <a:r>
              <a:rPr lang="en-GB" altLang="en-US" b="1" dirty="0">
                <a:ea typeface="Calibri" pitchFamily="34" charset="0"/>
                <a:cs typeface="Times New Roman" pitchFamily="18" charset="0"/>
              </a:rPr>
              <a:t>often</a:t>
            </a:r>
            <a:r>
              <a:rPr lang="en-GB" altLang="en-US" dirty="0">
                <a:ea typeface="Calibri" pitchFamily="34" charset="0"/>
                <a:cs typeface="Times New Roman" pitchFamily="18" charset="0"/>
              </a:rPr>
              <a:t>. Use time wisely. Can you practise these KIRFs while walking to school or during a car journey? You don’t need to practise them all at once: perhaps you could have a fact of the day. If you would like more ideas, please speak to your child’s teacher.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 dirty="0"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 dirty="0">
                <a:ea typeface="Calibri" pitchFamily="34" charset="0"/>
                <a:cs typeface="Times New Roman" pitchFamily="18" charset="0"/>
              </a:rPr>
              <a:t>Use numbers in the environment to challenge your child on the value of each digit.</a:t>
            </a:r>
            <a:endParaRPr lang="en-GB" altLang="en-US" dirty="0"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 dirty="0"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GB" altLang="en-US" u="sng" dirty="0">
                <a:cs typeface="Times New Roman" pitchFamily="18" charset="0"/>
              </a:rPr>
              <a:t>Play games</a:t>
            </a:r>
            <a:r>
              <a:rPr lang="en-GB" altLang="en-US" dirty="0">
                <a:cs typeface="Times New Roman" pitchFamily="18" charset="0"/>
              </a:rPr>
              <a:t> – There are missing number questions at </a:t>
            </a:r>
            <a:r>
              <a:rPr lang="en-GB" altLang="en-US" dirty="0">
                <a:cs typeface="Times New Roman" pitchFamily="18" charset="0"/>
                <a:hlinkClick r:id="rId2"/>
              </a:rPr>
              <a:t>www.conkermaths.com</a:t>
            </a:r>
            <a:r>
              <a:rPr lang="en-GB" altLang="en-US" dirty="0">
                <a:cs typeface="Times New Roman" pitchFamily="18" charset="0"/>
              </a:rPr>
              <a:t> . See how many questions you can answer in just one minute. </a:t>
            </a:r>
            <a:endParaRPr lang="en-GB" altLang="en-US" dirty="0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 dirty="0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GB" altLang="en-US" dirty="0">
              <a:cs typeface="Arial" pitchFamily="34" charset="0"/>
            </a:endParaRPr>
          </a:p>
          <a:p>
            <a:pPr lvl="0"/>
            <a:endParaRPr lang="en-GB" alt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4288334" y="2843808"/>
            <a:ext cx="2020987" cy="1656184"/>
          </a:xfrm>
        </p:spPr>
        <p:txBody>
          <a:bodyPr>
            <a:normAutofit lnSpcReduction="10000"/>
          </a:bodyPr>
          <a:lstStyle/>
          <a:p>
            <a:r>
              <a:rPr lang="en-GB" dirty="0"/>
              <a:t>Key Vocabulary</a:t>
            </a:r>
          </a:p>
          <a:p>
            <a:pPr algn="l"/>
            <a:r>
              <a:rPr lang="en-GB" b="0" u="none" dirty="0"/>
              <a:t>What is the face value of  ..?</a:t>
            </a:r>
          </a:p>
          <a:p>
            <a:pPr algn="l"/>
            <a:r>
              <a:rPr lang="en-GB" b="0" u="none" dirty="0"/>
              <a:t>What is the </a:t>
            </a:r>
            <a:r>
              <a:rPr lang="en-GB" u="none" dirty="0"/>
              <a:t>value</a:t>
            </a:r>
            <a:r>
              <a:rPr lang="en-GB" b="0" u="none" dirty="0"/>
              <a:t> of the 3?</a:t>
            </a:r>
          </a:p>
          <a:p>
            <a:pPr algn="l"/>
            <a:r>
              <a:rPr lang="en-GB" b="0" u="none" dirty="0"/>
              <a:t>How many </a:t>
            </a:r>
            <a:r>
              <a:rPr lang="en-GB" u="none" dirty="0"/>
              <a:t>tens</a:t>
            </a:r>
            <a:r>
              <a:rPr lang="en-GB" b="0" u="none" dirty="0"/>
              <a:t> are there in this number?</a:t>
            </a:r>
          </a:p>
          <a:p>
            <a:pPr algn="l"/>
            <a:r>
              <a:rPr lang="en-GB" b="0" u="none" dirty="0"/>
              <a:t>What is the </a:t>
            </a:r>
            <a:r>
              <a:rPr lang="en-GB" u="none" dirty="0"/>
              <a:t>value</a:t>
            </a:r>
            <a:r>
              <a:rPr lang="en-GB" b="0" u="none" dirty="0"/>
              <a:t> of 8 in this number?</a:t>
            </a:r>
            <a:endParaRPr lang="en-GB" u="none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685801" y="4749923"/>
            <a:ext cx="5838825" cy="974205"/>
          </a:xfrm>
        </p:spPr>
        <p:txBody>
          <a:bodyPr>
            <a:normAutofit lnSpcReduction="10000"/>
          </a:bodyPr>
          <a:lstStyle/>
          <a:p>
            <a:pPr lvl="0"/>
            <a:r>
              <a:rPr lang="en-GB" altLang="en-US" b="1" dirty="0">
                <a:ea typeface="Calibri" pitchFamily="34" charset="0"/>
                <a:cs typeface="Times New Roman" pitchFamily="18" charset="0"/>
              </a:rPr>
              <a:t>Challenge</a:t>
            </a:r>
          </a:p>
          <a:p>
            <a:pPr lvl="0"/>
            <a:r>
              <a:rPr lang="en-GB" altLang="en-US" dirty="0">
                <a:ea typeface="Calibri" pitchFamily="34" charset="0"/>
                <a:cs typeface="Times New Roman" pitchFamily="18" charset="0"/>
              </a:rPr>
              <a:t> To recognise that there are 10 tens in one hundred and use this knowledge to explain questions like: How many tens are there in 426?  </a:t>
            </a:r>
            <a:r>
              <a:rPr lang="en-GB" altLang="en-US" dirty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There are 2 tens in the tens column, however there are also 40 tens in the hundred column. Therefore, there is total of 42 tens. </a:t>
            </a:r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640" y="91508"/>
            <a:ext cx="1296144" cy="143878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6752" y="2688117"/>
            <a:ext cx="2304256" cy="1781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20867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BEE7019B079C4E8A5C27982D1D9AC8" ma:contentTypeVersion="18" ma:contentTypeDescription="Create a new document." ma:contentTypeScope="" ma:versionID="cb1f8c4c214b4bb74481754c1e6c46c5">
  <xsd:schema xmlns:xsd="http://www.w3.org/2001/XMLSchema" xmlns:xs="http://www.w3.org/2001/XMLSchema" xmlns:p="http://schemas.microsoft.com/office/2006/metadata/properties" xmlns:ns2="fa54ca88-4bd9-4e91-b032-863369ce78b4" xmlns:ns3="44626631-e19c-4833-bb8e-8ec6edb3d3e7" targetNamespace="http://schemas.microsoft.com/office/2006/metadata/properties" ma:root="true" ma:fieldsID="29afd30241743d4378da9efc80805738" ns2:_="" ns3:_="">
    <xsd:import namespace="fa54ca88-4bd9-4e91-b032-863369ce78b4"/>
    <xsd:import namespace="44626631-e19c-4833-bb8e-8ec6edb3d3e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MediaServiceOCR" minOccurs="0"/>
                <xsd:element ref="ns2:SharedWithUsers" minOccurs="0"/>
                <xsd:element ref="ns2:SharedWithDetail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54ca88-4bd9-4e91-b032-863369ce78b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57ef9bb9-26e5-4030-8945-930d11b4fda4}" ma:internalName="TaxCatchAll" ma:showField="CatchAllData" ma:web="fa54ca88-4bd9-4e91-b032-863369ce78b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626631-e19c-4833-bb8e-8ec6edb3d3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ca93036d-815b-4a8f-b8cc-9c0f0232ab0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a54ca88-4bd9-4e91-b032-863369ce78b4" xsi:nil="true"/>
    <lcf76f155ced4ddcb4097134ff3c332f xmlns="44626631-e19c-4833-bb8e-8ec6edb3d3e7">
      <Terms xmlns="http://schemas.microsoft.com/office/infopath/2007/PartnerControls"/>
    </lcf76f155ced4ddcb4097134ff3c332f>
    <_dlc_DocId xmlns="fa54ca88-4bd9-4e91-b032-863369ce78b4">5PVA5SVVUTDX-1818035932-3361741</_dlc_DocId>
    <_dlc_DocIdUrl xmlns="fa54ca88-4bd9-4e91-b032-863369ce78b4">
      <Url>https://wibsey.sharepoint.com/sites/TeachersArea/_layouts/15/DocIdRedir.aspx?ID=5PVA5SVVUTDX-1818035932-3361741</Url>
      <Description>5PVA5SVVUTDX-1818035932-3361741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ABAE46AE-85FE-403D-ABC3-DECEA96968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a54ca88-4bd9-4e91-b032-863369ce78b4"/>
    <ds:schemaRef ds:uri="44626631-e19c-4833-bb8e-8ec6edb3d3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A725757-08EF-4F32-9E8F-B5055B6E19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BDB095F-87D3-4B5F-9A54-3D41B64451E4}">
  <ds:schemaRefs>
    <ds:schemaRef ds:uri="http://www.w3.org/XML/1998/namespace"/>
    <ds:schemaRef ds:uri="fa54ca88-4bd9-4e91-b032-863369ce78b4"/>
    <ds:schemaRef ds:uri="http://schemas.microsoft.com/office/infopath/2007/PartnerControls"/>
    <ds:schemaRef ds:uri="http://purl.org/dc/terms/"/>
    <ds:schemaRef ds:uri="http://purl.org/dc/dcmitype/"/>
    <ds:schemaRef ds:uri="http://schemas.microsoft.com/office/2006/documentManagement/types"/>
    <ds:schemaRef ds:uri="44626631-e19c-4833-bb8e-8ec6edb3d3e7"/>
    <ds:schemaRef ds:uri="http://schemas.microsoft.com/office/2006/metadata/properties"/>
    <ds:schemaRef ds:uri="http://schemas.openxmlformats.org/package/2006/metadata/core-properties"/>
    <ds:schemaRef ds:uri="http://purl.org/dc/elements/1.1/"/>
  </ds:schemaRefs>
</ds:datastoreItem>
</file>

<file path=customXml/itemProps4.xml><?xml version="1.0" encoding="utf-8"?>
<ds:datastoreItem xmlns:ds="http://schemas.openxmlformats.org/officeDocument/2006/customXml" ds:itemID="{F55C890F-3144-41F4-89F9-E0E629129760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TC103457464[[fn=Dividend]]</Template>
  <TotalTime>2565</TotalTime>
  <Words>219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Gill Sans MT</vt:lpstr>
      <vt:lpstr>Times New Roman</vt:lpstr>
      <vt:lpstr>Wingdings 2</vt:lpstr>
      <vt:lpstr>Dividend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Joanna Harbour</dc:creator>
  <cp:lastModifiedBy>Sarah Burton</cp:lastModifiedBy>
  <cp:revision>135</cp:revision>
  <cp:lastPrinted>2018-02-06T11:20:08Z</cp:lastPrinted>
  <dcterms:created xsi:type="dcterms:W3CDTF">2014-08-28T09:37:14Z</dcterms:created>
  <dcterms:modified xsi:type="dcterms:W3CDTF">2024-07-17T12:54:20Z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0x0101004BBEE7019B079C4E8A5C27982D1D9AC8</vt:lpwstr>
  </property>
  <property fmtid="{D5CDD505-2E9C-101B-9397-08002B2CF9AE}" pid="3" name="Order">
    <vt:r8>9309400</vt:r8>
  </property>
  <property fmtid="{D5CDD505-2E9C-101B-9397-08002B2CF9AE}" pid="4" name="_dlc_DocIdItemGuid">
    <vt:lpwstr>1a7d3b1c-e216-4f68-90bb-c5532a495665</vt:lpwstr>
  </property>
  <property fmtid="{D5CDD505-2E9C-101B-9397-08002B2CF9AE}" pid="5" name="MediaServiceImageTags">
    <vt:lpwstr/>
  </property>
</Properties>
</file>