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6"/>
  </p:notesMasterIdLst>
  <p:sldIdLst>
    <p:sldId id="264" r:id="rId2"/>
    <p:sldId id="262" r:id="rId3"/>
    <p:sldId id="265" r:id="rId4"/>
    <p:sldId id="263" r:id="rId5"/>
    <p:sldId id="272" r:id="rId6"/>
    <p:sldId id="273" r:id="rId7"/>
    <p:sldId id="275" r:id="rId8"/>
    <p:sldId id="274" r:id="rId9"/>
    <p:sldId id="276" r:id="rId10"/>
    <p:sldId id="270" r:id="rId11"/>
    <p:sldId id="267" r:id="rId12"/>
    <p:sldId id="260" r:id="rId13"/>
    <p:sldId id="258" r:id="rId14"/>
    <p:sldId id="25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8BF1"/>
    <a:srgbClr val="DCB6F6"/>
    <a:srgbClr val="F0DD80"/>
    <a:srgbClr val="F6EBB6"/>
    <a:srgbClr val="F3E9B9"/>
    <a:srgbClr val="A6A200"/>
    <a:srgbClr val="EBE600"/>
    <a:srgbClr val="EA9486"/>
    <a:srgbClr val="EA9E86"/>
    <a:srgbClr val="F3C8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74484" autoAdjust="0"/>
  </p:normalViewPr>
  <p:slideViewPr>
    <p:cSldViewPr>
      <p:cViewPr varScale="1">
        <p:scale>
          <a:sx n="99" d="100"/>
          <a:sy n="99" d="100"/>
        </p:scale>
        <p:origin x="994" y="8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6C327A-D598-4975-871E-B0222E22F157}" type="datetimeFigureOut">
              <a:rPr lang="en-US" smtClean="0"/>
              <a:t>10/12/2024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6B4F6B-4119-4489-A3DC-DA1637448C5E}" type="slidenum">
              <a:rPr lang="en-US" smtClean="0"/>
              <a:t>‹#›</a:t>
            </a:fld>
            <a:endParaRPr lang="en-US"/>
          </a:p>
        </p:txBody>
      </p:sp>
    </p:spTree>
    <p:extLst>
      <p:ext uri="{BB962C8B-B14F-4D97-AF65-F5344CB8AC3E}">
        <p14:creationId xmlns:p14="http://schemas.microsoft.com/office/powerpoint/2010/main" val="140146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20D01C1-04BE-4996-AB3B-C87F51C2A1D7}" type="datetimeFigureOut">
              <a:rPr lang="en-US" smtClean="0"/>
              <a:t>10/12/2024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490F8C-3D0D-4DB1-B2BD-1525EA5CE111}" type="slidenum">
              <a:rPr lang="en-US" smtClean="0"/>
              <a:t>‹#›</a:t>
            </a:fld>
            <a:endParaRPr lang="en-US"/>
          </a:p>
        </p:txBody>
      </p:sp>
    </p:spTree>
    <p:extLst>
      <p:ext uri="{BB962C8B-B14F-4D97-AF65-F5344CB8AC3E}">
        <p14:creationId xmlns:p14="http://schemas.microsoft.com/office/powerpoint/2010/main" val="1748147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20D01C1-04BE-4996-AB3B-C87F51C2A1D7}" type="datetimeFigureOut">
              <a:rPr lang="en-US" smtClean="0"/>
              <a:t>10/12/2024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490F8C-3D0D-4DB1-B2BD-1525EA5CE111}" type="slidenum">
              <a:rPr lang="en-US" smtClean="0"/>
              <a:t>‹#›</a:t>
            </a:fld>
            <a:endParaRPr lang="en-US"/>
          </a:p>
        </p:txBody>
      </p:sp>
    </p:spTree>
    <p:extLst>
      <p:ext uri="{BB962C8B-B14F-4D97-AF65-F5344CB8AC3E}">
        <p14:creationId xmlns:p14="http://schemas.microsoft.com/office/powerpoint/2010/main" val="1946149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20D01C1-04BE-4996-AB3B-C87F51C2A1D7}" type="datetimeFigureOut">
              <a:rPr lang="en-US" smtClean="0"/>
              <a:t>10/12/2024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490F8C-3D0D-4DB1-B2BD-1525EA5CE111}" type="slidenum">
              <a:rPr lang="en-US" smtClean="0"/>
              <a:t>‹#›</a:t>
            </a:fld>
            <a:endParaRPr lang="en-US"/>
          </a:p>
        </p:txBody>
      </p:sp>
    </p:spTree>
    <p:extLst>
      <p:ext uri="{BB962C8B-B14F-4D97-AF65-F5344CB8AC3E}">
        <p14:creationId xmlns:p14="http://schemas.microsoft.com/office/powerpoint/2010/main" val="2099908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20D01C1-04BE-4996-AB3B-C87F51C2A1D7}" type="datetimeFigureOut">
              <a:rPr lang="en-US" smtClean="0"/>
              <a:t>10/12/2024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490F8C-3D0D-4DB1-B2BD-1525EA5CE111}" type="slidenum">
              <a:rPr lang="en-US" smtClean="0"/>
              <a:t>‹#›</a:t>
            </a:fld>
            <a:endParaRPr lang="en-US"/>
          </a:p>
        </p:txBody>
      </p:sp>
    </p:spTree>
    <p:extLst>
      <p:ext uri="{BB962C8B-B14F-4D97-AF65-F5344CB8AC3E}">
        <p14:creationId xmlns:p14="http://schemas.microsoft.com/office/powerpoint/2010/main" val="3694300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20D01C1-04BE-4996-AB3B-C87F51C2A1D7}" type="datetimeFigureOut">
              <a:rPr lang="en-US" smtClean="0"/>
              <a:t>10/12/2024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490F8C-3D0D-4DB1-B2BD-1525EA5CE111}" type="slidenum">
              <a:rPr lang="en-US" smtClean="0"/>
              <a:t>‹#›</a:t>
            </a:fld>
            <a:endParaRPr lang="en-US"/>
          </a:p>
        </p:txBody>
      </p:sp>
    </p:spTree>
    <p:extLst>
      <p:ext uri="{BB962C8B-B14F-4D97-AF65-F5344CB8AC3E}">
        <p14:creationId xmlns:p14="http://schemas.microsoft.com/office/powerpoint/2010/main" val="2790924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20D01C1-04BE-4996-AB3B-C87F51C2A1D7}" type="datetimeFigureOut">
              <a:rPr lang="en-US" smtClean="0"/>
              <a:t>10/12/2024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490F8C-3D0D-4DB1-B2BD-1525EA5CE111}" type="slidenum">
              <a:rPr lang="en-US" smtClean="0"/>
              <a:t>‹#›</a:t>
            </a:fld>
            <a:endParaRPr lang="en-US"/>
          </a:p>
        </p:txBody>
      </p:sp>
    </p:spTree>
    <p:extLst>
      <p:ext uri="{BB962C8B-B14F-4D97-AF65-F5344CB8AC3E}">
        <p14:creationId xmlns:p14="http://schemas.microsoft.com/office/powerpoint/2010/main" val="152177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20D01C1-04BE-4996-AB3B-C87F51C2A1D7}" type="datetimeFigureOut">
              <a:rPr lang="en-US" smtClean="0"/>
              <a:t>10/12/2024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490F8C-3D0D-4DB1-B2BD-1525EA5CE111}" type="slidenum">
              <a:rPr lang="en-US" smtClean="0"/>
              <a:t>‹#›</a:t>
            </a:fld>
            <a:endParaRPr lang="en-US"/>
          </a:p>
        </p:txBody>
      </p:sp>
    </p:spTree>
    <p:extLst>
      <p:ext uri="{BB962C8B-B14F-4D97-AF65-F5344CB8AC3E}">
        <p14:creationId xmlns:p14="http://schemas.microsoft.com/office/powerpoint/2010/main" val="3686894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15962"/>
          </a:xfrm>
        </p:spPr>
        <p:txBody>
          <a:bodyPr>
            <a:normAutofit/>
          </a:bodyPr>
          <a:lstStyle>
            <a:lvl1pPr algn="l">
              <a:defRPr sz="4000">
                <a:solidFill>
                  <a:schemeClr val="bg1"/>
                </a:solidFill>
              </a:defRPr>
            </a:lvl1pPr>
          </a:lstStyle>
          <a:p>
            <a:r>
              <a:rPr lang="en-US"/>
              <a:t>Click to edit Master title style</a:t>
            </a:r>
          </a:p>
        </p:txBody>
      </p:sp>
      <p:sp>
        <p:nvSpPr>
          <p:cNvPr id="3" name="Date Placeholder 2"/>
          <p:cNvSpPr>
            <a:spLocks noGrp="1"/>
          </p:cNvSpPr>
          <p:nvPr>
            <p:ph type="dt" sz="half" idx="10"/>
          </p:nvPr>
        </p:nvSpPr>
        <p:spPr/>
        <p:txBody>
          <a:bodyPr/>
          <a:lstStyle/>
          <a:p>
            <a:fld id="{B20D01C1-04BE-4996-AB3B-C87F51C2A1D7}" type="datetimeFigureOut">
              <a:rPr lang="en-US" smtClean="0"/>
              <a:t>10/12/2024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490F8C-3D0D-4DB1-B2BD-1525EA5CE111}" type="slidenum">
              <a:rPr lang="en-US" smtClean="0"/>
              <a:t>‹#›</a:t>
            </a:fld>
            <a:endParaRPr lang="en-US"/>
          </a:p>
        </p:txBody>
      </p:sp>
    </p:spTree>
    <p:extLst>
      <p:ext uri="{BB962C8B-B14F-4D97-AF65-F5344CB8AC3E}">
        <p14:creationId xmlns:p14="http://schemas.microsoft.com/office/powerpoint/2010/main" val="4282881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0D01C1-04BE-4996-AB3B-C87F51C2A1D7}" type="datetimeFigureOut">
              <a:rPr lang="en-US" smtClean="0"/>
              <a:t>10/12/2024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490F8C-3D0D-4DB1-B2BD-1525EA5CE111}" type="slidenum">
              <a:rPr lang="en-US" smtClean="0"/>
              <a:t>‹#›</a:t>
            </a:fld>
            <a:endParaRPr lang="en-US"/>
          </a:p>
        </p:txBody>
      </p:sp>
    </p:spTree>
    <p:extLst>
      <p:ext uri="{BB962C8B-B14F-4D97-AF65-F5344CB8AC3E}">
        <p14:creationId xmlns:p14="http://schemas.microsoft.com/office/powerpoint/2010/main" val="1931924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20D01C1-04BE-4996-AB3B-C87F51C2A1D7}" type="datetimeFigureOut">
              <a:rPr lang="en-US" smtClean="0"/>
              <a:t>10/12/2024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490F8C-3D0D-4DB1-B2BD-1525EA5CE111}" type="slidenum">
              <a:rPr lang="en-US" smtClean="0"/>
              <a:t>‹#›</a:t>
            </a:fld>
            <a:endParaRPr lang="en-US"/>
          </a:p>
        </p:txBody>
      </p:sp>
    </p:spTree>
    <p:extLst>
      <p:ext uri="{BB962C8B-B14F-4D97-AF65-F5344CB8AC3E}">
        <p14:creationId xmlns:p14="http://schemas.microsoft.com/office/powerpoint/2010/main" val="3283749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20D01C1-04BE-4996-AB3B-C87F51C2A1D7}" type="datetimeFigureOut">
              <a:rPr lang="en-US" smtClean="0"/>
              <a:t>10/12/2024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490F8C-3D0D-4DB1-B2BD-1525EA5CE111}" type="slidenum">
              <a:rPr lang="en-US" smtClean="0"/>
              <a:t>‹#›</a:t>
            </a:fld>
            <a:endParaRPr lang="en-US"/>
          </a:p>
        </p:txBody>
      </p:sp>
    </p:spTree>
    <p:extLst>
      <p:ext uri="{BB962C8B-B14F-4D97-AF65-F5344CB8AC3E}">
        <p14:creationId xmlns:p14="http://schemas.microsoft.com/office/powerpoint/2010/main" val="1772992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0D01C1-04BE-4996-AB3B-C87F51C2A1D7}" type="datetimeFigureOut">
              <a:rPr lang="en-US" smtClean="0"/>
              <a:t>10/12/2024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490F8C-3D0D-4DB1-B2BD-1525EA5CE111}" type="slidenum">
              <a:rPr lang="en-US" smtClean="0"/>
              <a:t>‹#›</a:t>
            </a:fld>
            <a:endParaRPr lang="en-US"/>
          </a:p>
        </p:txBody>
      </p:sp>
    </p:spTree>
    <p:extLst>
      <p:ext uri="{BB962C8B-B14F-4D97-AF65-F5344CB8AC3E}">
        <p14:creationId xmlns:p14="http://schemas.microsoft.com/office/powerpoint/2010/main" val="3392076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bg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bg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s://www.goodreads.com/work/quotes/2333951" TargetMode="External"/><Relationship Id="rId2" Type="http://schemas.openxmlformats.org/officeDocument/2006/relationships/hyperlink" Target="https://www.goodreads.com/author/show/61105.Dr_Seuss" TargetMode="External"/><Relationship Id="rId1" Type="http://schemas.openxmlformats.org/officeDocument/2006/relationships/slideLayout" Target="../slideLayouts/slideLayout6.xml"/><Relationship Id="rId6" Type="http://schemas.openxmlformats.org/officeDocument/2006/relationships/image" Target="../media/image2.png"/><Relationship Id="rId5" Type="http://schemas.openxmlformats.org/officeDocument/2006/relationships/image" Target="../media/image7.jpeg"/><Relationship Id="rId4" Type="http://schemas.openxmlformats.org/officeDocument/2006/relationships/image" Target="../media/image6.jpeg"/></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6.xml"/><Relationship Id="rId5" Type="http://schemas.openxmlformats.org/officeDocument/2006/relationships/image" Target="../media/image2.png"/><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http://www.moxa.com/Innovation/images/DT-diagram.jpg"/>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TextBox 4">
            <a:extLst>
              <a:ext uri="{FF2B5EF4-FFF2-40B4-BE49-F238E27FC236}">
                <a16:creationId xmlns:a16="http://schemas.microsoft.com/office/drawing/2014/main" id="{0B387BE7-F4F7-4659-BE77-69B21B275D86}"/>
              </a:ext>
            </a:extLst>
          </p:cNvPr>
          <p:cNvSpPr txBox="1"/>
          <p:nvPr/>
        </p:nvSpPr>
        <p:spPr>
          <a:xfrm>
            <a:off x="533400" y="1524000"/>
            <a:ext cx="8001000" cy="6740307"/>
          </a:xfrm>
          <a:prstGeom prst="rect">
            <a:avLst/>
          </a:prstGeom>
          <a:noFill/>
        </p:spPr>
        <p:txBody>
          <a:bodyPr wrap="square" rtlCol="0">
            <a:spAutoFit/>
          </a:bodyPr>
          <a:lstStyle/>
          <a:p>
            <a:pPr algn="ctr"/>
            <a:r>
              <a:rPr lang="en-GB" sz="7200" dirty="0">
                <a:solidFill>
                  <a:schemeClr val="bg1"/>
                </a:solidFill>
                <a:latin typeface="ChalkyChuck" panose="02000603000000000000" pitchFamily="2" charset="0"/>
                <a:ea typeface="ChalkyChuck" panose="02000603000000000000" pitchFamily="2" charset="0"/>
              </a:rPr>
              <a:t>Early  Phonics Overview for Parents </a:t>
            </a:r>
          </a:p>
          <a:p>
            <a:pPr marL="285750" indent="-285750">
              <a:buFont typeface="Arial" panose="020B0604020202020204" pitchFamily="34" charset="0"/>
              <a:buChar char="•"/>
            </a:pPr>
            <a:endParaRPr lang="en-GB" dirty="0">
              <a:solidFill>
                <a:schemeClr val="bg1"/>
              </a:solidFill>
              <a:latin typeface="Sassoon Infant Rg" panose="02000503030000020003" pitchFamily="2" charset="0"/>
              <a:ea typeface="Sassoon Infant Rg" panose="02000503030000020003" pitchFamily="2" charset="0"/>
            </a:endParaRPr>
          </a:p>
          <a:p>
            <a:pPr marL="285750" indent="-285750">
              <a:buFont typeface="Arial" panose="020B0604020202020204" pitchFamily="34" charset="0"/>
              <a:buChar char="•"/>
            </a:pPr>
            <a:r>
              <a:rPr lang="en-GB" dirty="0">
                <a:solidFill>
                  <a:schemeClr val="bg1"/>
                </a:solidFill>
                <a:latin typeface="Sassoon Infant Rg" panose="02000503030000020003" pitchFamily="2" charset="0"/>
                <a:ea typeface="Sassoon Infant Rg" panose="02000503030000020003" pitchFamily="2" charset="0"/>
              </a:rPr>
              <a:t>In Nursery, children will play lots of listening/sound games which will give them the skills they need to be ready for the formal introduction to letters and sounds. At Wibsey, children learn to read and write through a systematic phonics scheme called Read, Write, Inc. This will be formally introduced when they join our Reception classes, although children will begin to learn some sounds and corresponding pictures, towards the end of their Nursery Year, within their daily provision.</a:t>
            </a:r>
          </a:p>
          <a:p>
            <a:pPr marL="285750" indent="-285750">
              <a:buFont typeface="Arial" panose="020B0604020202020204" pitchFamily="34" charset="0"/>
              <a:buChar char="•"/>
            </a:pPr>
            <a:endParaRPr lang="en-GB" dirty="0">
              <a:solidFill>
                <a:schemeClr val="bg1"/>
              </a:solidFill>
              <a:latin typeface="Sassoon Infant Rg" panose="02000503030000020003" pitchFamily="2" charset="0"/>
              <a:ea typeface="Sassoon Infant Rg" panose="02000503030000020003" pitchFamily="2" charset="0"/>
            </a:endParaRPr>
          </a:p>
          <a:p>
            <a:pPr marL="285750" indent="-285750">
              <a:buFont typeface="Arial" panose="020B0604020202020204" pitchFamily="34" charset="0"/>
              <a:buChar char="•"/>
            </a:pPr>
            <a:endParaRPr lang="en-GB" dirty="0">
              <a:solidFill>
                <a:schemeClr val="bg1"/>
              </a:solidFill>
              <a:latin typeface="Sassoon Infant Rg" panose="02000503030000020003" pitchFamily="2" charset="0"/>
              <a:ea typeface="Sassoon Infant Rg" panose="02000503030000020003" pitchFamily="2" charset="0"/>
            </a:endParaRPr>
          </a:p>
          <a:p>
            <a:pPr marL="285750" indent="-285750">
              <a:buFont typeface="Arial" panose="020B0604020202020204" pitchFamily="34" charset="0"/>
              <a:buChar char="•"/>
            </a:pPr>
            <a:endParaRPr lang="en-GB" dirty="0">
              <a:solidFill>
                <a:schemeClr val="bg1"/>
              </a:solidFill>
              <a:latin typeface="Sassoon Infant Rg" panose="02000503030000020003" pitchFamily="2" charset="0"/>
              <a:ea typeface="Sassoon Infant Rg" panose="02000503030000020003" pitchFamily="2" charset="0"/>
            </a:endParaRPr>
          </a:p>
          <a:p>
            <a:pPr marL="285750" indent="-285750">
              <a:buFont typeface="Arial" panose="020B0604020202020204" pitchFamily="34" charset="0"/>
              <a:buChar char="•"/>
            </a:pPr>
            <a:endParaRPr lang="en-GB" dirty="0">
              <a:solidFill>
                <a:schemeClr val="bg1"/>
              </a:solidFill>
              <a:latin typeface="Sassoon Infant Rg" panose="02000503030000020003" pitchFamily="2" charset="0"/>
              <a:ea typeface="Sassoon Infant Rg" panose="02000503030000020003" pitchFamily="2" charset="0"/>
            </a:endParaRPr>
          </a:p>
          <a:p>
            <a:pPr marL="285750" indent="-285750">
              <a:buFont typeface="Arial" panose="020B0604020202020204" pitchFamily="34" charset="0"/>
              <a:buChar char="•"/>
            </a:pPr>
            <a:endParaRPr lang="en-GB" dirty="0">
              <a:solidFill>
                <a:schemeClr val="bg1"/>
              </a:solidFill>
              <a:latin typeface="Sassoon Infant Rg" panose="02000503030000020003" pitchFamily="2" charset="0"/>
              <a:ea typeface="Sassoon Infant Rg" panose="02000503030000020003" pitchFamily="2" charset="0"/>
            </a:endParaRPr>
          </a:p>
          <a:p>
            <a:pPr marL="285750" indent="-285750">
              <a:buFont typeface="Arial" panose="020B0604020202020204" pitchFamily="34" charset="0"/>
              <a:buChar char="•"/>
            </a:pPr>
            <a:endParaRPr lang="en-GB" dirty="0">
              <a:solidFill>
                <a:schemeClr val="bg1"/>
              </a:solidFill>
              <a:latin typeface="Sassoon Infant Rg" panose="02000503030000020003" pitchFamily="2" charset="0"/>
              <a:ea typeface="Sassoon Infant Rg" panose="02000503030000020003" pitchFamily="2" charset="0"/>
            </a:endParaRPr>
          </a:p>
          <a:p>
            <a:pPr marL="285750" indent="-285750">
              <a:buFont typeface="Arial" panose="020B0604020202020204" pitchFamily="34" charset="0"/>
              <a:buChar char="•"/>
            </a:pPr>
            <a:endParaRPr lang="en-GB" dirty="0">
              <a:solidFill>
                <a:schemeClr val="bg1"/>
              </a:solidFill>
              <a:latin typeface="Sassoon Infant Rg" panose="02000503030000020003" pitchFamily="2" charset="0"/>
              <a:ea typeface="Sassoon Infant Rg" panose="02000503030000020003" pitchFamily="2" charset="0"/>
            </a:endParaRPr>
          </a:p>
          <a:p>
            <a:pPr marL="285750" indent="-285750">
              <a:buFont typeface="Arial" panose="020B0604020202020204" pitchFamily="34" charset="0"/>
              <a:buChar char="•"/>
            </a:pPr>
            <a:endParaRPr lang="en-GB" dirty="0">
              <a:solidFill>
                <a:schemeClr val="bg1"/>
              </a:solidFill>
              <a:latin typeface="Sassoon Infant Rg" panose="02000503030000020003" pitchFamily="2" charset="0"/>
              <a:ea typeface="Sassoon Infant Rg" panose="02000503030000020003" pitchFamily="2" charset="0"/>
            </a:endParaRPr>
          </a:p>
        </p:txBody>
      </p:sp>
      <p:pic>
        <p:nvPicPr>
          <p:cNvPr id="3" name="Picture 2">
            <a:extLst>
              <a:ext uri="{FF2B5EF4-FFF2-40B4-BE49-F238E27FC236}">
                <a16:creationId xmlns:a16="http://schemas.microsoft.com/office/drawing/2014/main" id="{43F1F3B2-E03D-479B-A93A-5F66F1477054}"/>
              </a:ext>
            </a:extLst>
          </p:cNvPr>
          <p:cNvPicPr>
            <a:picLocks noChangeAspect="1"/>
          </p:cNvPicPr>
          <p:nvPr/>
        </p:nvPicPr>
        <p:blipFill>
          <a:blip r:embed="rId2"/>
          <a:stretch>
            <a:fillRect/>
          </a:stretch>
        </p:blipFill>
        <p:spPr>
          <a:xfrm>
            <a:off x="7391400" y="304800"/>
            <a:ext cx="1219200" cy="1368926"/>
          </a:xfrm>
          <a:prstGeom prst="rect">
            <a:avLst/>
          </a:prstGeom>
        </p:spPr>
      </p:pic>
    </p:spTree>
    <p:extLst>
      <p:ext uri="{BB962C8B-B14F-4D97-AF65-F5344CB8AC3E}">
        <p14:creationId xmlns:p14="http://schemas.microsoft.com/office/powerpoint/2010/main" val="7373331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a:extLst>
              <a:ext uri="{FF2B5EF4-FFF2-40B4-BE49-F238E27FC236}">
                <a16:creationId xmlns:a16="http://schemas.microsoft.com/office/drawing/2014/main" id="{515D6845-2F97-4C0D-9C14-12404CA33EC5}"/>
              </a:ext>
            </a:extLst>
          </p:cNvPr>
          <p:cNvSpPr>
            <a:spLocks noGrp="1"/>
          </p:cNvSpPr>
          <p:nvPr>
            <p:ph type="title"/>
          </p:nvPr>
        </p:nvSpPr>
        <p:spPr>
          <a:xfrm>
            <a:off x="457200" y="152400"/>
            <a:ext cx="8229600" cy="715963"/>
          </a:xfrm>
        </p:spPr>
        <p:txBody>
          <a:bodyPr>
            <a:normAutofit fontScale="90000"/>
          </a:bodyPr>
          <a:lstStyle/>
          <a:p>
            <a:br>
              <a:rPr lang="en-US" dirty="0">
                <a:latin typeface="ChalkyChuck" panose="02000603000000000000" pitchFamily="2" charset="0"/>
                <a:ea typeface="ChalkyChuck" panose="02000603000000000000" pitchFamily="2" charset="0"/>
              </a:rPr>
            </a:br>
            <a:br>
              <a:rPr lang="en-US" dirty="0">
                <a:latin typeface="ChalkyChuck" panose="02000603000000000000" pitchFamily="2" charset="0"/>
                <a:ea typeface="ChalkyChuck" panose="02000603000000000000" pitchFamily="2" charset="0"/>
              </a:rPr>
            </a:br>
            <a:r>
              <a:rPr lang="en-US" dirty="0">
                <a:latin typeface="ChalkyChuck" panose="02000603000000000000" pitchFamily="2" charset="0"/>
                <a:ea typeface="ChalkyChuck" panose="02000603000000000000" pitchFamily="2" charset="0"/>
              </a:rPr>
              <a:t>Aspect 7 – Oral Blending and segmenting</a:t>
            </a:r>
            <a:br>
              <a:rPr lang="en-US" dirty="0">
                <a:latin typeface="ChalkyChuck" panose="02000603000000000000" pitchFamily="2" charset="0"/>
                <a:ea typeface="ChalkyChuck" panose="02000603000000000000" pitchFamily="2" charset="0"/>
              </a:rPr>
            </a:br>
            <a:br>
              <a:rPr lang="en-US" dirty="0">
                <a:latin typeface="ChalkyChuck" panose="02000603000000000000" pitchFamily="2" charset="0"/>
                <a:ea typeface="ChalkyChuck" panose="02000603000000000000" pitchFamily="2" charset="0"/>
              </a:rPr>
            </a:br>
            <a:endParaRPr lang="en-US" dirty="0">
              <a:latin typeface="ChalkyChuck" panose="02000603000000000000" pitchFamily="2" charset="0"/>
              <a:ea typeface="ChalkyChuck" panose="02000603000000000000" pitchFamily="2" charset="0"/>
            </a:endParaRPr>
          </a:p>
        </p:txBody>
      </p:sp>
      <p:sp>
        <p:nvSpPr>
          <p:cNvPr id="5" name="TextBox 4">
            <a:extLst>
              <a:ext uri="{FF2B5EF4-FFF2-40B4-BE49-F238E27FC236}">
                <a16:creationId xmlns:a16="http://schemas.microsoft.com/office/drawing/2014/main" id="{4BDD53D7-B04C-481F-A8EC-2A9888DF20C9}"/>
              </a:ext>
            </a:extLst>
          </p:cNvPr>
          <p:cNvSpPr txBox="1"/>
          <p:nvPr/>
        </p:nvSpPr>
        <p:spPr>
          <a:xfrm>
            <a:off x="457200" y="541287"/>
            <a:ext cx="8077200" cy="5336846"/>
          </a:xfrm>
          <a:prstGeom prst="rect">
            <a:avLst/>
          </a:prstGeom>
          <a:noFill/>
        </p:spPr>
        <p:txBody>
          <a:bodyPr wrap="square">
            <a:spAutoFit/>
          </a:bodyPr>
          <a:lstStyle/>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endParaRPr kumimoji="0" lang="en-GB" sz="2400" b="0" i="0" u="none" strike="noStrike" kern="1200" cap="none" spc="0" normalizeH="0" baseline="0" noProof="0" dirty="0">
              <a:ln>
                <a:noFill/>
              </a:ln>
              <a:solidFill>
                <a:srgbClr val="000000"/>
              </a:solidFill>
              <a:effectLst/>
              <a:uLnTx/>
              <a:uFillTx/>
              <a:latin typeface="Sassoon Infant Rg" panose="02000503030000020003" pitchFamily="2" charset="0"/>
              <a:ea typeface="Sassoon Infant Rg" panose="02000503030000020003" pitchFamily="2" charset="0"/>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endParaRPr lang="en-GB" sz="2400" dirty="0">
              <a:solidFill>
                <a:srgbClr val="000000"/>
              </a:solidFill>
              <a:latin typeface="Sassoon Infant Rg" panose="02000503030000020003" pitchFamily="2" charset="0"/>
              <a:ea typeface="Sassoon Infant Rg" panose="02000503030000020003" pitchFamily="2" charset="0"/>
            </a:endParaRP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r>
              <a:rPr kumimoji="0" lang="en-GB" sz="2400" b="0" i="0" u="none" strike="noStrike" kern="1200" cap="none" spc="0" normalizeH="0" baseline="0" noProof="0" dirty="0">
                <a:ln>
                  <a:noFill/>
                </a:ln>
                <a:solidFill>
                  <a:schemeClr val="bg1"/>
                </a:solidFill>
                <a:effectLst/>
                <a:uLnTx/>
                <a:uFillTx/>
                <a:latin typeface="ChalkyChuck" panose="02000603000000000000" pitchFamily="2" charset="0"/>
                <a:ea typeface="ChalkyChuck" panose="02000603000000000000" pitchFamily="2" charset="0"/>
              </a:rPr>
              <a:t>Oral blending (ready to read) &amp; segmenting (ready to write).</a:t>
            </a: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endParaRPr kumimoji="0" lang="en-GB" sz="2400" b="0" i="0" u="none" strike="noStrike" kern="1200" cap="none" spc="0" normalizeH="0" baseline="0" noProof="0" dirty="0">
              <a:ln>
                <a:noFill/>
              </a:ln>
              <a:solidFill>
                <a:schemeClr val="bg1"/>
              </a:solidFill>
              <a:effectLst/>
              <a:uLnTx/>
              <a:uFillTx/>
              <a:latin typeface="ChalkyChuck" panose="02000603000000000000" pitchFamily="2" charset="0"/>
              <a:ea typeface="ChalkyChuck" panose="02000603000000000000" pitchFamily="2" charset="0"/>
            </a:endParaRP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r>
              <a:rPr kumimoji="0" lang="en-GB" sz="2400" b="0" i="0" u="none" strike="noStrike" kern="1200" cap="none" spc="0" normalizeH="0" baseline="0" noProof="0" dirty="0">
                <a:ln>
                  <a:noFill/>
                </a:ln>
                <a:solidFill>
                  <a:schemeClr val="bg1"/>
                </a:solidFill>
                <a:effectLst/>
                <a:uLnTx/>
                <a:uFillTx/>
                <a:latin typeface="ChalkyChuck" panose="02000603000000000000" pitchFamily="2" charset="0"/>
                <a:ea typeface="ChalkyChuck" panose="02000603000000000000" pitchFamily="2" charset="0"/>
              </a:rPr>
              <a:t>In this aspect, the main aim is to develop oral blending and segmenting skills.</a:t>
            </a:r>
          </a:p>
          <a:p>
            <a:pPr marR="0" lvl="0" algn="l" defTabSz="914400" rtl="0" eaLnBrk="0" fontAlgn="base" latinLnBrk="0" hangingPunct="0">
              <a:lnSpc>
                <a:spcPct val="100000"/>
              </a:lnSpc>
              <a:spcBef>
                <a:spcPct val="20000"/>
              </a:spcBef>
              <a:spcAft>
                <a:spcPct val="0"/>
              </a:spcAft>
              <a:buClrTx/>
              <a:buSzTx/>
              <a:tabLst/>
              <a:defRPr/>
            </a:pPr>
            <a:endParaRPr kumimoji="0" lang="en-GB" sz="2400" b="0" i="0" u="none" strike="noStrike" kern="1200" cap="none" spc="0" normalizeH="0" baseline="0" noProof="0" dirty="0">
              <a:ln>
                <a:noFill/>
              </a:ln>
              <a:solidFill>
                <a:schemeClr val="bg1"/>
              </a:solidFill>
              <a:effectLst/>
              <a:uLnTx/>
              <a:uFillTx/>
              <a:latin typeface="ChalkyChuck" panose="02000603000000000000" pitchFamily="2" charset="0"/>
              <a:ea typeface="ChalkyChuck" panose="02000603000000000000" pitchFamily="2" charset="0"/>
            </a:endParaRP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r>
              <a:rPr kumimoji="0" lang="en-GB" sz="2400" b="0" i="0" u="none" strike="noStrike" kern="1200" cap="none" spc="0" normalizeH="0" baseline="0" noProof="0" dirty="0">
                <a:ln>
                  <a:noFill/>
                </a:ln>
                <a:solidFill>
                  <a:schemeClr val="bg1"/>
                </a:solidFill>
                <a:effectLst/>
                <a:uLnTx/>
                <a:uFillTx/>
                <a:latin typeface="ChalkyChuck" panose="02000603000000000000" pitchFamily="2" charset="0"/>
                <a:ea typeface="ChalkyChuck" panose="02000603000000000000" pitchFamily="2" charset="0"/>
              </a:rPr>
              <a:t>To practise oral blending, the teacher could say some sounds, such as /c/-/u/-/p/ and see whether the children can pick out a cup from a group of objects. For segmenting practise, the teacher could hold up an object such as a sock and ask the children which sounds they can hear in the word sock.</a:t>
            </a:r>
          </a:p>
        </p:txBody>
      </p:sp>
      <p:pic>
        <p:nvPicPr>
          <p:cNvPr id="4" name="Picture 3">
            <a:extLst>
              <a:ext uri="{FF2B5EF4-FFF2-40B4-BE49-F238E27FC236}">
                <a16:creationId xmlns:a16="http://schemas.microsoft.com/office/drawing/2014/main" id="{472A7038-BA34-48E1-AF92-552178205B7B}"/>
              </a:ext>
            </a:extLst>
          </p:cNvPr>
          <p:cNvPicPr>
            <a:picLocks noChangeAspect="1"/>
          </p:cNvPicPr>
          <p:nvPr/>
        </p:nvPicPr>
        <p:blipFill>
          <a:blip r:embed="rId2"/>
          <a:stretch>
            <a:fillRect/>
          </a:stretch>
        </p:blipFill>
        <p:spPr>
          <a:xfrm>
            <a:off x="8240944" y="76477"/>
            <a:ext cx="772892" cy="867808"/>
          </a:xfrm>
          <a:prstGeom prst="rect">
            <a:avLst/>
          </a:prstGeom>
        </p:spPr>
      </p:pic>
    </p:spTree>
    <p:extLst>
      <p:ext uri="{BB962C8B-B14F-4D97-AF65-F5344CB8AC3E}">
        <p14:creationId xmlns:p14="http://schemas.microsoft.com/office/powerpoint/2010/main" val="6442265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68300" y="152399"/>
            <a:ext cx="8318500" cy="906916"/>
          </a:xfrm>
        </p:spPr>
        <p:txBody>
          <a:bodyPr>
            <a:normAutofit/>
          </a:bodyPr>
          <a:lstStyle/>
          <a:p>
            <a:pPr algn="ctr"/>
            <a:r>
              <a:rPr lang="en-US" dirty="0">
                <a:latin typeface="ChalkyChuck" panose="02000603000000000000" pitchFamily="2" charset="0"/>
                <a:ea typeface="ChalkyChuck" panose="02000603000000000000" pitchFamily="2" charset="0"/>
              </a:rPr>
              <a:t>Early phonics Overview</a:t>
            </a:r>
          </a:p>
        </p:txBody>
      </p:sp>
      <p:sp>
        <p:nvSpPr>
          <p:cNvPr id="2" name="AutoShape 2" descr="http://www.moxa.com/Innovation/images/DT-diagram.jpg"/>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TextBox 7">
            <a:extLst>
              <a:ext uri="{FF2B5EF4-FFF2-40B4-BE49-F238E27FC236}">
                <a16:creationId xmlns:a16="http://schemas.microsoft.com/office/drawing/2014/main" id="{3BEFE7C1-7358-4FA3-95F4-64A016900EE9}"/>
              </a:ext>
            </a:extLst>
          </p:cNvPr>
          <p:cNvSpPr txBox="1"/>
          <p:nvPr/>
        </p:nvSpPr>
        <p:spPr>
          <a:xfrm>
            <a:off x="228600" y="1143000"/>
            <a:ext cx="4343400" cy="4462760"/>
          </a:xfrm>
          <a:prstGeom prst="rect">
            <a:avLst/>
          </a:prstGeom>
          <a:noFill/>
        </p:spPr>
        <p:txBody>
          <a:bodyPr wrap="square">
            <a:spAutoFit/>
          </a:bodyPr>
          <a:lstStyle/>
          <a:p>
            <a:pPr marL="285750" indent="-285750" eaLnBrk="1" hangingPunct="1">
              <a:buFont typeface="Arial" panose="020B0604020202020204" pitchFamily="34" charset="0"/>
              <a:buChar char="•"/>
            </a:pPr>
            <a:r>
              <a:rPr lang="en-GB" dirty="0">
                <a:solidFill>
                  <a:schemeClr val="bg1"/>
                </a:solidFill>
                <a:latin typeface="ChalkyChuck" panose="02000603000000000000" pitchFamily="2" charset="0"/>
                <a:ea typeface="ChalkyChuck" panose="02000603000000000000" pitchFamily="2" charset="0"/>
              </a:rPr>
              <a:t>These activities are designed to be used throughout all of the phases of phonics as lots of practice is needed before children will become confident in their phonic knowledge and skills.</a:t>
            </a:r>
          </a:p>
          <a:p>
            <a:pPr eaLnBrk="1" hangingPunct="1"/>
            <a:endParaRPr lang="en-GB" sz="1600" dirty="0">
              <a:solidFill>
                <a:schemeClr val="bg1"/>
              </a:solidFill>
              <a:latin typeface="ChalkyChuck" panose="02000603000000000000" pitchFamily="2" charset="0"/>
              <a:ea typeface="ChalkyChuck" panose="02000603000000000000" pitchFamily="2" charset="0"/>
            </a:endParaRPr>
          </a:p>
          <a:p>
            <a:pPr marL="285750" indent="-285750" eaLnBrk="1" hangingPunct="1">
              <a:buFont typeface="Arial" panose="020B0604020202020204" pitchFamily="34" charset="0"/>
              <a:buChar char="•"/>
            </a:pPr>
            <a:r>
              <a:rPr lang="en-GB" dirty="0">
                <a:solidFill>
                  <a:schemeClr val="bg1"/>
                </a:solidFill>
                <a:latin typeface="ChalkyChuck" panose="02000603000000000000" pitchFamily="2" charset="0"/>
                <a:ea typeface="ChalkyChuck" panose="02000603000000000000" pitchFamily="2" charset="0"/>
              </a:rPr>
              <a:t>Our early phonics teaching consists of  5-10 minutes of fun, practical activities which caters for all different learning styles. </a:t>
            </a:r>
            <a:endParaRPr lang="en-GB" sz="1600" dirty="0">
              <a:solidFill>
                <a:schemeClr val="bg1"/>
              </a:solidFill>
              <a:latin typeface="ChalkyChuck" panose="02000603000000000000" pitchFamily="2" charset="0"/>
              <a:ea typeface="ChalkyChuck" panose="02000603000000000000" pitchFamily="2" charset="0"/>
            </a:endParaRPr>
          </a:p>
          <a:p>
            <a:pPr eaLnBrk="1" hangingPunct="1"/>
            <a:endParaRPr lang="en-GB" sz="1600" dirty="0">
              <a:solidFill>
                <a:schemeClr val="bg1"/>
              </a:solidFill>
              <a:latin typeface="ChalkyChuck" panose="02000603000000000000" pitchFamily="2" charset="0"/>
              <a:ea typeface="ChalkyChuck" panose="02000603000000000000" pitchFamily="2" charset="0"/>
            </a:endParaRPr>
          </a:p>
          <a:p>
            <a:pPr marL="285750" indent="-285750" eaLnBrk="1" hangingPunct="1">
              <a:buFont typeface="Arial" panose="020B0604020202020204" pitchFamily="34" charset="0"/>
              <a:buChar char="•"/>
            </a:pPr>
            <a:r>
              <a:rPr lang="en-GB" dirty="0">
                <a:solidFill>
                  <a:schemeClr val="bg1"/>
                </a:solidFill>
                <a:latin typeface="ChalkyChuck" panose="02000603000000000000" pitchFamily="2" charset="0"/>
                <a:ea typeface="ChalkyChuck" panose="02000603000000000000" pitchFamily="2" charset="0"/>
              </a:rPr>
              <a:t>It is intended that each of the first six aspects should be dipped into, rather than going through them in any order, with a balance of activities designed to develop auditory discrimination.</a:t>
            </a:r>
          </a:p>
        </p:txBody>
      </p:sp>
      <p:pic>
        <p:nvPicPr>
          <p:cNvPr id="3074" name="Picture 2" descr="Sensory Shaker Bottles for Baby - The OT Toolbox">
            <a:extLst>
              <a:ext uri="{FF2B5EF4-FFF2-40B4-BE49-F238E27FC236}">
                <a16:creationId xmlns:a16="http://schemas.microsoft.com/office/drawing/2014/main" id="{AC61AB95-F8ED-4A09-AE04-F166144026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000" y="1143001"/>
            <a:ext cx="2667000" cy="2819399"/>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Listening Ears &amp; Vocabulary — Quality Care for Children">
            <a:extLst>
              <a:ext uri="{FF2B5EF4-FFF2-40B4-BE49-F238E27FC236}">
                <a16:creationId xmlns:a16="http://schemas.microsoft.com/office/drawing/2014/main" id="{524DF9F2-E66C-4560-BAA0-F53E9DEED23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8807" y="4419600"/>
            <a:ext cx="2476500" cy="184785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a16="http://schemas.microsoft.com/office/drawing/2014/main" id="{A4015846-A49D-47E8-917C-57E7C666035B}"/>
              </a:ext>
            </a:extLst>
          </p:cNvPr>
          <p:cNvPicPr>
            <a:picLocks noChangeAspect="1"/>
          </p:cNvPicPr>
          <p:nvPr/>
        </p:nvPicPr>
        <p:blipFill>
          <a:blip r:embed="rId4"/>
          <a:stretch>
            <a:fillRect/>
          </a:stretch>
        </p:blipFill>
        <p:spPr>
          <a:xfrm>
            <a:off x="8071240" y="168275"/>
            <a:ext cx="772892" cy="867808"/>
          </a:xfrm>
          <a:prstGeom prst="rect">
            <a:avLst/>
          </a:prstGeom>
        </p:spPr>
      </p:pic>
    </p:spTree>
    <p:extLst>
      <p:ext uri="{BB962C8B-B14F-4D97-AF65-F5344CB8AC3E}">
        <p14:creationId xmlns:p14="http://schemas.microsoft.com/office/powerpoint/2010/main" val="25861230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56300" y="612609"/>
            <a:ext cx="8229600" cy="1070326"/>
          </a:xfrm>
        </p:spPr>
        <p:txBody>
          <a:bodyPr>
            <a:normAutofit fontScale="90000"/>
          </a:bodyPr>
          <a:lstStyle/>
          <a:p>
            <a:br>
              <a:rPr lang="en-GB" sz="4000" dirty="0">
                <a:solidFill>
                  <a:schemeClr val="bg1"/>
                </a:solidFill>
                <a:latin typeface="Sassoon Infant Rg" panose="02000503030000020003" pitchFamily="2" charset="0"/>
                <a:ea typeface="Sassoon Infant Rg" panose="02000503030000020003" pitchFamily="2" charset="0"/>
              </a:rPr>
            </a:br>
            <a:r>
              <a:rPr lang="en-GB" sz="4000" dirty="0">
                <a:solidFill>
                  <a:schemeClr val="bg1"/>
                </a:solidFill>
                <a:latin typeface="ChalkyChuck" panose="02000603000000000000" pitchFamily="2" charset="0"/>
                <a:ea typeface="ChalkyChuck" panose="02000603000000000000" pitchFamily="2" charset="0"/>
              </a:rPr>
              <a:t>Phonics is not the only thing needed to become a fluent reader</a:t>
            </a:r>
            <a:r>
              <a:rPr lang="en-GB" sz="4000" dirty="0">
                <a:latin typeface="Sassoon Infant Rg" panose="02000503030000020003" pitchFamily="2" charset="0"/>
                <a:ea typeface="Sassoon Infant Rg" panose="02000503030000020003" pitchFamily="2" charset="0"/>
              </a:rPr>
              <a:t> </a:t>
            </a:r>
            <a:br>
              <a:rPr lang="en-GB" sz="4000" dirty="0">
                <a:latin typeface="Sassoon Infant Rg" panose="02000503030000020003" pitchFamily="2" charset="0"/>
                <a:ea typeface="Sassoon Infant Rg" panose="02000503030000020003" pitchFamily="2" charset="0"/>
              </a:rPr>
            </a:br>
            <a:r>
              <a:rPr lang="en-GB" sz="2700" dirty="0">
                <a:latin typeface="ChalkyChuck" panose="02000603000000000000" pitchFamily="2" charset="0"/>
                <a:ea typeface="ChalkyChuck" panose="02000603000000000000" pitchFamily="2" charset="0"/>
              </a:rPr>
              <a:t>Please continue to read with your child each night and encourage them to:</a:t>
            </a:r>
            <a:br>
              <a:rPr lang="en-GB" sz="2700" dirty="0">
                <a:solidFill>
                  <a:schemeClr val="bg1"/>
                </a:solidFill>
                <a:latin typeface="ChalkyChuck" panose="02000603000000000000" pitchFamily="2" charset="0"/>
                <a:ea typeface="ChalkyChuck" panose="02000603000000000000" pitchFamily="2" charset="0"/>
              </a:rPr>
            </a:br>
            <a:endParaRPr lang="en-US" sz="2700" dirty="0">
              <a:latin typeface="ChalkyChuck" panose="02000603000000000000" pitchFamily="2" charset="0"/>
              <a:ea typeface="ChalkyChuck" panose="02000603000000000000" pitchFamily="2" charset="0"/>
            </a:endParaRPr>
          </a:p>
        </p:txBody>
      </p:sp>
      <p:sp>
        <p:nvSpPr>
          <p:cNvPr id="2" name="AutoShape 2" descr="http://www.moxa.com/Innovation/images/DT-diagram.jpg"/>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3" name="Group 2"/>
          <p:cNvGrpSpPr/>
          <p:nvPr/>
        </p:nvGrpSpPr>
        <p:grpSpPr>
          <a:xfrm>
            <a:off x="5499669" y="4518183"/>
            <a:ext cx="2181139" cy="1995264"/>
            <a:chOff x="5441912" y="1576712"/>
            <a:chExt cx="1499013" cy="1371269"/>
          </a:xfrm>
        </p:grpSpPr>
        <p:sp>
          <p:nvSpPr>
            <p:cNvPr id="66" name="Rectangle 19"/>
            <p:cNvSpPr/>
            <p:nvPr/>
          </p:nvSpPr>
          <p:spPr>
            <a:xfrm rot="21599113">
              <a:off x="5441912" y="1637436"/>
              <a:ext cx="1361698" cy="1310545"/>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F6EBB6"/>
                </a:gs>
                <a:gs pos="100000">
                  <a:srgbClr val="F0DD80"/>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endParaRPr lang="en-US" sz="2400" dirty="0">
                <a:solidFill>
                  <a:schemeClr val="tx1"/>
                </a:solidFill>
                <a:latin typeface="ChalkyChuck" panose="02000603000000000000" pitchFamily="2" charset="0"/>
                <a:ea typeface="ChalkyChuck" panose="02000603000000000000" pitchFamily="2" charset="0"/>
                <a:cs typeface="Arial" pitchFamily="34" charset="0"/>
              </a:endParaRPr>
            </a:p>
            <a:p>
              <a:pPr algn="ctr"/>
              <a:r>
                <a:rPr lang="en-US" sz="2400" dirty="0">
                  <a:solidFill>
                    <a:schemeClr val="tx1"/>
                  </a:solidFill>
                  <a:latin typeface="ChalkyChuck" panose="02000603000000000000" pitchFamily="2" charset="0"/>
                  <a:ea typeface="ChalkyChuck" panose="02000603000000000000" pitchFamily="2" charset="0"/>
                  <a:cs typeface="Arial" pitchFamily="34" charset="0"/>
                </a:rPr>
                <a:t>And most importantly enjoy reading </a:t>
              </a:r>
            </a:p>
          </p:txBody>
        </p:sp>
        <p:grpSp>
          <p:nvGrpSpPr>
            <p:cNvPr id="67" name="Group 66"/>
            <p:cNvGrpSpPr/>
            <p:nvPr/>
          </p:nvGrpSpPr>
          <p:grpSpPr>
            <a:xfrm rot="21599113">
              <a:off x="5983932" y="1879944"/>
              <a:ext cx="525215" cy="108470"/>
              <a:chOff x="1608385" y="4223894"/>
              <a:chExt cx="727444" cy="150236"/>
            </a:xfrm>
          </p:grpSpPr>
          <p:sp>
            <p:nvSpPr>
              <p:cNvPr id="76" name="Freeform 75"/>
              <p:cNvSpPr/>
              <p:nvPr/>
            </p:nvSpPr>
            <p:spPr>
              <a:xfrm rot="5400000" flipH="1" flipV="1">
                <a:off x="1937187" y="3956303"/>
                <a:ext cx="45719" cy="703323"/>
              </a:xfrm>
              <a:custGeom>
                <a:avLst/>
                <a:gdLst>
                  <a:gd name="connsiteX0" fmla="*/ 0 w 1860336"/>
                  <a:gd name="connsiteY0" fmla="*/ 0 h 1513490"/>
                  <a:gd name="connsiteX1" fmla="*/ 236483 w 1860336"/>
                  <a:gd name="connsiteY1" fmla="*/ 47296 h 1513490"/>
                  <a:gd name="connsiteX2" fmla="*/ 378373 w 1860336"/>
                  <a:gd name="connsiteY2" fmla="*/ 78828 h 1513490"/>
                  <a:gd name="connsiteX3" fmla="*/ 457200 w 1860336"/>
                  <a:gd name="connsiteY3" fmla="*/ 94593 h 1513490"/>
                  <a:gd name="connsiteX4" fmla="*/ 536028 w 1860336"/>
                  <a:gd name="connsiteY4" fmla="*/ 126124 h 1513490"/>
                  <a:gd name="connsiteX5" fmla="*/ 583324 w 1860336"/>
                  <a:gd name="connsiteY5" fmla="*/ 141890 h 1513490"/>
                  <a:gd name="connsiteX6" fmla="*/ 630621 w 1860336"/>
                  <a:gd name="connsiteY6" fmla="*/ 173421 h 1513490"/>
                  <a:gd name="connsiteX7" fmla="*/ 740979 w 1860336"/>
                  <a:gd name="connsiteY7" fmla="*/ 204952 h 1513490"/>
                  <a:gd name="connsiteX8" fmla="*/ 851338 w 1860336"/>
                  <a:gd name="connsiteY8" fmla="*/ 252248 h 1513490"/>
                  <a:gd name="connsiteX9" fmla="*/ 898635 w 1860336"/>
                  <a:gd name="connsiteY9" fmla="*/ 283779 h 1513490"/>
                  <a:gd name="connsiteX10" fmla="*/ 945931 w 1860336"/>
                  <a:gd name="connsiteY10" fmla="*/ 299545 h 1513490"/>
                  <a:gd name="connsiteX11" fmla="*/ 1040524 w 1860336"/>
                  <a:gd name="connsiteY11" fmla="*/ 346841 h 1513490"/>
                  <a:gd name="connsiteX12" fmla="*/ 1182414 w 1860336"/>
                  <a:gd name="connsiteY12" fmla="*/ 488731 h 1513490"/>
                  <a:gd name="connsiteX13" fmla="*/ 1229710 w 1860336"/>
                  <a:gd name="connsiteY13" fmla="*/ 536028 h 1513490"/>
                  <a:gd name="connsiteX14" fmla="*/ 1308538 w 1860336"/>
                  <a:gd name="connsiteY14" fmla="*/ 599090 h 1513490"/>
                  <a:gd name="connsiteX15" fmla="*/ 1450428 w 1860336"/>
                  <a:gd name="connsiteY15" fmla="*/ 740979 h 1513490"/>
                  <a:gd name="connsiteX16" fmla="*/ 1497724 w 1860336"/>
                  <a:gd name="connsiteY16" fmla="*/ 788276 h 1513490"/>
                  <a:gd name="connsiteX17" fmla="*/ 1545021 w 1860336"/>
                  <a:gd name="connsiteY17" fmla="*/ 882869 h 1513490"/>
                  <a:gd name="connsiteX18" fmla="*/ 1592317 w 1860336"/>
                  <a:gd name="connsiteY18" fmla="*/ 977462 h 1513490"/>
                  <a:gd name="connsiteX19" fmla="*/ 1639614 w 1860336"/>
                  <a:gd name="connsiteY19" fmla="*/ 1008993 h 1513490"/>
                  <a:gd name="connsiteX20" fmla="*/ 1686910 w 1860336"/>
                  <a:gd name="connsiteY20" fmla="*/ 1056290 h 1513490"/>
                  <a:gd name="connsiteX21" fmla="*/ 1734207 w 1860336"/>
                  <a:gd name="connsiteY21" fmla="*/ 1182414 h 1513490"/>
                  <a:gd name="connsiteX22" fmla="*/ 1749973 w 1860336"/>
                  <a:gd name="connsiteY22" fmla="*/ 1229710 h 1513490"/>
                  <a:gd name="connsiteX23" fmla="*/ 1797269 w 1860336"/>
                  <a:gd name="connsiteY23" fmla="*/ 1261241 h 1513490"/>
                  <a:gd name="connsiteX24" fmla="*/ 1813035 w 1860336"/>
                  <a:gd name="connsiteY24" fmla="*/ 1340069 h 1513490"/>
                  <a:gd name="connsiteX25" fmla="*/ 1844566 w 1860336"/>
                  <a:gd name="connsiteY25" fmla="*/ 1387365 h 1513490"/>
                  <a:gd name="connsiteX26" fmla="*/ 1860331 w 1860336"/>
                  <a:gd name="connsiteY26" fmla="*/ 1513490 h 1513490"/>
                  <a:gd name="connsiteX0" fmla="*/ 0 w 1860336"/>
                  <a:gd name="connsiteY0" fmla="*/ 0 h 1513490"/>
                  <a:gd name="connsiteX1" fmla="*/ 236483 w 1860336"/>
                  <a:gd name="connsiteY1" fmla="*/ 47296 h 1513490"/>
                  <a:gd name="connsiteX2" fmla="*/ 378373 w 1860336"/>
                  <a:gd name="connsiteY2" fmla="*/ 78828 h 1513490"/>
                  <a:gd name="connsiteX3" fmla="*/ 457200 w 1860336"/>
                  <a:gd name="connsiteY3" fmla="*/ 94593 h 1513490"/>
                  <a:gd name="connsiteX4" fmla="*/ 536028 w 1860336"/>
                  <a:gd name="connsiteY4" fmla="*/ 126124 h 1513490"/>
                  <a:gd name="connsiteX5" fmla="*/ 583324 w 1860336"/>
                  <a:gd name="connsiteY5" fmla="*/ 141890 h 1513490"/>
                  <a:gd name="connsiteX6" fmla="*/ 630621 w 1860336"/>
                  <a:gd name="connsiteY6" fmla="*/ 173421 h 1513490"/>
                  <a:gd name="connsiteX7" fmla="*/ 740979 w 1860336"/>
                  <a:gd name="connsiteY7" fmla="*/ 204952 h 1513490"/>
                  <a:gd name="connsiteX8" fmla="*/ 851338 w 1860336"/>
                  <a:gd name="connsiteY8" fmla="*/ 252248 h 1513490"/>
                  <a:gd name="connsiteX9" fmla="*/ 898635 w 1860336"/>
                  <a:gd name="connsiteY9" fmla="*/ 283779 h 1513490"/>
                  <a:gd name="connsiteX10" fmla="*/ 945931 w 1860336"/>
                  <a:gd name="connsiteY10" fmla="*/ 299545 h 1513490"/>
                  <a:gd name="connsiteX11" fmla="*/ 1040524 w 1860336"/>
                  <a:gd name="connsiteY11" fmla="*/ 346841 h 1513490"/>
                  <a:gd name="connsiteX12" fmla="*/ 1182414 w 1860336"/>
                  <a:gd name="connsiteY12" fmla="*/ 488731 h 1513490"/>
                  <a:gd name="connsiteX13" fmla="*/ 1229710 w 1860336"/>
                  <a:gd name="connsiteY13" fmla="*/ 536028 h 1513490"/>
                  <a:gd name="connsiteX14" fmla="*/ 1308538 w 1860336"/>
                  <a:gd name="connsiteY14" fmla="*/ 599090 h 1513490"/>
                  <a:gd name="connsiteX15" fmla="*/ 1450428 w 1860336"/>
                  <a:gd name="connsiteY15" fmla="*/ 740979 h 1513490"/>
                  <a:gd name="connsiteX16" fmla="*/ 1497724 w 1860336"/>
                  <a:gd name="connsiteY16" fmla="*/ 788276 h 1513490"/>
                  <a:gd name="connsiteX17" fmla="*/ 1545021 w 1860336"/>
                  <a:gd name="connsiteY17" fmla="*/ 882869 h 1513490"/>
                  <a:gd name="connsiteX18" fmla="*/ 1592317 w 1860336"/>
                  <a:gd name="connsiteY18" fmla="*/ 977462 h 1513490"/>
                  <a:gd name="connsiteX19" fmla="*/ 1686910 w 1860336"/>
                  <a:gd name="connsiteY19" fmla="*/ 1056290 h 1513490"/>
                  <a:gd name="connsiteX20" fmla="*/ 1734207 w 1860336"/>
                  <a:gd name="connsiteY20" fmla="*/ 1182414 h 1513490"/>
                  <a:gd name="connsiteX21" fmla="*/ 1749973 w 1860336"/>
                  <a:gd name="connsiteY21" fmla="*/ 1229710 h 1513490"/>
                  <a:gd name="connsiteX22" fmla="*/ 1797269 w 1860336"/>
                  <a:gd name="connsiteY22" fmla="*/ 1261241 h 1513490"/>
                  <a:gd name="connsiteX23" fmla="*/ 1813035 w 1860336"/>
                  <a:gd name="connsiteY23" fmla="*/ 1340069 h 1513490"/>
                  <a:gd name="connsiteX24" fmla="*/ 1844566 w 1860336"/>
                  <a:gd name="connsiteY24" fmla="*/ 1387365 h 1513490"/>
                  <a:gd name="connsiteX25" fmla="*/ 1860331 w 1860336"/>
                  <a:gd name="connsiteY25" fmla="*/ 1513490 h 1513490"/>
                  <a:gd name="connsiteX0" fmla="*/ 0 w 1860336"/>
                  <a:gd name="connsiteY0" fmla="*/ 0 h 1513490"/>
                  <a:gd name="connsiteX1" fmla="*/ 236483 w 1860336"/>
                  <a:gd name="connsiteY1" fmla="*/ 47296 h 1513490"/>
                  <a:gd name="connsiteX2" fmla="*/ 378373 w 1860336"/>
                  <a:gd name="connsiteY2" fmla="*/ 78828 h 1513490"/>
                  <a:gd name="connsiteX3" fmla="*/ 457200 w 1860336"/>
                  <a:gd name="connsiteY3" fmla="*/ 94593 h 1513490"/>
                  <a:gd name="connsiteX4" fmla="*/ 536028 w 1860336"/>
                  <a:gd name="connsiteY4" fmla="*/ 126124 h 1513490"/>
                  <a:gd name="connsiteX5" fmla="*/ 583324 w 1860336"/>
                  <a:gd name="connsiteY5" fmla="*/ 141890 h 1513490"/>
                  <a:gd name="connsiteX6" fmla="*/ 630621 w 1860336"/>
                  <a:gd name="connsiteY6" fmla="*/ 173421 h 1513490"/>
                  <a:gd name="connsiteX7" fmla="*/ 740979 w 1860336"/>
                  <a:gd name="connsiteY7" fmla="*/ 204952 h 1513490"/>
                  <a:gd name="connsiteX8" fmla="*/ 851338 w 1860336"/>
                  <a:gd name="connsiteY8" fmla="*/ 252248 h 1513490"/>
                  <a:gd name="connsiteX9" fmla="*/ 898635 w 1860336"/>
                  <a:gd name="connsiteY9" fmla="*/ 283779 h 1513490"/>
                  <a:gd name="connsiteX10" fmla="*/ 945931 w 1860336"/>
                  <a:gd name="connsiteY10" fmla="*/ 299545 h 1513490"/>
                  <a:gd name="connsiteX11" fmla="*/ 1040524 w 1860336"/>
                  <a:gd name="connsiteY11" fmla="*/ 346841 h 1513490"/>
                  <a:gd name="connsiteX12" fmla="*/ 1182414 w 1860336"/>
                  <a:gd name="connsiteY12" fmla="*/ 488731 h 1513490"/>
                  <a:gd name="connsiteX13" fmla="*/ 1229710 w 1860336"/>
                  <a:gd name="connsiteY13" fmla="*/ 536028 h 1513490"/>
                  <a:gd name="connsiteX14" fmla="*/ 1308538 w 1860336"/>
                  <a:gd name="connsiteY14" fmla="*/ 599090 h 1513490"/>
                  <a:gd name="connsiteX15" fmla="*/ 1450428 w 1860336"/>
                  <a:gd name="connsiteY15" fmla="*/ 740979 h 1513490"/>
                  <a:gd name="connsiteX16" fmla="*/ 1497724 w 1860336"/>
                  <a:gd name="connsiteY16" fmla="*/ 788276 h 1513490"/>
                  <a:gd name="connsiteX17" fmla="*/ 1545021 w 1860336"/>
                  <a:gd name="connsiteY17" fmla="*/ 882869 h 1513490"/>
                  <a:gd name="connsiteX18" fmla="*/ 1686910 w 1860336"/>
                  <a:gd name="connsiteY18" fmla="*/ 1056290 h 1513490"/>
                  <a:gd name="connsiteX19" fmla="*/ 1734207 w 1860336"/>
                  <a:gd name="connsiteY19" fmla="*/ 1182414 h 1513490"/>
                  <a:gd name="connsiteX20" fmla="*/ 1749973 w 1860336"/>
                  <a:gd name="connsiteY20" fmla="*/ 1229710 h 1513490"/>
                  <a:gd name="connsiteX21" fmla="*/ 1797269 w 1860336"/>
                  <a:gd name="connsiteY21" fmla="*/ 1261241 h 1513490"/>
                  <a:gd name="connsiteX22" fmla="*/ 1813035 w 1860336"/>
                  <a:gd name="connsiteY22" fmla="*/ 1340069 h 1513490"/>
                  <a:gd name="connsiteX23" fmla="*/ 1844566 w 1860336"/>
                  <a:gd name="connsiteY23" fmla="*/ 1387365 h 1513490"/>
                  <a:gd name="connsiteX24" fmla="*/ 1860331 w 1860336"/>
                  <a:gd name="connsiteY24" fmla="*/ 1513490 h 1513490"/>
                  <a:gd name="connsiteX0" fmla="*/ 0 w 1860336"/>
                  <a:gd name="connsiteY0" fmla="*/ 0 h 1513490"/>
                  <a:gd name="connsiteX1" fmla="*/ 236483 w 1860336"/>
                  <a:gd name="connsiteY1" fmla="*/ 47296 h 1513490"/>
                  <a:gd name="connsiteX2" fmla="*/ 378373 w 1860336"/>
                  <a:gd name="connsiteY2" fmla="*/ 78828 h 1513490"/>
                  <a:gd name="connsiteX3" fmla="*/ 457200 w 1860336"/>
                  <a:gd name="connsiteY3" fmla="*/ 94593 h 1513490"/>
                  <a:gd name="connsiteX4" fmla="*/ 536028 w 1860336"/>
                  <a:gd name="connsiteY4" fmla="*/ 126124 h 1513490"/>
                  <a:gd name="connsiteX5" fmla="*/ 583324 w 1860336"/>
                  <a:gd name="connsiteY5" fmla="*/ 141890 h 1513490"/>
                  <a:gd name="connsiteX6" fmla="*/ 630621 w 1860336"/>
                  <a:gd name="connsiteY6" fmla="*/ 173421 h 1513490"/>
                  <a:gd name="connsiteX7" fmla="*/ 740979 w 1860336"/>
                  <a:gd name="connsiteY7" fmla="*/ 204952 h 1513490"/>
                  <a:gd name="connsiteX8" fmla="*/ 851338 w 1860336"/>
                  <a:gd name="connsiteY8" fmla="*/ 252248 h 1513490"/>
                  <a:gd name="connsiteX9" fmla="*/ 898635 w 1860336"/>
                  <a:gd name="connsiteY9" fmla="*/ 283779 h 1513490"/>
                  <a:gd name="connsiteX10" fmla="*/ 945931 w 1860336"/>
                  <a:gd name="connsiteY10" fmla="*/ 299545 h 1513490"/>
                  <a:gd name="connsiteX11" fmla="*/ 1040524 w 1860336"/>
                  <a:gd name="connsiteY11" fmla="*/ 346841 h 1513490"/>
                  <a:gd name="connsiteX12" fmla="*/ 1182414 w 1860336"/>
                  <a:gd name="connsiteY12" fmla="*/ 488731 h 1513490"/>
                  <a:gd name="connsiteX13" fmla="*/ 1229710 w 1860336"/>
                  <a:gd name="connsiteY13" fmla="*/ 536028 h 1513490"/>
                  <a:gd name="connsiteX14" fmla="*/ 1308538 w 1860336"/>
                  <a:gd name="connsiteY14" fmla="*/ 599090 h 1513490"/>
                  <a:gd name="connsiteX15" fmla="*/ 1450428 w 1860336"/>
                  <a:gd name="connsiteY15" fmla="*/ 740979 h 1513490"/>
                  <a:gd name="connsiteX16" fmla="*/ 1497724 w 1860336"/>
                  <a:gd name="connsiteY16" fmla="*/ 788276 h 1513490"/>
                  <a:gd name="connsiteX17" fmla="*/ 1686910 w 1860336"/>
                  <a:gd name="connsiteY17" fmla="*/ 1056290 h 1513490"/>
                  <a:gd name="connsiteX18" fmla="*/ 1734207 w 1860336"/>
                  <a:gd name="connsiteY18" fmla="*/ 1182414 h 1513490"/>
                  <a:gd name="connsiteX19" fmla="*/ 1749973 w 1860336"/>
                  <a:gd name="connsiteY19" fmla="*/ 1229710 h 1513490"/>
                  <a:gd name="connsiteX20" fmla="*/ 1797269 w 1860336"/>
                  <a:gd name="connsiteY20" fmla="*/ 1261241 h 1513490"/>
                  <a:gd name="connsiteX21" fmla="*/ 1813035 w 1860336"/>
                  <a:gd name="connsiteY21" fmla="*/ 1340069 h 1513490"/>
                  <a:gd name="connsiteX22" fmla="*/ 1844566 w 1860336"/>
                  <a:gd name="connsiteY22" fmla="*/ 1387365 h 1513490"/>
                  <a:gd name="connsiteX23" fmla="*/ 1860331 w 1860336"/>
                  <a:gd name="connsiteY23" fmla="*/ 1513490 h 1513490"/>
                  <a:gd name="connsiteX0" fmla="*/ 0 w 1860336"/>
                  <a:gd name="connsiteY0" fmla="*/ 0 h 1513490"/>
                  <a:gd name="connsiteX1" fmla="*/ 236483 w 1860336"/>
                  <a:gd name="connsiteY1" fmla="*/ 47296 h 1513490"/>
                  <a:gd name="connsiteX2" fmla="*/ 378373 w 1860336"/>
                  <a:gd name="connsiteY2" fmla="*/ 78828 h 1513490"/>
                  <a:gd name="connsiteX3" fmla="*/ 457200 w 1860336"/>
                  <a:gd name="connsiteY3" fmla="*/ 94593 h 1513490"/>
                  <a:gd name="connsiteX4" fmla="*/ 536028 w 1860336"/>
                  <a:gd name="connsiteY4" fmla="*/ 126124 h 1513490"/>
                  <a:gd name="connsiteX5" fmla="*/ 583324 w 1860336"/>
                  <a:gd name="connsiteY5" fmla="*/ 141890 h 1513490"/>
                  <a:gd name="connsiteX6" fmla="*/ 630621 w 1860336"/>
                  <a:gd name="connsiteY6" fmla="*/ 173421 h 1513490"/>
                  <a:gd name="connsiteX7" fmla="*/ 740979 w 1860336"/>
                  <a:gd name="connsiteY7" fmla="*/ 204952 h 1513490"/>
                  <a:gd name="connsiteX8" fmla="*/ 851338 w 1860336"/>
                  <a:gd name="connsiteY8" fmla="*/ 252248 h 1513490"/>
                  <a:gd name="connsiteX9" fmla="*/ 898635 w 1860336"/>
                  <a:gd name="connsiteY9" fmla="*/ 283779 h 1513490"/>
                  <a:gd name="connsiteX10" fmla="*/ 945931 w 1860336"/>
                  <a:gd name="connsiteY10" fmla="*/ 299545 h 1513490"/>
                  <a:gd name="connsiteX11" fmla="*/ 1040524 w 1860336"/>
                  <a:gd name="connsiteY11" fmla="*/ 346841 h 1513490"/>
                  <a:gd name="connsiteX12" fmla="*/ 1182414 w 1860336"/>
                  <a:gd name="connsiteY12" fmla="*/ 488731 h 1513490"/>
                  <a:gd name="connsiteX13" fmla="*/ 1229710 w 1860336"/>
                  <a:gd name="connsiteY13" fmla="*/ 536028 h 1513490"/>
                  <a:gd name="connsiteX14" fmla="*/ 1308538 w 1860336"/>
                  <a:gd name="connsiteY14" fmla="*/ 599090 h 1513490"/>
                  <a:gd name="connsiteX15" fmla="*/ 1450428 w 1860336"/>
                  <a:gd name="connsiteY15" fmla="*/ 740979 h 1513490"/>
                  <a:gd name="connsiteX16" fmla="*/ 1686910 w 1860336"/>
                  <a:gd name="connsiteY16" fmla="*/ 1056290 h 1513490"/>
                  <a:gd name="connsiteX17" fmla="*/ 1734207 w 1860336"/>
                  <a:gd name="connsiteY17" fmla="*/ 1182414 h 1513490"/>
                  <a:gd name="connsiteX18" fmla="*/ 1749973 w 1860336"/>
                  <a:gd name="connsiteY18" fmla="*/ 1229710 h 1513490"/>
                  <a:gd name="connsiteX19" fmla="*/ 1797269 w 1860336"/>
                  <a:gd name="connsiteY19" fmla="*/ 1261241 h 1513490"/>
                  <a:gd name="connsiteX20" fmla="*/ 1813035 w 1860336"/>
                  <a:gd name="connsiteY20" fmla="*/ 1340069 h 1513490"/>
                  <a:gd name="connsiteX21" fmla="*/ 1844566 w 1860336"/>
                  <a:gd name="connsiteY21" fmla="*/ 1387365 h 1513490"/>
                  <a:gd name="connsiteX22" fmla="*/ 1860331 w 1860336"/>
                  <a:gd name="connsiteY22" fmla="*/ 1513490 h 1513490"/>
                  <a:gd name="connsiteX0" fmla="*/ 0 w 1860336"/>
                  <a:gd name="connsiteY0" fmla="*/ 0 h 1513490"/>
                  <a:gd name="connsiteX1" fmla="*/ 236483 w 1860336"/>
                  <a:gd name="connsiteY1" fmla="*/ 47296 h 1513490"/>
                  <a:gd name="connsiteX2" fmla="*/ 378373 w 1860336"/>
                  <a:gd name="connsiteY2" fmla="*/ 78828 h 1513490"/>
                  <a:gd name="connsiteX3" fmla="*/ 457200 w 1860336"/>
                  <a:gd name="connsiteY3" fmla="*/ 94593 h 1513490"/>
                  <a:gd name="connsiteX4" fmla="*/ 536028 w 1860336"/>
                  <a:gd name="connsiteY4" fmla="*/ 126124 h 1513490"/>
                  <a:gd name="connsiteX5" fmla="*/ 583324 w 1860336"/>
                  <a:gd name="connsiteY5" fmla="*/ 141890 h 1513490"/>
                  <a:gd name="connsiteX6" fmla="*/ 630621 w 1860336"/>
                  <a:gd name="connsiteY6" fmla="*/ 173421 h 1513490"/>
                  <a:gd name="connsiteX7" fmla="*/ 740979 w 1860336"/>
                  <a:gd name="connsiteY7" fmla="*/ 204952 h 1513490"/>
                  <a:gd name="connsiteX8" fmla="*/ 851338 w 1860336"/>
                  <a:gd name="connsiteY8" fmla="*/ 252248 h 1513490"/>
                  <a:gd name="connsiteX9" fmla="*/ 898635 w 1860336"/>
                  <a:gd name="connsiteY9" fmla="*/ 283779 h 1513490"/>
                  <a:gd name="connsiteX10" fmla="*/ 945931 w 1860336"/>
                  <a:gd name="connsiteY10" fmla="*/ 299545 h 1513490"/>
                  <a:gd name="connsiteX11" fmla="*/ 1040524 w 1860336"/>
                  <a:gd name="connsiteY11" fmla="*/ 346841 h 1513490"/>
                  <a:gd name="connsiteX12" fmla="*/ 1182414 w 1860336"/>
                  <a:gd name="connsiteY12" fmla="*/ 488731 h 1513490"/>
                  <a:gd name="connsiteX13" fmla="*/ 1229710 w 1860336"/>
                  <a:gd name="connsiteY13" fmla="*/ 536028 h 1513490"/>
                  <a:gd name="connsiteX14" fmla="*/ 1308538 w 1860336"/>
                  <a:gd name="connsiteY14" fmla="*/ 599090 h 1513490"/>
                  <a:gd name="connsiteX15" fmla="*/ 1686910 w 1860336"/>
                  <a:gd name="connsiteY15" fmla="*/ 1056290 h 1513490"/>
                  <a:gd name="connsiteX16" fmla="*/ 1734207 w 1860336"/>
                  <a:gd name="connsiteY16" fmla="*/ 1182414 h 1513490"/>
                  <a:gd name="connsiteX17" fmla="*/ 1749973 w 1860336"/>
                  <a:gd name="connsiteY17" fmla="*/ 1229710 h 1513490"/>
                  <a:gd name="connsiteX18" fmla="*/ 1797269 w 1860336"/>
                  <a:gd name="connsiteY18" fmla="*/ 1261241 h 1513490"/>
                  <a:gd name="connsiteX19" fmla="*/ 1813035 w 1860336"/>
                  <a:gd name="connsiteY19" fmla="*/ 1340069 h 1513490"/>
                  <a:gd name="connsiteX20" fmla="*/ 1844566 w 1860336"/>
                  <a:gd name="connsiteY20" fmla="*/ 1387365 h 1513490"/>
                  <a:gd name="connsiteX21" fmla="*/ 1860331 w 1860336"/>
                  <a:gd name="connsiteY21" fmla="*/ 1513490 h 1513490"/>
                  <a:gd name="connsiteX0" fmla="*/ 0 w 1860336"/>
                  <a:gd name="connsiteY0" fmla="*/ 0 h 1513490"/>
                  <a:gd name="connsiteX1" fmla="*/ 236483 w 1860336"/>
                  <a:gd name="connsiteY1" fmla="*/ 47296 h 1513490"/>
                  <a:gd name="connsiteX2" fmla="*/ 378373 w 1860336"/>
                  <a:gd name="connsiteY2" fmla="*/ 78828 h 1513490"/>
                  <a:gd name="connsiteX3" fmla="*/ 457200 w 1860336"/>
                  <a:gd name="connsiteY3" fmla="*/ 94593 h 1513490"/>
                  <a:gd name="connsiteX4" fmla="*/ 536028 w 1860336"/>
                  <a:gd name="connsiteY4" fmla="*/ 126124 h 1513490"/>
                  <a:gd name="connsiteX5" fmla="*/ 583324 w 1860336"/>
                  <a:gd name="connsiteY5" fmla="*/ 141890 h 1513490"/>
                  <a:gd name="connsiteX6" fmla="*/ 630621 w 1860336"/>
                  <a:gd name="connsiteY6" fmla="*/ 173421 h 1513490"/>
                  <a:gd name="connsiteX7" fmla="*/ 740979 w 1860336"/>
                  <a:gd name="connsiteY7" fmla="*/ 204952 h 1513490"/>
                  <a:gd name="connsiteX8" fmla="*/ 851338 w 1860336"/>
                  <a:gd name="connsiteY8" fmla="*/ 252248 h 1513490"/>
                  <a:gd name="connsiteX9" fmla="*/ 898635 w 1860336"/>
                  <a:gd name="connsiteY9" fmla="*/ 283779 h 1513490"/>
                  <a:gd name="connsiteX10" fmla="*/ 945931 w 1860336"/>
                  <a:gd name="connsiteY10" fmla="*/ 299545 h 1513490"/>
                  <a:gd name="connsiteX11" fmla="*/ 1040524 w 1860336"/>
                  <a:gd name="connsiteY11" fmla="*/ 346841 h 1513490"/>
                  <a:gd name="connsiteX12" fmla="*/ 1182414 w 1860336"/>
                  <a:gd name="connsiteY12" fmla="*/ 488731 h 1513490"/>
                  <a:gd name="connsiteX13" fmla="*/ 1229710 w 1860336"/>
                  <a:gd name="connsiteY13" fmla="*/ 536028 h 1513490"/>
                  <a:gd name="connsiteX14" fmla="*/ 1308538 w 1860336"/>
                  <a:gd name="connsiteY14" fmla="*/ 599090 h 1513490"/>
                  <a:gd name="connsiteX15" fmla="*/ 1686910 w 1860336"/>
                  <a:gd name="connsiteY15" fmla="*/ 1056290 h 1513490"/>
                  <a:gd name="connsiteX16" fmla="*/ 1707097 w 1860336"/>
                  <a:gd name="connsiteY16" fmla="*/ 1149306 h 1513490"/>
                  <a:gd name="connsiteX17" fmla="*/ 1734207 w 1860336"/>
                  <a:gd name="connsiteY17" fmla="*/ 1182414 h 1513490"/>
                  <a:gd name="connsiteX18" fmla="*/ 1749973 w 1860336"/>
                  <a:gd name="connsiteY18" fmla="*/ 1229710 h 1513490"/>
                  <a:gd name="connsiteX19" fmla="*/ 1797269 w 1860336"/>
                  <a:gd name="connsiteY19" fmla="*/ 1261241 h 1513490"/>
                  <a:gd name="connsiteX20" fmla="*/ 1813035 w 1860336"/>
                  <a:gd name="connsiteY20" fmla="*/ 1340069 h 1513490"/>
                  <a:gd name="connsiteX21" fmla="*/ 1844566 w 1860336"/>
                  <a:gd name="connsiteY21" fmla="*/ 1387365 h 1513490"/>
                  <a:gd name="connsiteX22" fmla="*/ 1860331 w 1860336"/>
                  <a:gd name="connsiteY22" fmla="*/ 1513490 h 1513490"/>
                  <a:gd name="connsiteX0" fmla="*/ 0 w 1860336"/>
                  <a:gd name="connsiteY0" fmla="*/ 0 h 1513490"/>
                  <a:gd name="connsiteX1" fmla="*/ 236483 w 1860336"/>
                  <a:gd name="connsiteY1" fmla="*/ 47296 h 1513490"/>
                  <a:gd name="connsiteX2" fmla="*/ 378373 w 1860336"/>
                  <a:gd name="connsiteY2" fmla="*/ 78828 h 1513490"/>
                  <a:gd name="connsiteX3" fmla="*/ 457200 w 1860336"/>
                  <a:gd name="connsiteY3" fmla="*/ 94593 h 1513490"/>
                  <a:gd name="connsiteX4" fmla="*/ 536028 w 1860336"/>
                  <a:gd name="connsiteY4" fmla="*/ 126124 h 1513490"/>
                  <a:gd name="connsiteX5" fmla="*/ 583324 w 1860336"/>
                  <a:gd name="connsiteY5" fmla="*/ 141890 h 1513490"/>
                  <a:gd name="connsiteX6" fmla="*/ 630621 w 1860336"/>
                  <a:gd name="connsiteY6" fmla="*/ 173421 h 1513490"/>
                  <a:gd name="connsiteX7" fmla="*/ 740979 w 1860336"/>
                  <a:gd name="connsiteY7" fmla="*/ 204952 h 1513490"/>
                  <a:gd name="connsiteX8" fmla="*/ 851338 w 1860336"/>
                  <a:gd name="connsiteY8" fmla="*/ 252248 h 1513490"/>
                  <a:gd name="connsiteX9" fmla="*/ 898635 w 1860336"/>
                  <a:gd name="connsiteY9" fmla="*/ 283779 h 1513490"/>
                  <a:gd name="connsiteX10" fmla="*/ 945931 w 1860336"/>
                  <a:gd name="connsiteY10" fmla="*/ 299545 h 1513490"/>
                  <a:gd name="connsiteX11" fmla="*/ 1040524 w 1860336"/>
                  <a:gd name="connsiteY11" fmla="*/ 346841 h 1513490"/>
                  <a:gd name="connsiteX12" fmla="*/ 1182414 w 1860336"/>
                  <a:gd name="connsiteY12" fmla="*/ 488731 h 1513490"/>
                  <a:gd name="connsiteX13" fmla="*/ 1229710 w 1860336"/>
                  <a:gd name="connsiteY13" fmla="*/ 536028 h 1513490"/>
                  <a:gd name="connsiteX14" fmla="*/ 1308538 w 1860336"/>
                  <a:gd name="connsiteY14" fmla="*/ 599090 h 1513490"/>
                  <a:gd name="connsiteX15" fmla="*/ 1686910 w 1860336"/>
                  <a:gd name="connsiteY15" fmla="*/ 1056290 h 1513490"/>
                  <a:gd name="connsiteX16" fmla="*/ 1734207 w 1860336"/>
                  <a:gd name="connsiteY16" fmla="*/ 1182414 h 1513490"/>
                  <a:gd name="connsiteX17" fmla="*/ 1749973 w 1860336"/>
                  <a:gd name="connsiteY17" fmla="*/ 1229710 h 1513490"/>
                  <a:gd name="connsiteX18" fmla="*/ 1797269 w 1860336"/>
                  <a:gd name="connsiteY18" fmla="*/ 1261241 h 1513490"/>
                  <a:gd name="connsiteX19" fmla="*/ 1813035 w 1860336"/>
                  <a:gd name="connsiteY19" fmla="*/ 1340069 h 1513490"/>
                  <a:gd name="connsiteX20" fmla="*/ 1844566 w 1860336"/>
                  <a:gd name="connsiteY20" fmla="*/ 1387365 h 1513490"/>
                  <a:gd name="connsiteX21" fmla="*/ 1860331 w 1860336"/>
                  <a:gd name="connsiteY21" fmla="*/ 1513490 h 1513490"/>
                  <a:gd name="connsiteX0" fmla="*/ 0 w 1860336"/>
                  <a:gd name="connsiteY0" fmla="*/ 0 h 1513490"/>
                  <a:gd name="connsiteX1" fmla="*/ 236483 w 1860336"/>
                  <a:gd name="connsiteY1" fmla="*/ 47296 h 1513490"/>
                  <a:gd name="connsiteX2" fmla="*/ 378373 w 1860336"/>
                  <a:gd name="connsiteY2" fmla="*/ 78828 h 1513490"/>
                  <a:gd name="connsiteX3" fmla="*/ 457200 w 1860336"/>
                  <a:gd name="connsiteY3" fmla="*/ 94593 h 1513490"/>
                  <a:gd name="connsiteX4" fmla="*/ 536028 w 1860336"/>
                  <a:gd name="connsiteY4" fmla="*/ 126124 h 1513490"/>
                  <a:gd name="connsiteX5" fmla="*/ 583324 w 1860336"/>
                  <a:gd name="connsiteY5" fmla="*/ 141890 h 1513490"/>
                  <a:gd name="connsiteX6" fmla="*/ 630621 w 1860336"/>
                  <a:gd name="connsiteY6" fmla="*/ 173421 h 1513490"/>
                  <a:gd name="connsiteX7" fmla="*/ 740979 w 1860336"/>
                  <a:gd name="connsiteY7" fmla="*/ 204952 h 1513490"/>
                  <a:gd name="connsiteX8" fmla="*/ 851338 w 1860336"/>
                  <a:gd name="connsiteY8" fmla="*/ 252248 h 1513490"/>
                  <a:gd name="connsiteX9" fmla="*/ 898635 w 1860336"/>
                  <a:gd name="connsiteY9" fmla="*/ 283779 h 1513490"/>
                  <a:gd name="connsiteX10" fmla="*/ 945931 w 1860336"/>
                  <a:gd name="connsiteY10" fmla="*/ 299545 h 1513490"/>
                  <a:gd name="connsiteX11" fmla="*/ 1040524 w 1860336"/>
                  <a:gd name="connsiteY11" fmla="*/ 346841 h 1513490"/>
                  <a:gd name="connsiteX12" fmla="*/ 1182414 w 1860336"/>
                  <a:gd name="connsiteY12" fmla="*/ 488731 h 1513490"/>
                  <a:gd name="connsiteX13" fmla="*/ 1229710 w 1860336"/>
                  <a:gd name="connsiteY13" fmla="*/ 536028 h 1513490"/>
                  <a:gd name="connsiteX14" fmla="*/ 1308538 w 1860336"/>
                  <a:gd name="connsiteY14" fmla="*/ 599090 h 1513490"/>
                  <a:gd name="connsiteX15" fmla="*/ 1686910 w 1860336"/>
                  <a:gd name="connsiteY15" fmla="*/ 1056290 h 1513490"/>
                  <a:gd name="connsiteX16" fmla="*/ 1718007 w 1860336"/>
                  <a:gd name="connsiteY16" fmla="*/ 1129571 h 1513490"/>
                  <a:gd name="connsiteX17" fmla="*/ 1734207 w 1860336"/>
                  <a:gd name="connsiteY17" fmla="*/ 1182414 h 1513490"/>
                  <a:gd name="connsiteX18" fmla="*/ 1749973 w 1860336"/>
                  <a:gd name="connsiteY18" fmla="*/ 1229710 h 1513490"/>
                  <a:gd name="connsiteX19" fmla="*/ 1797269 w 1860336"/>
                  <a:gd name="connsiteY19" fmla="*/ 1261241 h 1513490"/>
                  <a:gd name="connsiteX20" fmla="*/ 1813035 w 1860336"/>
                  <a:gd name="connsiteY20" fmla="*/ 1340069 h 1513490"/>
                  <a:gd name="connsiteX21" fmla="*/ 1844566 w 1860336"/>
                  <a:gd name="connsiteY21" fmla="*/ 1387365 h 1513490"/>
                  <a:gd name="connsiteX22" fmla="*/ 1860331 w 1860336"/>
                  <a:gd name="connsiteY22" fmla="*/ 1513490 h 1513490"/>
                  <a:gd name="connsiteX0" fmla="*/ 0 w 1860336"/>
                  <a:gd name="connsiteY0" fmla="*/ 0 h 1513490"/>
                  <a:gd name="connsiteX1" fmla="*/ 236483 w 1860336"/>
                  <a:gd name="connsiteY1" fmla="*/ 47296 h 1513490"/>
                  <a:gd name="connsiteX2" fmla="*/ 378373 w 1860336"/>
                  <a:gd name="connsiteY2" fmla="*/ 78828 h 1513490"/>
                  <a:gd name="connsiteX3" fmla="*/ 457200 w 1860336"/>
                  <a:gd name="connsiteY3" fmla="*/ 94593 h 1513490"/>
                  <a:gd name="connsiteX4" fmla="*/ 536028 w 1860336"/>
                  <a:gd name="connsiteY4" fmla="*/ 126124 h 1513490"/>
                  <a:gd name="connsiteX5" fmla="*/ 583324 w 1860336"/>
                  <a:gd name="connsiteY5" fmla="*/ 141890 h 1513490"/>
                  <a:gd name="connsiteX6" fmla="*/ 630621 w 1860336"/>
                  <a:gd name="connsiteY6" fmla="*/ 173421 h 1513490"/>
                  <a:gd name="connsiteX7" fmla="*/ 740979 w 1860336"/>
                  <a:gd name="connsiteY7" fmla="*/ 204952 h 1513490"/>
                  <a:gd name="connsiteX8" fmla="*/ 851338 w 1860336"/>
                  <a:gd name="connsiteY8" fmla="*/ 252248 h 1513490"/>
                  <a:gd name="connsiteX9" fmla="*/ 898635 w 1860336"/>
                  <a:gd name="connsiteY9" fmla="*/ 283779 h 1513490"/>
                  <a:gd name="connsiteX10" fmla="*/ 945931 w 1860336"/>
                  <a:gd name="connsiteY10" fmla="*/ 299545 h 1513490"/>
                  <a:gd name="connsiteX11" fmla="*/ 1040524 w 1860336"/>
                  <a:gd name="connsiteY11" fmla="*/ 346841 h 1513490"/>
                  <a:gd name="connsiteX12" fmla="*/ 1182414 w 1860336"/>
                  <a:gd name="connsiteY12" fmla="*/ 488731 h 1513490"/>
                  <a:gd name="connsiteX13" fmla="*/ 1229710 w 1860336"/>
                  <a:gd name="connsiteY13" fmla="*/ 536028 h 1513490"/>
                  <a:gd name="connsiteX14" fmla="*/ 1308538 w 1860336"/>
                  <a:gd name="connsiteY14" fmla="*/ 599090 h 1513490"/>
                  <a:gd name="connsiteX15" fmla="*/ 1686910 w 1860336"/>
                  <a:gd name="connsiteY15" fmla="*/ 1056290 h 1513490"/>
                  <a:gd name="connsiteX16" fmla="*/ 1734207 w 1860336"/>
                  <a:gd name="connsiteY16" fmla="*/ 1182414 h 1513490"/>
                  <a:gd name="connsiteX17" fmla="*/ 1749973 w 1860336"/>
                  <a:gd name="connsiteY17" fmla="*/ 1229710 h 1513490"/>
                  <a:gd name="connsiteX18" fmla="*/ 1797269 w 1860336"/>
                  <a:gd name="connsiteY18" fmla="*/ 1261241 h 1513490"/>
                  <a:gd name="connsiteX19" fmla="*/ 1813035 w 1860336"/>
                  <a:gd name="connsiteY19" fmla="*/ 1340069 h 1513490"/>
                  <a:gd name="connsiteX20" fmla="*/ 1844566 w 1860336"/>
                  <a:gd name="connsiteY20" fmla="*/ 1387365 h 1513490"/>
                  <a:gd name="connsiteX21" fmla="*/ 1860331 w 1860336"/>
                  <a:gd name="connsiteY21" fmla="*/ 1513490 h 1513490"/>
                  <a:gd name="connsiteX0" fmla="*/ 0 w 1860336"/>
                  <a:gd name="connsiteY0" fmla="*/ 0 h 1513490"/>
                  <a:gd name="connsiteX1" fmla="*/ 236483 w 1860336"/>
                  <a:gd name="connsiteY1" fmla="*/ 47296 h 1513490"/>
                  <a:gd name="connsiteX2" fmla="*/ 378373 w 1860336"/>
                  <a:gd name="connsiteY2" fmla="*/ 78828 h 1513490"/>
                  <a:gd name="connsiteX3" fmla="*/ 457200 w 1860336"/>
                  <a:gd name="connsiteY3" fmla="*/ 94593 h 1513490"/>
                  <a:gd name="connsiteX4" fmla="*/ 536028 w 1860336"/>
                  <a:gd name="connsiteY4" fmla="*/ 126124 h 1513490"/>
                  <a:gd name="connsiteX5" fmla="*/ 583324 w 1860336"/>
                  <a:gd name="connsiteY5" fmla="*/ 141890 h 1513490"/>
                  <a:gd name="connsiteX6" fmla="*/ 630621 w 1860336"/>
                  <a:gd name="connsiteY6" fmla="*/ 173421 h 1513490"/>
                  <a:gd name="connsiteX7" fmla="*/ 740979 w 1860336"/>
                  <a:gd name="connsiteY7" fmla="*/ 204952 h 1513490"/>
                  <a:gd name="connsiteX8" fmla="*/ 851338 w 1860336"/>
                  <a:gd name="connsiteY8" fmla="*/ 252248 h 1513490"/>
                  <a:gd name="connsiteX9" fmla="*/ 898635 w 1860336"/>
                  <a:gd name="connsiteY9" fmla="*/ 283779 h 1513490"/>
                  <a:gd name="connsiteX10" fmla="*/ 945931 w 1860336"/>
                  <a:gd name="connsiteY10" fmla="*/ 299545 h 1513490"/>
                  <a:gd name="connsiteX11" fmla="*/ 1040524 w 1860336"/>
                  <a:gd name="connsiteY11" fmla="*/ 346841 h 1513490"/>
                  <a:gd name="connsiteX12" fmla="*/ 1182414 w 1860336"/>
                  <a:gd name="connsiteY12" fmla="*/ 488731 h 1513490"/>
                  <a:gd name="connsiteX13" fmla="*/ 1229710 w 1860336"/>
                  <a:gd name="connsiteY13" fmla="*/ 536028 h 1513490"/>
                  <a:gd name="connsiteX14" fmla="*/ 1308538 w 1860336"/>
                  <a:gd name="connsiteY14" fmla="*/ 599090 h 1513490"/>
                  <a:gd name="connsiteX15" fmla="*/ 1686910 w 1860336"/>
                  <a:gd name="connsiteY15" fmla="*/ 1056290 h 1513490"/>
                  <a:gd name="connsiteX16" fmla="*/ 1749973 w 1860336"/>
                  <a:gd name="connsiteY16" fmla="*/ 1229710 h 1513490"/>
                  <a:gd name="connsiteX17" fmla="*/ 1797269 w 1860336"/>
                  <a:gd name="connsiteY17" fmla="*/ 1261241 h 1513490"/>
                  <a:gd name="connsiteX18" fmla="*/ 1813035 w 1860336"/>
                  <a:gd name="connsiteY18" fmla="*/ 1340069 h 1513490"/>
                  <a:gd name="connsiteX19" fmla="*/ 1844566 w 1860336"/>
                  <a:gd name="connsiteY19" fmla="*/ 1387365 h 1513490"/>
                  <a:gd name="connsiteX20" fmla="*/ 1860331 w 1860336"/>
                  <a:gd name="connsiteY20" fmla="*/ 1513490 h 1513490"/>
                  <a:gd name="connsiteX0" fmla="*/ 0 w 1860336"/>
                  <a:gd name="connsiteY0" fmla="*/ 0 h 1513490"/>
                  <a:gd name="connsiteX1" fmla="*/ 236483 w 1860336"/>
                  <a:gd name="connsiteY1" fmla="*/ 47296 h 1513490"/>
                  <a:gd name="connsiteX2" fmla="*/ 378373 w 1860336"/>
                  <a:gd name="connsiteY2" fmla="*/ 78828 h 1513490"/>
                  <a:gd name="connsiteX3" fmla="*/ 457200 w 1860336"/>
                  <a:gd name="connsiteY3" fmla="*/ 94593 h 1513490"/>
                  <a:gd name="connsiteX4" fmla="*/ 536028 w 1860336"/>
                  <a:gd name="connsiteY4" fmla="*/ 126124 h 1513490"/>
                  <a:gd name="connsiteX5" fmla="*/ 583324 w 1860336"/>
                  <a:gd name="connsiteY5" fmla="*/ 141890 h 1513490"/>
                  <a:gd name="connsiteX6" fmla="*/ 630621 w 1860336"/>
                  <a:gd name="connsiteY6" fmla="*/ 173421 h 1513490"/>
                  <a:gd name="connsiteX7" fmla="*/ 740979 w 1860336"/>
                  <a:gd name="connsiteY7" fmla="*/ 204952 h 1513490"/>
                  <a:gd name="connsiteX8" fmla="*/ 851338 w 1860336"/>
                  <a:gd name="connsiteY8" fmla="*/ 252248 h 1513490"/>
                  <a:gd name="connsiteX9" fmla="*/ 898635 w 1860336"/>
                  <a:gd name="connsiteY9" fmla="*/ 283779 h 1513490"/>
                  <a:gd name="connsiteX10" fmla="*/ 945931 w 1860336"/>
                  <a:gd name="connsiteY10" fmla="*/ 299545 h 1513490"/>
                  <a:gd name="connsiteX11" fmla="*/ 1040524 w 1860336"/>
                  <a:gd name="connsiteY11" fmla="*/ 346841 h 1513490"/>
                  <a:gd name="connsiteX12" fmla="*/ 1182414 w 1860336"/>
                  <a:gd name="connsiteY12" fmla="*/ 488731 h 1513490"/>
                  <a:gd name="connsiteX13" fmla="*/ 1229710 w 1860336"/>
                  <a:gd name="connsiteY13" fmla="*/ 536028 h 1513490"/>
                  <a:gd name="connsiteX14" fmla="*/ 1308538 w 1860336"/>
                  <a:gd name="connsiteY14" fmla="*/ 599090 h 1513490"/>
                  <a:gd name="connsiteX15" fmla="*/ 1686910 w 1860336"/>
                  <a:gd name="connsiteY15" fmla="*/ 1056290 h 1513490"/>
                  <a:gd name="connsiteX16" fmla="*/ 1797269 w 1860336"/>
                  <a:gd name="connsiteY16" fmla="*/ 1261241 h 1513490"/>
                  <a:gd name="connsiteX17" fmla="*/ 1813035 w 1860336"/>
                  <a:gd name="connsiteY17" fmla="*/ 1340069 h 1513490"/>
                  <a:gd name="connsiteX18" fmla="*/ 1844566 w 1860336"/>
                  <a:gd name="connsiteY18" fmla="*/ 1387365 h 1513490"/>
                  <a:gd name="connsiteX19" fmla="*/ 1860331 w 1860336"/>
                  <a:gd name="connsiteY19" fmla="*/ 1513490 h 1513490"/>
                  <a:gd name="connsiteX0" fmla="*/ 0 w 1860336"/>
                  <a:gd name="connsiteY0" fmla="*/ 0 h 1513490"/>
                  <a:gd name="connsiteX1" fmla="*/ 236483 w 1860336"/>
                  <a:gd name="connsiteY1" fmla="*/ 47296 h 1513490"/>
                  <a:gd name="connsiteX2" fmla="*/ 378373 w 1860336"/>
                  <a:gd name="connsiteY2" fmla="*/ 78828 h 1513490"/>
                  <a:gd name="connsiteX3" fmla="*/ 457200 w 1860336"/>
                  <a:gd name="connsiteY3" fmla="*/ 94593 h 1513490"/>
                  <a:gd name="connsiteX4" fmla="*/ 536028 w 1860336"/>
                  <a:gd name="connsiteY4" fmla="*/ 126124 h 1513490"/>
                  <a:gd name="connsiteX5" fmla="*/ 583324 w 1860336"/>
                  <a:gd name="connsiteY5" fmla="*/ 141890 h 1513490"/>
                  <a:gd name="connsiteX6" fmla="*/ 630621 w 1860336"/>
                  <a:gd name="connsiteY6" fmla="*/ 173421 h 1513490"/>
                  <a:gd name="connsiteX7" fmla="*/ 740979 w 1860336"/>
                  <a:gd name="connsiteY7" fmla="*/ 204952 h 1513490"/>
                  <a:gd name="connsiteX8" fmla="*/ 851338 w 1860336"/>
                  <a:gd name="connsiteY8" fmla="*/ 252248 h 1513490"/>
                  <a:gd name="connsiteX9" fmla="*/ 898635 w 1860336"/>
                  <a:gd name="connsiteY9" fmla="*/ 283779 h 1513490"/>
                  <a:gd name="connsiteX10" fmla="*/ 945931 w 1860336"/>
                  <a:gd name="connsiteY10" fmla="*/ 299545 h 1513490"/>
                  <a:gd name="connsiteX11" fmla="*/ 1040524 w 1860336"/>
                  <a:gd name="connsiteY11" fmla="*/ 346841 h 1513490"/>
                  <a:gd name="connsiteX12" fmla="*/ 1182414 w 1860336"/>
                  <a:gd name="connsiteY12" fmla="*/ 488731 h 1513490"/>
                  <a:gd name="connsiteX13" fmla="*/ 1229710 w 1860336"/>
                  <a:gd name="connsiteY13" fmla="*/ 536028 h 1513490"/>
                  <a:gd name="connsiteX14" fmla="*/ 1308538 w 1860336"/>
                  <a:gd name="connsiteY14" fmla="*/ 599090 h 1513490"/>
                  <a:gd name="connsiteX15" fmla="*/ 1686910 w 1860336"/>
                  <a:gd name="connsiteY15" fmla="*/ 1056290 h 1513490"/>
                  <a:gd name="connsiteX16" fmla="*/ 1813035 w 1860336"/>
                  <a:gd name="connsiteY16" fmla="*/ 1340069 h 1513490"/>
                  <a:gd name="connsiteX17" fmla="*/ 1844566 w 1860336"/>
                  <a:gd name="connsiteY17" fmla="*/ 1387365 h 1513490"/>
                  <a:gd name="connsiteX18" fmla="*/ 1860331 w 1860336"/>
                  <a:gd name="connsiteY18" fmla="*/ 1513490 h 1513490"/>
                  <a:gd name="connsiteX0" fmla="*/ 0 w 1860336"/>
                  <a:gd name="connsiteY0" fmla="*/ 0 h 1513490"/>
                  <a:gd name="connsiteX1" fmla="*/ 236483 w 1860336"/>
                  <a:gd name="connsiteY1" fmla="*/ 47296 h 1513490"/>
                  <a:gd name="connsiteX2" fmla="*/ 378373 w 1860336"/>
                  <a:gd name="connsiteY2" fmla="*/ 78828 h 1513490"/>
                  <a:gd name="connsiteX3" fmla="*/ 457200 w 1860336"/>
                  <a:gd name="connsiteY3" fmla="*/ 94593 h 1513490"/>
                  <a:gd name="connsiteX4" fmla="*/ 536028 w 1860336"/>
                  <a:gd name="connsiteY4" fmla="*/ 126124 h 1513490"/>
                  <a:gd name="connsiteX5" fmla="*/ 583324 w 1860336"/>
                  <a:gd name="connsiteY5" fmla="*/ 141890 h 1513490"/>
                  <a:gd name="connsiteX6" fmla="*/ 630621 w 1860336"/>
                  <a:gd name="connsiteY6" fmla="*/ 173421 h 1513490"/>
                  <a:gd name="connsiteX7" fmla="*/ 740979 w 1860336"/>
                  <a:gd name="connsiteY7" fmla="*/ 204952 h 1513490"/>
                  <a:gd name="connsiteX8" fmla="*/ 851338 w 1860336"/>
                  <a:gd name="connsiteY8" fmla="*/ 252248 h 1513490"/>
                  <a:gd name="connsiteX9" fmla="*/ 898635 w 1860336"/>
                  <a:gd name="connsiteY9" fmla="*/ 283779 h 1513490"/>
                  <a:gd name="connsiteX10" fmla="*/ 945931 w 1860336"/>
                  <a:gd name="connsiteY10" fmla="*/ 299545 h 1513490"/>
                  <a:gd name="connsiteX11" fmla="*/ 1040524 w 1860336"/>
                  <a:gd name="connsiteY11" fmla="*/ 346841 h 1513490"/>
                  <a:gd name="connsiteX12" fmla="*/ 1182414 w 1860336"/>
                  <a:gd name="connsiteY12" fmla="*/ 488731 h 1513490"/>
                  <a:gd name="connsiteX13" fmla="*/ 1229710 w 1860336"/>
                  <a:gd name="connsiteY13" fmla="*/ 536028 h 1513490"/>
                  <a:gd name="connsiteX14" fmla="*/ 1308538 w 1860336"/>
                  <a:gd name="connsiteY14" fmla="*/ 599090 h 1513490"/>
                  <a:gd name="connsiteX15" fmla="*/ 1686910 w 1860336"/>
                  <a:gd name="connsiteY15" fmla="*/ 1056290 h 1513490"/>
                  <a:gd name="connsiteX16" fmla="*/ 1844566 w 1860336"/>
                  <a:gd name="connsiteY16" fmla="*/ 1387365 h 1513490"/>
                  <a:gd name="connsiteX17" fmla="*/ 1860331 w 1860336"/>
                  <a:gd name="connsiteY17" fmla="*/ 1513490 h 1513490"/>
                  <a:gd name="connsiteX0" fmla="*/ 0 w 1860331"/>
                  <a:gd name="connsiteY0" fmla="*/ 0 h 1513490"/>
                  <a:gd name="connsiteX1" fmla="*/ 236483 w 1860331"/>
                  <a:gd name="connsiteY1" fmla="*/ 47296 h 1513490"/>
                  <a:gd name="connsiteX2" fmla="*/ 378373 w 1860331"/>
                  <a:gd name="connsiteY2" fmla="*/ 78828 h 1513490"/>
                  <a:gd name="connsiteX3" fmla="*/ 457200 w 1860331"/>
                  <a:gd name="connsiteY3" fmla="*/ 94593 h 1513490"/>
                  <a:gd name="connsiteX4" fmla="*/ 536028 w 1860331"/>
                  <a:gd name="connsiteY4" fmla="*/ 126124 h 1513490"/>
                  <a:gd name="connsiteX5" fmla="*/ 583324 w 1860331"/>
                  <a:gd name="connsiteY5" fmla="*/ 141890 h 1513490"/>
                  <a:gd name="connsiteX6" fmla="*/ 630621 w 1860331"/>
                  <a:gd name="connsiteY6" fmla="*/ 173421 h 1513490"/>
                  <a:gd name="connsiteX7" fmla="*/ 740979 w 1860331"/>
                  <a:gd name="connsiteY7" fmla="*/ 204952 h 1513490"/>
                  <a:gd name="connsiteX8" fmla="*/ 851338 w 1860331"/>
                  <a:gd name="connsiteY8" fmla="*/ 252248 h 1513490"/>
                  <a:gd name="connsiteX9" fmla="*/ 898635 w 1860331"/>
                  <a:gd name="connsiteY9" fmla="*/ 283779 h 1513490"/>
                  <a:gd name="connsiteX10" fmla="*/ 945931 w 1860331"/>
                  <a:gd name="connsiteY10" fmla="*/ 299545 h 1513490"/>
                  <a:gd name="connsiteX11" fmla="*/ 1040524 w 1860331"/>
                  <a:gd name="connsiteY11" fmla="*/ 346841 h 1513490"/>
                  <a:gd name="connsiteX12" fmla="*/ 1182414 w 1860331"/>
                  <a:gd name="connsiteY12" fmla="*/ 488731 h 1513490"/>
                  <a:gd name="connsiteX13" fmla="*/ 1229710 w 1860331"/>
                  <a:gd name="connsiteY13" fmla="*/ 536028 h 1513490"/>
                  <a:gd name="connsiteX14" fmla="*/ 1308538 w 1860331"/>
                  <a:gd name="connsiteY14" fmla="*/ 599090 h 1513490"/>
                  <a:gd name="connsiteX15" fmla="*/ 1686910 w 1860331"/>
                  <a:gd name="connsiteY15" fmla="*/ 1056290 h 1513490"/>
                  <a:gd name="connsiteX16" fmla="*/ 1860331 w 1860331"/>
                  <a:gd name="connsiteY16" fmla="*/ 1513490 h 1513490"/>
                  <a:gd name="connsiteX0" fmla="*/ 0 w 1860331"/>
                  <a:gd name="connsiteY0" fmla="*/ 0 h 1513490"/>
                  <a:gd name="connsiteX1" fmla="*/ 236483 w 1860331"/>
                  <a:gd name="connsiteY1" fmla="*/ 47296 h 1513490"/>
                  <a:gd name="connsiteX2" fmla="*/ 378373 w 1860331"/>
                  <a:gd name="connsiteY2" fmla="*/ 78828 h 1513490"/>
                  <a:gd name="connsiteX3" fmla="*/ 457200 w 1860331"/>
                  <a:gd name="connsiteY3" fmla="*/ 94593 h 1513490"/>
                  <a:gd name="connsiteX4" fmla="*/ 536028 w 1860331"/>
                  <a:gd name="connsiteY4" fmla="*/ 126124 h 1513490"/>
                  <a:gd name="connsiteX5" fmla="*/ 583324 w 1860331"/>
                  <a:gd name="connsiteY5" fmla="*/ 141890 h 1513490"/>
                  <a:gd name="connsiteX6" fmla="*/ 630621 w 1860331"/>
                  <a:gd name="connsiteY6" fmla="*/ 173421 h 1513490"/>
                  <a:gd name="connsiteX7" fmla="*/ 740979 w 1860331"/>
                  <a:gd name="connsiteY7" fmla="*/ 204952 h 1513490"/>
                  <a:gd name="connsiteX8" fmla="*/ 851338 w 1860331"/>
                  <a:gd name="connsiteY8" fmla="*/ 252248 h 1513490"/>
                  <a:gd name="connsiteX9" fmla="*/ 898635 w 1860331"/>
                  <a:gd name="connsiteY9" fmla="*/ 283779 h 1513490"/>
                  <a:gd name="connsiteX10" fmla="*/ 945931 w 1860331"/>
                  <a:gd name="connsiteY10" fmla="*/ 299545 h 1513490"/>
                  <a:gd name="connsiteX11" fmla="*/ 1040524 w 1860331"/>
                  <a:gd name="connsiteY11" fmla="*/ 346841 h 1513490"/>
                  <a:gd name="connsiteX12" fmla="*/ 1182414 w 1860331"/>
                  <a:gd name="connsiteY12" fmla="*/ 488731 h 1513490"/>
                  <a:gd name="connsiteX13" fmla="*/ 1229710 w 1860331"/>
                  <a:gd name="connsiteY13" fmla="*/ 536028 h 1513490"/>
                  <a:gd name="connsiteX14" fmla="*/ 1686910 w 1860331"/>
                  <a:gd name="connsiteY14" fmla="*/ 1056290 h 1513490"/>
                  <a:gd name="connsiteX15" fmla="*/ 1860331 w 1860331"/>
                  <a:gd name="connsiteY15" fmla="*/ 1513490 h 1513490"/>
                  <a:gd name="connsiteX0" fmla="*/ 0 w 1860331"/>
                  <a:gd name="connsiteY0" fmla="*/ 0 h 1513490"/>
                  <a:gd name="connsiteX1" fmla="*/ 236483 w 1860331"/>
                  <a:gd name="connsiteY1" fmla="*/ 47296 h 1513490"/>
                  <a:gd name="connsiteX2" fmla="*/ 378373 w 1860331"/>
                  <a:gd name="connsiteY2" fmla="*/ 78828 h 1513490"/>
                  <a:gd name="connsiteX3" fmla="*/ 457200 w 1860331"/>
                  <a:gd name="connsiteY3" fmla="*/ 94593 h 1513490"/>
                  <a:gd name="connsiteX4" fmla="*/ 536028 w 1860331"/>
                  <a:gd name="connsiteY4" fmla="*/ 126124 h 1513490"/>
                  <a:gd name="connsiteX5" fmla="*/ 583324 w 1860331"/>
                  <a:gd name="connsiteY5" fmla="*/ 141890 h 1513490"/>
                  <a:gd name="connsiteX6" fmla="*/ 630621 w 1860331"/>
                  <a:gd name="connsiteY6" fmla="*/ 173421 h 1513490"/>
                  <a:gd name="connsiteX7" fmla="*/ 740979 w 1860331"/>
                  <a:gd name="connsiteY7" fmla="*/ 204952 h 1513490"/>
                  <a:gd name="connsiteX8" fmla="*/ 851338 w 1860331"/>
                  <a:gd name="connsiteY8" fmla="*/ 252248 h 1513490"/>
                  <a:gd name="connsiteX9" fmla="*/ 898635 w 1860331"/>
                  <a:gd name="connsiteY9" fmla="*/ 283779 h 1513490"/>
                  <a:gd name="connsiteX10" fmla="*/ 945931 w 1860331"/>
                  <a:gd name="connsiteY10" fmla="*/ 299545 h 1513490"/>
                  <a:gd name="connsiteX11" fmla="*/ 1040524 w 1860331"/>
                  <a:gd name="connsiteY11" fmla="*/ 346841 h 1513490"/>
                  <a:gd name="connsiteX12" fmla="*/ 1182414 w 1860331"/>
                  <a:gd name="connsiteY12" fmla="*/ 488731 h 1513490"/>
                  <a:gd name="connsiteX13" fmla="*/ 1686910 w 1860331"/>
                  <a:gd name="connsiteY13" fmla="*/ 1056290 h 1513490"/>
                  <a:gd name="connsiteX14" fmla="*/ 1860331 w 1860331"/>
                  <a:gd name="connsiteY14" fmla="*/ 1513490 h 1513490"/>
                  <a:gd name="connsiteX0" fmla="*/ 0 w 1860331"/>
                  <a:gd name="connsiteY0" fmla="*/ 0 h 1513490"/>
                  <a:gd name="connsiteX1" fmla="*/ 236483 w 1860331"/>
                  <a:gd name="connsiteY1" fmla="*/ 47296 h 1513490"/>
                  <a:gd name="connsiteX2" fmla="*/ 378373 w 1860331"/>
                  <a:gd name="connsiteY2" fmla="*/ 78828 h 1513490"/>
                  <a:gd name="connsiteX3" fmla="*/ 457200 w 1860331"/>
                  <a:gd name="connsiteY3" fmla="*/ 94593 h 1513490"/>
                  <a:gd name="connsiteX4" fmla="*/ 536028 w 1860331"/>
                  <a:gd name="connsiteY4" fmla="*/ 126124 h 1513490"/>
                  <a:gd name="connsiteX5" fmla="*/ 583324 w 1860331"/>
                  <a:gd name="connsiteY5" fmla="*/ 141890 h 1513490"/>
                  <a:gd name="connsiteX6" fmla="*/ 630621 w 1860331"/>
                  <a:gd name="connsiteY6" fmla="*/ 173421 h 1513490"/>
                  <a:gd name="connsiteX7" fmla="*/ 740979 w 1860331"/>
                  <a:gd name="connsiteY7" fmla="*/ 204952 h 1513490"/>
                  <a:gd name="connsiteX8" fmla="*/ 851338 w 1860331"/>
                  <a:gd name="connsiteY8" fmla="*/ 252248 h 1513490"/>
                  <a:gd name="connsiteX9" fmla="*/ 898635 w 1860331"/>
                  <a:gd name="connsiteY9" fmla="*/ 283779 h 1513490"/>
                  <a:gd name="connsiteX10" fmla="*/ 945931 w 1860331"/>
                  <a:gd name="connsiteY10" fmla="*/ 299545 h 1513490"/>
                  <a:gd name="connsiteX11" fmla="*/ 1182414 w 1860331"/>
                  <a:gd name="connsiteY11" fmla="*/ 488731 h 1513490"/>
                  <a:gd name="connsiteX12" fmla="*/ 1686910 w 1860331"/>
                  <a:gd name="connsiteY12" fmla="*/ 1056290 h 1513490"/>
                  <a:gd name="connsiteX13" fmla="*/ 1860331 w 1860331"/>
                  <a:gd name="connsiteY13" fmla="*/ 1513490 h 1513490"/>
                  <a:gd name="connsiteX0" fmla="*/ 0 w 1860331"/>
                  <a:gd name="connsiteY0" fmla="*/ 0 h 1513490"/>
                  <a:gd name="connsiteX1" fmla="*/ 378373 w 1860331"/>
                  <a:gd name="connsiteY1" fmla="*/ 78828 h 1513490"/>
                  <a:gd name="connsiteX2" fmla="*/ 457200 w 1860331"/>
                  <a:gd name="connsiteY2" fmla="*/ 94593 h 1513490"/>
                  <a:gd name="connsiteX3" fmla="*/ 536028 w 1860331"/>
                  <a:gd name="connsiteY3" fmla="*/ 126124 h 1513490"/>
                  <a:gd name="connsiteX4" fmla="*/ 583324 w 1860331"/>
                  <a:gd name="connsiteY4" fmla="*/ 141890 h 1513490"/>
                  <a:gd name="connsiteX5" fmla="*/ 630621 w 1860331"/>
                  <a:gd name="connsiteY5" fmla="*/ 173421 h 1513490"/>
                  <a:gd name="connsiteX6" fmla="*/ 740979 w 1860331"/>
                  <a:gd name="connsiteY6" fmla="*/ 204952 h 1513490"/>
                  <a:gd name="connsiteX7" fmla="*/ 851338 w 1860331"/>
                  <a:gd name="connsiteY7" fmla="*/ 252248 h 1513490"/>
                  <a:gd name="connsiteX8" fmla="*/ 898635 w 1860331"/>
                  <a:gd name="connsiteY8" fmla="*/ 283779 h 1513490"/>
                  <a:gd name="connsiteX9" fmla="*/ 945931 w 1860331"/>
                  <a:gd name="connsiteY9" fmla="*/ 299545 h 1513490"/>
                  <a:gd name="connsiteX10" fmla="*/ 1182414 w 1860331"/>
                  <a:gd name="connsiteY10" fmla="*/ 488731 h 1513490"/>
                  <a:gd name="connsiteX11" fmla="*/ 1686910 w 1860331"/>
                  <a:gd name="connsiteY11" fmla="*/ 1056290 h 1513490"/>
                  <a:gd name="connsiteX12" fmla="*/ 1860331 w 1860331"/>
                  <a:gd name="connsiteY12" fmla="*/ 1513490 h 1513490"/>
                  <a:gd name="connsiteX0" fmla="*/ 0 w 1860331"/>
                  <a:gd name="connsiteY0" fmla="*/ 0 h 1513490"/>
                  <a:gd name="connsiteX1" fmla="*/ 457200 w 1860331"/>
                  <a:gd name="connsiteY1" fmla="*/ 94593 h 1513490"/>
                  <a:gd name="connsiteX2" fmla="*/ 536028 w 1860331"/>
                  <a:gd name="connsiteY2" fmla="*/ 126124 h 1513490"/>
                  <a:gd name="connsiteX3" fmla="*/ 583324 w 1860331"/>
                  <a:gd name="connsiteY3" fmla="*/ 141890 h 1513490"/>
                  <a:gd name="connsiteX4" fmla="*/ 630621 w 1860331"/>
                  <a:gd name="connsiteY4" fmla="*/ 173421 h 1513490"/>
                  <a:gd name="connsiteX5" fmla="*/ 740979 w 1860331"/>
                  <a:gd name="connsiteY5" fmla="*/ 204952 h 1513490"/>
                  <a:gd name="connsiteX6" fmla="*/ 851338 w 1860331"/>
                  <a:gd name="connsiteY6" fmla="*/ 252248 h 1513490"/>
                  <a:gd name="connsiteX7" fmla="*/ 898635 w 1860331"/>
                  <a:gd name="connsiteY7" fmla="*/ 283779 h 1513490"/>
                  <a:gd name="connsiteX8" fmla="*/ 945931 w 1860331"/>
                  <a:gd name="connsiteY8" fmla="*/ 299545 h 1513490"/>
                  <a:gd name="connsiteX9" fmla="*/ 1182414 w 1860331"/>
                  <a:gd name="connsiteY9" fmla="*/ 488731 h 1513490"/>
                  <a:gd name="connsiteX10" fmla="*/ 1686910 w 1860331"/>
                  <a:gd name="connsiteY10" fmla="*/ 1056290 h 1513490"/>
                  <a:gd name="connsiteX11" fmla="*/ 1860331 w 1860331"/>
                  <a:gd name="connsiteY11" fmla="*/ 1513490 h 1513490"/>
                  <a:gd name="connsiteX0" fmla="*/ 0 w 1860331"/>
                  <a:gd name="connsiteY0" fmla="*/ 0 h 1513490"/>
                  <a:gd name="connsiteX1" fmla="*/ 536028 w 1860331"/>
                  <a:gd name="connsiteY1" fmla="*/ 126124 h 1513490"/>
                  <a:gd name="connsiteX2" fmla="*/ 583324 w 1860331"/>
                  <a:gd name="connsiteY2" fmla="*/ 141890 h 1513490"/>
                  <a:gd name="connsiteX3" fmla="*/ 630621 w 1860331"/>
                  <a:gd name="connsiteY3" fmla="*/ 173421 h 1513490"/>
                  <a:gd name="connsiteX4" fmla="*/ 740979 w 1860331"/>
                  <a:gd name="connsiteY4" fmla="*/ 204952 h 1513490"/>
                  <a:gd name="connsiteX5" fmla="*/ 851338 w 1860331"/>
                  <a:gd name="connsiteY5" fmla="*/ 252248 h 1513490"/>
                  <a:gd name="connsiteX6" fmla="*/ 898635 w 1860331"/>
                  <a:gd name="connsiteY6" fmla="*/ 283779 h 1513490"/>
                  <a:gd name="connsiteX7" fmla="*/ 945931 w 1860331"/>
                  <a:gd name="connsiteY7" fmla="*/ 299545 h 1513490"/>
                  <a:gd name="connsiteX8" fmla="*/ 1182414 w 1860331"/>
                  <a:gd name="connsiteY8" fmla="*/ 488731 h 1513490"/>
                  <a:gd name="connsiteX9" fmla="*/ 1686910 w 1860331"/>
                  <a:gd name="connsiteY9" fmla="*/ 1056290 h 1513490"/>
                  <a:gd name="connsiteX10" fmla="*/ 1860331 w 1860331"/>
                  <a:gd name="connsiteY10" fmla="*/ 1513490 h 1513490"/>
                  <a:gd name="connsiteX0" fmla="*/ 0 w 1860331"/>
                  <a:gd name="connsiteY0" fmla="*/ 0 h 1513490"/>
                  <a:gd name="connsiteX1" fmla="*/ 583324 w 1860331"/>
                  <a:gd name="connsiteY1" fmla="*/ 141890 h 1513490"/>
                  <a:gd name="connsiteX2" fmla="*/ 630621 w 1860331"/>
                  <a:gd name="connsiteY2" fmla="*/ 173421 h 1513490"/>
                  <a:gd name="connsiteX3" fmla="*/ 740979 w 1860331"/>
                  <a:gd name="connsiteY3" fmla="*/ 204952 h 1513490"/>
                  <a:gd name="connsiteX4" fmla="*/ 851338 w 1860331"/>
                  <a:gd name="connsiteY4" fmla="*/ 252248 h 1513490"/>
                  <a:gd name="connsiteX5" fmla="*/ 898635 w 1860331"/>
                  <a:gd name="connsiteY5" fmla="*/ 283779 h 1513490"/>
                  <a:gd name="connsiteX6" fmla="*/ 945931 w 1860331"/>
                  <a:gd name="connsiteY6" fmla="*/ 299545 h 1513490"/>
                  <a:gd name="connsiteX7" fmla="*/ 1182414 w 1860331"/>
                  <a:gd name="connsiteY7" fmla="*/ 488731 h 1513490"/>
                  <a:gd name="connsiteX8" fmla="*/ 1686910 w 1860331"/>
                  <a:gd name="connsiteY8" fmla="*/ 1056290 h 1513490"/>
                  <a:gd name="connsiteX9" fmla="*/ 1860331 w 1860331"/>
                  <a:gd name="connsiteY9" fmla="*/ 1513490 h 1513490"/>
                  <a:gd name="connsiteX0" fmla="*/ 0 w 1860331"/>
                  <a:gd name="connsiteY0" fmla="*/ 0 h 1513490"/>
                  <a:gd name="connsiteX1" fmla="*/ 630621 w 1860331"/>
                  <a:gd name="connsiteY1" fmla="*/ 173421 h 1513490"/>
                  <a:gd name="connsiteX2" fmla="*/ 740979 w 1860331"/>
                  <a:gd name="connsiteY2" fmla="*/ 204952 h 1513490"/>
                  <a:gd name="connsiteX3" fmla="*/ 851338 w 1860331"/>
                  <a:gd name="connsiteY3" fmla="*/ 252248 h 1513490"/>
                  <a:gd name="connsiteX4" fmla="*/ 898635 w 1860331"/>
                  <a:gd name="connsiteY4" fmla="*/ 283779 h 1513490"/>
                  <a:gd name="connsiteX5" fmla="*/ 945931 w 1860331"/>
                  <a:gd name="connsiteY5" fmla="*/ 299545 h 1513490"/>
                  <a:gd name="connsiteX6" fmla="*/ 1182414 w 1860331"/>
                  <a:gd name="connsiteY6" fmla="*/ 488731 h 1513490"/>
                  <a:gd name="connsiteX7" fmla="*/ 1686910 w 1860331"/>
                  <a:gd name="connsiteY7" fmla="*/ 1056290 h 1513490"/>
                  <a:gd name="connsiteX8" fmla="*/ 1860331 w 1860331"/>
                  <a:gd name="connsiteY8" fmla="*/ 1513490 h 1513490"/>
                  <a:gd name="connsiteX0" fmla="*/ 0 w 1860331"/>
                  <a:gd name="connsiteY0" fmla="*/ 0 h 1513490"/>
                  <a:gd name="connsiteX1" fmla="*/ 740979 w 1860331"/>
                  <a:gd name="connsiteY1" fmla="*/ 204952 h 1513490"/>
                  <a:gd name="connsiteX2" fmla="*/ 851338 w 1860331"/>
                  <a:gd name="connsiteY2" fmla="*/ 252248 h 1513490"/>
                  <a:gd name="connsiteX3" fmla="*/ 898635 w 1860331"/>
                  <a:gd name="connsiteY3" fmla="*/ 283779 h 1513490"/>
                  <a:gd name="connsiteX4" fmla="*/ 945931 w 1860331"/>
                  <a:gd name="connsiteY4" fmla="*/ 299545 h 1513490"/>
                  <a:gd name="connsiteX5" fmla="*/ 1182414 w 1860331"/>
                  <a:gd name="connsiteY5" fmla="*/ 488731 h 1513490"/>
                  <a:gd name="connsiteX6" fmla="*/ 1686910 w 1860331"/>
                  <a:gd name="connsiteY6" fmla="*/ 1056290 h 1513490"/>
                  <a:gd name="connsiteX7" fmla="*/ 1860331 w 1860331"/>
                  <a:gd name="connsiteY7" fmla="*/ 1513490 h 1513490"/>
                  <a:gd name="connsiteX0" fmla="*/ 0 w 1860331"/>
                  <a:gd name="connsiteY0" fmla="*/ 0 h 1513490"/>
                  <a:gd name="connsiteX1" fmla="*/ 851338 w 1860331"/>
                  <a:gd name="connsiteY1" fmla="*/ 252248 h 1513490"/>
                  <a:gd name="connsiteX2" fmla="*/ 898635 w 1860331"/>
                  <a:gd name="connsiteY2" fmla="*/ 283779 h 1513490"/>
                  <a:gd name="connsiteX3" fmla="*/ 945931 w 1860331"/>
                  <a:gd name="connsiteY3" fmla="*/ 299545 h 1513490"/>
                  <a:gd name="connsiteX4" fmla="*/ 1182414 w 1860331"/>
                  <a:gd name="connsiteY4" fmla="*/ 488731 h 1513490"/>
                  <a:gd name="connsiteX5" fmla="*/ 1686910 w 1860331"/>
                  <a:gd name="connsiteY5" fmla="*/ 1056290 h 1513490"/>
                  <a:gd name="connsiteX6" fmla="*/ 1860331 w 1860331"/>
                  <a:gd name="connsiteY6" fmla="*/ 1513490 h 1513490"/>
                  <a:gd name="connsiteX0" fmla="*/ 0 w 1860331"/>
                  <a:gd name="connsiteY0" fmla="*/ 0 h 1513490"/>
                  <a:gd name="connsiteX1" fmla="*/ 898635 w 1860331"/>
                  <a:gd name="connsiteY1" fmla="*/ 283779 h 1513490"/>
                  <a:gd name="connsiteX2" fmla="*/ 945931 w 1860331"/>
                  <a:gd name="connsiteY2" fmla="*/ 299545 h 1513490"/>
                  <a:gd name="connsiteX3" fmla="*/ 1182414 w 1860331"/>
                  <a:gd name="connsiteY3" fmla="*/ 488731 h 1513490"/>
                  <a:gd name="connsiteX4" fmla="*/ 1686910 w 1860331"/>
                  <a:gd name="connsiteY4" fmla="*/ 1056290 h 1513490"/>
                  <a:gd name="connsiteX5" fmla="*/ 1860331 w 1860331"/>
                  <a:gd name="connsiteY5" fmla="*/ 1513490 h 1513490"/>
                  <a:gd name="connsiteX0" fmla="*/ 0 w 1860331"/>
                  <a:gd name="connsiteY0" fmla="*/ 0 h 1513490"/>
                  <a:gd name="connsiteX1" fmla="*/ 945931 w 1860331"/>
                  <a:gd name="connsiteY1" fmla="*/ 299545 h 1513490"/>
                  <a:gd name="connsiteX2" fmla="*/ 1182414 w 1860331"/>
                  <a:gd name="connsiteY2" fmla="*/ 488731 h 1513490"/>
                  <a:gd name="connsiteX3" fmla="*/ 1686910 w 1860331"/>
                  <a:gd name="connsiteY3" fmla="*/ 1056290 h 1513490"/>
                  <a:gd name="connsiteX4" fmla="*/ 1860331 w 1860331"/>
                  <a:gd name="connsiteY4" fmla="*/ 1513490 h 1513490"/>
                  <a:gd name="connsiteX0" fmla="*/ 0 w 1860331"/>
                  <a:gd name="connsiteY0" fmla="*/ 0 h 1513490"/>
                  <a:gd name="connsiteX1" fmla="*/ 1182414 w 1860331"/>
                  <a:gd name="connsiteY1" fmla="*/ 488731 h 1513490"/>
                  <a:gd name="connsiteX2" fmla="*/ 1686910 w 1860331"/>
                  <a:gd name="connsiteY2" fmla="*/ 1056290 h 1513490"/>
                  <a:gd name="connsiteX3" fmla="*/ 1860331 w 1860331"/>
                  <a:gd name="connsiteY3" fmla="*/ 1513490 h 1513490"/>
                  <a:gd name="connsiteX0" fmla="*/ 0 w 1860331"/>
                  <a:gd name="connsiteY0" fmla="*/ 0 h 1513490"/>
                  <a:gd name="connsiteX1" fmla="*/ 1182414 w 1860331"/>
                  <a:gd name="connsiteY1" fmla="*/ 488731 h 1513490"/>
                  <a:gd name="connsiteX2" fmla="*/ 1686910 w 1860331"/>
                  <a:gd name="connsiteY2" fmla="*/ 1056290 h 1513490"/>
                  <a:gd name="connsiteX3" fmla="*/ 1860331 w 1860331"/>
                  <a:gd name="connsiteY3" fmla="*/ 1513490 h 1513490"/>
                  <a:gd name="connsiteX0" fmla="*/ 0 w 1860331"/>
                  <a:gd name="connsiteY0" fmla="*/ 0 h 1513490"/>
                  <a:gd name="connsiteX1" fmla="*/ 1182414 w 1860331"/>
                  <a:gd name="connsiteY1" fmla="*/ 488731 h 1513490"/>
                  <a:gd name="connsiteX2" fmla="*/ 1686910 w 1860331"/>
                  <a:gd name="connsiteY2" fmla="*/ 1056290 h 1513490"/>
                  <a:gd name="connsiteX3" fmla="*/ 1860331 w 1860331"/>
                  <a:gd name="connsiteY3" fmla="*/ 1513490 h 1513490"/>
                  <a:gd name="connsiteX0" fmla="*/ 0 w 1860331"/>
                  <a:gd name="connsiteY0" fmla="*/ 0 h 1513490"/>
                  <a:gd name="connsiteX1" fmla="*/ 1182414 w 1860331"/>
                  <a:gd name="connsiteY1" fmla="*/ 488731 h 1513490"/>
                  <a:gd name="connsiteX2" fmla="*/ 1686910 w 1860331"/>
                  <a:gd name="connsiteY2" fmla="*/ 1056290 h 1513490"/>
                  <a:gd name="connsiteX3" fmla="*/ 1860331 w 1860331"/>
                  <a:gd name="connsiteY3" fmla="*/ 1513490 h 1513490"/>
                  <a:gd name="connsiteX0" fmla="*/ 0 w 1860331"/>
                  <a:gd name="connsiteY0" fmla="*/ 0 h 1513490"/>
                  <a:gd name="connsiteX1" fmla="*/ 1686910 w 1860331"/>
                  <a:gd name="connsiteY1" fmla="*/ 1056290 h 1513490"/>
                  <a:gd name="connsiteX2" fmla="*/ 1860331 w 1860331"/>
                  <a:gd name="connsiteY2" fmla="*/ 1513490 h 1513490"/>
                  <a:gd name="connsiteX0" fmla="*/ 0 w 1860331"/>
                  <a:gd name="connsiteY0" fmla="*/ 0 h 1513490"/>
                  <a:gd name="connsiteX1" fmla="*/ 1227327 w 1860331"/>
                  <a:gd name="connsiteY1" fmla="*/ 498644 h 1513490"/>
                  <a:gd name="connsiteX2" fmla="*/ 1860331 w 1860331"/>
                  <a:gd name="connsiteY2" fmla="*/ 1513490 h 1513490"/>
                  <a:gd name="connsiteX0" fmla="*/ 0 w 1860331"/>
                  <a:gd name="connsiteY0" fmla="*/ 0 h 1513490"/>
                  <a:gd name="connsiteX1" fmla="*/ 1227327 w 1860331"/>
                  <a:gd name="connsiteY1" fmla="*/ 498644 h 1513490"/>
                  <a:gd name="connsiteX2" fmla="*/ 1860331 w 1860331"/>
                  <a:gd name="connsiteY2" fmla="*/ 1513490 h 1513490"/>
                  <a:gd name="connsiteX0" fmla="*/ 0 w 1860331"/>
                  <a:gd name="connsiteY0" fmla="*/ 0 h 1513490"/>
                  <a:gd name="connsiteX1" fmla="*/ 1227327 w 1860331"/>
                  <a:gd name="connsiteY1" fmla="*/ 498644 h 1513490"/>
                  <a:gd name="connsiteX2" fmla="*/ 1860331 w 1860331"/>
                  <a:gd name="connsiteY2" fmla="*/ 1513490 h 1513490"/>
                  <a:gd name="connsiteX0" fmla="*/ 0 w 1860331"/>
                  <a:gd name="connsiteY0" fmla="*/ 0 h 1513490"/>
                  <a:gd name="connsiteX1" fmla="*/ 1227327 w 1860331"/>
                  <a:gd name="connsiteY1" fmla="*/ 498644 h 1513490"/>
                  <a:gd name="connsiteX2" fmla="*/ 1860331 w 1860331"/>
                  <a:gd name="connsiteY2" fmla="*/ 1513490 h 1513490"/>
                  <a:gd name="connsiteX0" fmla="*/ 0 w 1860331"/>
                  <a:gd name="connsiteY0" fmla="*/ 0 h 1513490"/>
                  <a:gd name="connsiteX1" fmla="*/ 1227327 w 1860331"/>
                  <a:gd name="connsiteY1" fmla="*/ 498644 h 1513490"/>
                  <a:gd name="connsiteX2" fmla="*/ 1860331 w 1860331"/>
                  <a:gd name="connsiteY2" fmla="*/ 1513490 h 1513490"/>
                </a:gdLst>
                <a:ahLst/>
                <a:cxnLst>
                  <a:cxn ang="0">
                    <a:pos x="connsiteX0" y="connsiteY0"/>
                  </a:cxn>
                  <a:cxn ang="0">
                    <a:pos x="connsiteX1" y="connsiteY1"/>
                  </a:cxn>
                  <a:cxn ang="0">
                    <a:pos x="connsiteX2" y="connsiteY2"/>
                  </a:cxn>
                </a:cxnLst>
                <a:rect l="l" t="t" r="r" b="b"/>
                <a:pathLst>
                  <a:path w="1860331" h="1513490">
                    <a:moveTo>
                      <a:pt x="0" y="0"/>
                    </a:moveTo>
                    <a:cubicBezTo>
                      <a:pt x="401019" y="16170"/>
                      <a:pt x="969843" y="261328"/>
                      <a:pt x="1227327" y="498644"/>
                    </a:cubicBezTo>
                    <a:cubicBezTo>
                      <a:pt x="1484811" y="735960"/>
                      <a:pt x="1762688" y="1094770"/>
                      <a:pt x="1860331" y="1513490"/>
                    </a:cubicBezTo>
                  </a:path>
                </a:pathLst>
              </a:custGeom>
              <a:noFill/>
              <a:ln w="19050" cap="rnd">
                <a:solidFill>
                  <a:schemeClr val="tx1">
                    <a:lumMod val="85000"/>
                    <a:lumOff val="1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3200">
                  <a:solidFill>
                    <a:schemeClr val="lt1"/>
                  </a:solidFill>
                </a:endParaRPr>
              </a:p>
            </p:txBody>
          </p:sp>
          <p:sp>
            <p:nvSpPr>
              <p:cNvPr id="77" name="Freeform 76"/>
              <p:cNvSpPr/>
              <p:nvPr/>
            </p:nvSpPr>
            <p:spPr>
              <a:xfrm rot="5789802" flipH="1" flipV="1">
                <a:off x="2134538" y="4172839"/>
                <a:ext cx="150236" cy="252346"/>
              </a:xfrm>
              <a:custGeom>
                <a:avLst/>
                <a:gdLst>
                  <a:gd name="connsiteX0" fmla="*/ 0 w 329184"/>
                  <a:gd name="connsiteY0" fmla="*/ 67927 h 276933"/>
                  <a:gd name="connsiteX1" fmla="*/ 31351 w 329184"/>
                  <a:gd name="connsiteY1" fmla="*/ 78377 h 276933"/>
                  <a:gd name="connsiteX2" fmla="*/ 36576 w 329184"/>
                  <a:gd name="connsiteY2" fmla="*/ 94053 h 276933"/>
                  <a:gd name="connsiteX3" fmla="*/ 62702 w 329184"/>
                  <a:gd name="connsiteY3" fmla="*/ 125404 h 276933"/>
                  <a:gd name="connsiteX4" fmla="*/ 67927 w 329184"/>
                  <a:gd name="connsiteY4" fmla="*/ 141079 h 276933"/>
                  <a:gd name="connsiteX5" fmla="*/ 78378 w 329184"/>
                  <a:gd name="connsiteY5" fmla="*/ 161980 h 276933"/>
                  <a:gd name="connsiteX6" fmla="*/ 83603 w 329184"/>
                  <a:gd name="connsiteY6" fmla="*/ 177655 h 276933"/>
                  <a:gd name="connsiteX7" fmla="*/ 114954 w 329184"/>
                  <a:gd name="connsiteY7" fmla="*/ 209006 h 276933"/>
                  <a:gd name="connsiteX8" fmla="*/ 130629 w 329184"/>
                  <a:gd name="connsiteY8" fmla="*/ 224681 h 276933"/>
                  <a:gd name="connsiteX9" fmla="*/ 146304 w 329184"/>
                  <a:gd name="connsiteY9" fmla="*/ 240357 h 276933"/>
                  <a:gd name="connsiteX10" fmla="*/ 161980 w 329184"/>
                  <a:gd name="connsiteY10" fmla="*/ 245582 h 276933"/>
                  <a:gd name="connsiteX11" fmla="*/ 182880 w 329184"/>
                  <a:gd name="connsiteY11" fmla="*/ 261257 h 276933"/>
                  <a:gd name="connsiteX12" fmla="*/ 198556 w 329184"/>
                  <a:gd name="connsiteY12" fmla="*/ 266482 h 276933"/>
                  <a:gd name="connsiteX13" fmla="*/ 214231 w 329184"/>
                  <a:gd name="connsiteY13" fmla="*/ 276933 h 276933"/>
                  <a:gd name="connsiteX14" fmla="*/ 245582 w 329184"/>
                  <a:gd name="connsiteY14" fmla="*/ 219456 h 276933"/>
                  <a:gd name="connsiteX15" fmla="*/ 256032 w 329184"/>
                  <a:gd name="connsiteY15" fmla="*/ 135854 h 276933"/>
                  <a:gd name="connsiteX16" fmla="*/ 266483 w 329184"/>
                  <a:gd name="connsiteY16" fmla="*/ 120178 h 276933"/>
                  <a:gd name="connsiteX17" fmla="*/ 282158 w 329184"/>
                  <a:gd name="connsiteY17" fmla="*/ 83602 h 276933"/>
                  <a:gd name="connsiteX18" fmla="*/ 297834 w 329184"/>
                  <a:gd name="connsiteY18" fmla="*/ 52252 h 276933"/>
                  <a:gd name="connsiteX19" fmla="*/ 313509 w 329184"/>
                  <a:gd name="connsiteY19" fmla="*/ 20901 h 276933"/>
                  <a:gd name="connsiteX20" fmla="*/ 329184 w 329184"/>
                  <a:gd name="connsiteY20" fmla="*/ 0 h 276933"/>
                  <a:gd name="connsiteX0" fmla="*/ 0 w 329184"/>
                  <a:gd name="connsiteY0" fmla="*/ 67927 h 276933"/>
                  <a:gd name="connsiteX1" fmla="*/ 31351 w 329184"/>
                  <a:gd name="connsiteY1" fmla="*/ 78377 h 276933"/>
                  <a:gd name="connsiteX2" fmla="*/ 36576 w 329184"/>
                  <a:gd name="connsiteY2" fmla="*/ 94053 h 276933"/>
                  <a:gd name="connsiteX3" fmla="*/ 62702 w 329184"/>
                  <a:gd name="connsiteY3" fmla="*/ 125404 h 276933"/>
                  <a:gd name="connsiteX4" fmla="*/ 67927 w 329184"/>
                  <a:gd name="connsiteY4" fmla="*/ 141079 h 276933"/>
                  <a:gd name="connsiteX5" fmla="*/ 78378 w 329184"/>
                  <a:gd name="connsiteY5" fmla="*/ 161980 h 276933"/>
                  <a:gd name="connsiteX6" fmla="*/ 83603 w 329184"/>
                  <a:gd name="connsiteY6" fmla="*/ 177655 h 276933"/>
                  <a:gd name="connsiteX7" fmla="*/ 114954 w 329184"/>
                  <a:gd name="connsiteY7" fmla="*/ 209006 h 276933"/>
                  <a:gd name="connsiteX8" fmla="*/ 130629 w 329184"/>
                  <a:gd name="connsiteY8" fmla="*/ 224681 h 276933"/>
                  <a:gd name="connsiteX9" fmla="*/ 146304 w 329184"/>
                  <a:gd name="connsiteY9" fmla="*/ 240357 h 276933"/>
                  <a:gd name="connsiteX10" fmla="*/ 161980 w 329184"/>
                  <a:gd name="connsiteY10" fmla="*/ 245582 h 276933"/>
                  <a:gd name="connsiteX11" fmla="*/ 182880 w 329184"/>
                  <a:gd name="connsiteY11" fmla="*/ 261257 h 276933"/>
                  <a:gd name="connsiteX12" fmla="*/ 198556 w 329184"/>
                  <a:gd name="connsiteY12" fmla="*/ 266482 h 276933"/>
                  <a:gd name="connsiteX13" fmla="*/ 214231 w 329184"/>
                  <a:gd name="connsiteY13" fmla="*/ 276933 h 276933"/>
                  <a:gd name="connsiteX14" fmla="*/ 245582 w 329184"/>
                  <a:gd name="connsiteY14" fmla="*/ 219456 h 276933"/>
                  <a:gd name="connsiteX15" fmla="*/ 266483 w 329184"/>
                  <a:gd name="connsiteY15" fmla="*/ 120178 h 276933"/>
                  <a:gd name="connsiteX16" fmla="*/ 282158 w 329184"/>
                  <a:gd name="connsiteY16" fmla="*/ 83602 h 276933"/>
                  <a:gd name="connsiteX17" fmla="*/ 297834 w 329184"/>
                  <a:gd name="connsiteY17" fmla="*/ 52252 h 276933"/>
                  <a:gd name="connsiteX18" fmla="*/ 313509 w 329184"/>
                  <a:gd name="connsiteY18" fmla="*/ 20901 h 276933"/>
                  <a:gd name="connsiteX19" fmla="*/ 329184 w 329184"/>
                  <a:gd name="connsiteY19" fmla="*/ 0 h 276933"/>
                  <a:gd name="connsiteX0" fmla="*/ 0 w 329184"/>
                  <a:gd name="connsiteY0" fmla="*/ 67927 h 276933"/>
                  <a:gd name="connsiteX1" fmla="*/ 31351 w 329184"/>
                  <a:gd name="connsiteY1" fmla="*/ 78377 h 276933"/>
                  <a:gd name="connsiteX2" fmla="*/ 36576 w 329184"/>
                  <a:gd name="connsiteY2" fmla="*/ 94053 h 276933"/>
                  <a:gd name="connsiteX3" fmla="*/ 62702 w 329184"/>
                  <a:gd name="connsiteY3" fmla="*/ 125404 h 276933"/>
                  <a:gd name="connsiteX4" fmla="*/ 67927 w 329184"/>
                  <a:gd name="connsiteY4" fmla="*/ 141079 h 276933"/>
                  <a:gd name="connsiteX5" fmla="*/ 78378 w 329184"/>
                  <a:gd name="connsiteY5" fmla="*/ 161980 h 276933"/>
                  <a:gd name="connsiteX6" fmla="*/ 83603 w 329184"/>
                  <a:gd name="connsiteY6" fmla="*/ 177655 h 276933"/>
                  <a:gd name="connsiteX7" fmla="*/ 114954 w 329184"/>
                  <a:gd name="connsiteY7" fmla="*/ 209006 h 276933"/>
                  <a:gd name="connsiteX8" fmla="*/ 130629 w 329184"/>
                  <a:gd name="connsiteY8" fmla="*/ 224681 h 276933"/>
                  <a:gd name="connsiteX9" fmla="*/ 146304 w 329184"/>
                  <a:gd name="connsiteY9" fmla="*/ 240357 h 276933"/>
                  <a:gd name="connsiteX10" fmla="*/ 161980 w 329184"/>
                  <a:gd name="connsiteY10" fmla="*/ 245582 h 276933"/>
                  <a:gd name="connsiteX11" fmla="*/ 182880 w 329184"/>
                  <a:gd name="connsiteY11" fmla="*/ 261257 h 276933"/>
                  <a:gd name="connsiteX12" fmla="*/ 198556 w 329184"/>
                  <a:gd name="connsiteY12" fmla="*/ 266482 h 276933"/>
                  <a:gd name="connsiteX13" fmla="*/ 214231 w 329184"/>
                  <a:gd name="connsiteY13" fmla="*/ 276933 h 276933"/>
                  <a:gd name="connsiteX14" fmla="*/ 245582 w 329184"/>
                  <a:gd name="connsiteY14" fmla="*/ 219456 h 276933"/>
                  <a:gd name="connsiteX15" fmla="*/ 282703 w 329184"/>
                  <a:gd name="connsiteY15" fmla="*/ 134370 h 276933"/>
                  <a:gd name="connsiteX16" fmla="*/ 282158 w 329184"/>
                  <a:gd name="connsiteY16" fmla="*/ 83602 h 276933"/>
                  <a:gd name="connsiteX17" fmla="*/ 297834 w 329184"/>
                  <a:gd name="connsiteY17" fmla="*/ 52252 h 276933"/>
                  <a:gd name="connsiteX18" fmla="*/ 313509 w 329184"/>
                  <a:gd name="connsiteY18" fmla="*/ 20901 h 276933"/>
                  <a:gd name="connsiteX19" fmla="*/ 329184 w 329184"/>
                  <a:gd name="connsiteY19" fmla="*/ 0 h 276933"/>
                  <a:gd name="connsiteX0" fmla="*/ 0 w 329184"/>
                  <a:gd name="connsiteY0" fmla="*/ 67927 h 276933"/>
                  <a:gd name="connsiteX1" fmla="*/ 31351 w 329184"/>
                  <a:gd name="connsiteY1" fmla="*/ 78377 h 276933"/>
                  <a:gd name="connsiteX2" fmla="*/ 36576 w 329184"/>
                  <a:gd name="connsiteY2" fmla="*/ 94053 h 276933"/>
                  <a:gd name="connsiteX3" fmla="*/ 62702 w 329184"/>
                  <a:gd name="connsiteY3" fmla="*/ 125404 h 276933"/>
                  <a:gd name="connsiteX4" fmla="*/ 67927 w 329184"/>
                  <a:gd name="connsiteY4" fmla="*/ 141079 h 276933"/>
                  <a:gd name="connsiteX5" fmla="*/ 78378 w 329184"/>
                  <a:gd name="connsiteY5" fmla="*/ 161980 h 276933"/>
                  <a:gd name="connsiteX6" fmla="*/ 83603 w 329184"/>
                  <a:gd name="connsiteY6" fmla="*/ 177655 h 276933"/>
                  <a:gd name="connsiteX7" fmla="*/ 114954 w 329184"/>
                  <a:gd name="connsiteY7" fmla="*/ 209006 h 276933"/>
                  <a:gd name="connsiteX8" fmla="*/ 130629 w 329184"/>
                  <a:gd name="connsiteY8" fmla="*/ 224681 h 276933"/>
                  <a:gd name="connsiteX9" fmla="*/ 146304 w 329184"/>
                  <a:gd name="connsiteY9" fmla="*/ 240357 h 276933"/>
                  <a:gd name="connsiteX10" fmla="*/ 161980 w 329184"/>
                  <a:gd name="connsiteY10" fmla="*/ 245582 h 276933"/>
                  <a:gd name="connsiteX11" fmla="*/ 182880 w 329184"/>
                  <a:gd name="connsiteY11" fmla="*/ 261257 h 276933"/>
                  <a:gd name="connsiteX12" fmla="*/ 198556 w 329184"/>
                  <a:gd name="connsiteY12" fmla="*/ 266482 h 276933"/>
                  <a:gd name="connsiteX13" fmla="*/ 214231 w 329184"/>
                  <a:gd name="connsiteY13" fmla="*/ 276933 h 276933"/>
                  <a:gd name="connsiteX14" fmla="*/ 245582 w 329184"/>
                  <a:gd name="connsiteY14" fmla="*/ 219456 h 276933"/>
                  <a:gd name="connsiteX15" fmla="*/ 282703 w 329184"/>
                  <a:gd name="connsiteY15" fmla="*/ 134370 h 276933"/>
                  <a:gd name="connsiteX16" fmla="*/ 298378 w 329184"/>
                  <a:gd name="connsiteY16" fmla="*/ 89684 h 276933"/>
                  <a:gd name="connsiteX17" fmla="*/ 297834 w 329184"/>
                  <a:gd name="connsiteY17" fmla="*/ 52252 h 276933"/>
                  <a:gd name="connsiteX18" fmla="*/ 313509 w 329184"/>
                  <a:gd name="connsiteY18" fmla="*/ 20901 h 276933"/>
                  <a:gd name="connsiteX19" fmla="*/ 329184 w 329184"/>
                  <a:gd name="connsiteY19" fmla="*/ 0 h 276933"/>
                  <a:gd name="connsiteX0" fmla="*/ 0 w 329184"/>
                  <a:gd name="connsiteY0" fmla="*/ 67927 h 276933"/>
                  <a:gd name="connsiteX1" fmla="*/ 31351 w 329184"/>
                  <a:gd name="connsiteY1" fmla="*/ 78377 h 276933"/>
                  <a:gd name="connsiteX2" fmla="*/ 36576 w 329184"/>
                  <a:gd name="connsiteY2" fmla="*/ 94053 h 276933"/>
                  <a:gd name="connsiteX3" fmla="*/ 62702 w 329184"/>
                  <a:gd name="connsiteY3" fmla="*/ 125404 h 276933"/>
                  <a:gd name="connsiteX4" fmla="*/ 67927 w 329184"/>
                  <a:gd name="connsiteY4" fmla="*/ 141079 h 276933"/>
                  <a:gd name="connsiteX5" fmla="*/ 78378 w 329184"/>
                  <a:gd name="connsiteY5" fmla="*/ 161980 h 276933"/>
                  <a:gd name="connsiteX6" fmla="*/ 83603 w 329184"/>
                  <a:gd name="connsiteY6" fmla="*/ 177655 h 276933"/>
                  <a:gd name="connsiteX7" fmla="*/ 114954 w 329184"/>
                  <a:gd name="connsiteY7" fmla="*/ 209006 h 276933"/>
                  <a:gd name="connsiteX8" fmla="*/ 130629 w 329184"/>
                  <a:gd name="connsiteY8" fmla="*/ 224681 h 276933"/>
                  <a:gd name="connsiteX9" fmla="*/ 146304 w 329184"/>
                  <a:gd name="connsiteY9" fmla="*/ 240357 h 276933"/>
                  <a:gd name="connsiteX10" fmla="*/ 161980 w 329184"/>
                  <a:gd name="connsiteY10" fmla="*/ 245582 h 276933"/>
                  <a:gd name="connsiteX11" fmla="*/ 182880 w 329184"/>
                  <a:gd name="connsiteY11" fmla="*/ 261257 h 276933"/>
                  <a:gd name="connsiteX12" fmla="*/ 198556 w 329184"/>
                  <a:gd name="connsiteY12" fmla="*/ 266482 h 276933"/>
                  <a:gd name="connsiteX13" fmla="*/ 214231 w 329184"/>
                  <a:gd name="connsiteY13" fmla="*/ 276933 h 276933"/>
                  <a:gd name="connsiteX14" fmla="*/ 245582 w 329184"/>
                  <a:gd name="connsiteY14" fmla="*/ 219456 h 276933"/>
                  <a:gd name="connsiteX15" fmla="*/ 282703 w 329184"/>
                  <a:gd name="connsiteY15" fmla="*/ 134370 h 276933"/>
                  <a:gd name="connsiteX16" fmla="*/ 298378 w 329184"/>
                  <a:gd name="connsiteY16" fmla="*/ 89684 h 276933"/>
                  <a:gd name="connsiteX17" fmla="*/ 309999 w 329184"/>
                  <a:gd name="connsiteY17" fmla="*/ 56307 h 276933"/>
                  <a:gd name="connsiteX18" fmla="*/ 313509 w 329184"/>
                  <a:gd name="connsiteY18" fmla="*/ 20901 h 276933"/>
                  <a:gd name="connsiteX19" fmla="*/ 329184 w 329184"/>
                  <a:gd name="connsiteY19" fmla="*/ 0 h 276933"/>
                  <a:gd name="connsiteX0" fmla="*/ 0 w 329184"/>
                  <a:gd name="connsiteY0" fmla="*/ 80052 h 289058"/>
                  <a:gd name="connsiteX1" fmla="*/ 31351 w 329184"/>
                  <a:gd name="connsiteY1" fmla="*/ 90502 h 289058"/>
                  <a:gd name="connsiteX2" fmla="*/ 36576 w 329184"/>
                  <a:gd name="connsiteY2" fmla="*/ 106178 h 289058"/>
                  <a:gd name="connsiteX3" fmla="*/ 62702 w 329184"/>
                  <a:gd name="connsiteY3" fmla="*/ 137529 h 289058"/>
                  <a:gd name="connsiteX4" fmla="*/ 67927 w 329184"/>
                  <a:gd name="connsiteY4" fmla="*/ 153204 h 289058"/>
                  <a:gd name="connsiteX5" fmla="*/ 78378 w 329184"/>
                  <a:gd name="connsiteY5" fmla="*/ 174105 h 289058"/>
                  <a:gd name="connsiteX6" fmla="*/ 83603 w 329184"/>
                  <a:gd name="connsiteY6" fmla="*/ 189780 h 289058"/>
                  <a:gd name="connsiteX7" fmla="*/ 114954 w 329184"/>
                  <a:gd name="connsiteY7" fmla="*/ 221131 h 289058"/>
                  <a:gd name="connsiteX8" fmla="*/ 130629 w 329184"/>
                  <a:gd name="connsiteY8" fmla="*/ 236806 h 289058"/>
                  <a:gd name="connsiteX9" fmla="*/ 146304 w 329184"/>
                  <a:gd name="connsiteY9" fmla="*/ 252482 h 289058"/>
                  <a:gd name="connsiteX10" fmla="*/ 161980 w 329184"/>
                  <a:gd name="connsiteY10" fmla="*/ 257707 h 289058"/>
                  <a:gd name="connsiteX11" fmla="*/ 182880 w 329184"/>
                  <a:gd name="connsiteY11" fmla="*/ 273382 h 289058"/>
                  <a:gd name="connsiteX12" fmla="*/ 198556 w 329184"/>
                  <a:gd name="connsiteY12" fmla="*/ 278607 h 289058"/>
                  <a:gd name="connsiteX13" fmla="*/ 214231 w 329184"/>
                  <a:gd name="connsiteY13" fmla="*/ 289058 h 289058"/>
                  <a:gd name="connsiteX14" fmla="*/ 245582 w 329184"/>
                  <a:gd name="connsiteY14" fmla="*/ 231581 h 289058"/>
                  <a:gd name="connsiteX15" fmla="*/ 282703 w 329184"/>
                  <a:gd name="connsiteY15" fmla="*/ 146495 h 289058"/>
                  <a:gd name="connsiteX16" fmla="*/ 298378 w 329184"/>
                  <a:gd name="connsiteY16" fmla="*/ 101809 h 289058"/>
                  <a:gd name="connsiteX17" fmla="*/ 309999 w 329184"/>
                  <a:gd name="connsiteY17" fmla="*/ 68432 h 289058"/>
                  <a:gd name="connsiteX18" fmla="*/ 293234 w 329184"/>
                  <a:gd name="connsiteY18" fmla="*/ 2614 h 289058"/>
                  <a:gd name="connsiteX19" fmla="*/ 329184 w 329184"/>
                  <a:gd name="connsiteY19" fmla="*/ 12125 h 289058"/>
                  <a:gd name="connsiteX0" fmla="*/ 0 w 329184"/>
                  <a:gd name="connsiteY0" fmla="*/ 67927 h 276933"/>
                  <a:gd name="connsiteX1" fmla="*/ 31351 w 329184"/>
                  <a:gd name="connsiteY1" fmla="*/ 78377 h 276933"/>
                  <a:gd name="connsiteX2" fmla="*/ 36576 w 329184"/>
                  <a:gd name="connsiteY2" fmla="*/ 94053 h 276933"/>
                  <a:gd name="connsiteX3" fmla="*/ 62702 w 329184"/>
                  <a:gd name="connsiteY3" fmla="*/ 125404 h 276933"/>
                  <a:gd name="connsiteX4" fmla="*/ 67927 w 329184"/>
                  <a:gd name="connsiteY4" fmla="*/ 141079 h 276933"/>
                  <a:gd name="connsiteX5" fmla="*/ 78378 w 329184"/>
                  <a:gd name="connsiteY5" fmla="*/ 161980 h 276933"/>
                  <a:gd name="connsiteX6" fmla="*/ 83603 w 329184"/>
                  <a:gd name="connsiteY6" fmla="*/ 177655 h 276933"/>
                  <a:gd name="connsiteX7" fmla="*/ 114954 w 329184"/>
                  <a:gd name="connsiteY7" fmla="*/ 209006 h 276933"/>
                  <a:gd name="connsiteX8" fmla="*/ 130629 w 329184"/>
                  <a:gd name="connsiteY8" fmla="*/ 224681 h 276933"/>
                  <a:gd name="connsiteX9" fmla="*/ 146304 w 329184"/>
                  <a:gd name="connsiteY9" fmla="*/ 240357 h 276933"/>
                  <a:gd name="connsiteX10" fmla="*/ 161980 w 329184"/>
                  <a:gd name="connsiteY10" fmla="*/ 245582 h 276933"/>
                  <a:gd name="connsiteX11" fmla="*/ 182880 w 329184"/>
                  <a:gd name="connsiteY11" fmla="*/ 261257 h 276933"/>
                  <a:gd name="connsiteX12" fmla="*/ 198556 w 329184"/>
                  <a:gd name="connsiteY12" fmla="*/ 266482 h 276933"/>
                  <a:gd name="connsiteX13" fmla="*/ 214231 w 329184"/>
                  <a:gd name="connsiteY13" fmla="*/ 276933 h 276933"/>
                  <a:gd name="connsiteX14" fmla="*/ 245582 w 329184"/>
                  <a:gd name="connsiteY14" fmla="*/ 219456 h 276933"/>
                  <a:gd name="connsiteX15" fmla="*/ 282703 w 329184"/>
                  <a:gd name="connsiteY15" fmla="*/ 134370 h 276933"/>
                  <a:gd name="connsiteX16" fmla="*/ 298378 w 329184"/>
                  <a:gd name="connsiteY16" fmla="*/ 89684 h 276933"/>
                  <a:gd name="connsiteX17" fmla="*/ 309999 w 329184"/>
                  <a:gd name="connsiteY17" fmla="*/ 56307 h 276933"/>
                  <a:gd name="connsiteX18" fmla="*/ 329184 w 329184"/>
                  <a:gd name="connsiteY18" fmla="*/ 0 h 276933"/>
                  <a:gd name="connsiteX0" fmla="*/ 0 w 329184"/>
                  <a:gd name="connsiteY0" fmla="*/ 67927 h 276933"/>
                  <a:gd name="connsiteX1" fmla="*/ 31351 w 329184"/>
                  <a:gd name="connsiteY1" fmla="*/ 78377 h 276933"/>
                  <a:gd name="connsiteX2" fmla="*/ 36576 w 329184"/>
                  <a:gd name="connsiteY2" fmla="*/ 94053 h 276933"/>
                  <a:gd name="connsiteX3" fmla="*/ 62702 w 329184"/>
                  <a:gd name="connsiteY3" fmla="*/ 125404 h 276933"/>
                  <a:gd name="connsiteX4" fmla="*/ 67927 w 329184"/>
                  <a:gd name="connsiteY4" fmla="*/ 141079 h 276933"/>
                  <a:gd name="connsiteX5" fmla="*/ 78378 w 329184"/>
                  <a:gd name="connsiteY5" fmla="*/ 161980 h 276933"/>
                  <a:gd name="connsiteX6" fmla="*/ 83603 w 329184"/>
                  <a:gd name="connsiteY6" fmla="*/ 177655 h 276933"/>
                  <a:gd name="connsiteX7" fmla="*/ 114954 w 329184"/>
                  <a:gd name="connsiteY7" fmla="*/ 209006 h 276933"/>
                  <a:gd name="connsiteX8" fmla="*/ 130629 w 329184"/>
                  <a:gd name="connsiteY8" fmla="*/ 224681 h 276933"/>
                  <a:gd name="connsiteX9" fmla="*/ 146304 w 329184"/>
                  <a:gd name="connsiteY9" fmla="*/ 240357 h 276933"/>
                  <a:gd name="connsiteX10" fmla="*/ 161980 w 329184"/>
                  <a:gd name="connsiteY10" fmla="*/ 245582 h 276933"/>
                  <a:gd name="connsiteX11" fmla="*/ 182880 w 329184"/>
                  <a:gd name="connsiteY11" fmla="*/ 261257 h 276933"/>
                  <a:gd name="connsiteX12" fmla="*/ 198556 w 329184"/>
                  <a:gd name="connsiteY12" fmla="*/ 266482 h 276933"/>
                  <a:gd name="connsiteX13" fmla="*/ 214231 w 329184"/>
                  <a:gd name="connsiteY13" fmla="*/ 276933 h 276933"/>
                  <a:gd name="connsiteX14" fmla="*/ 251665 w 329184"/>
                  <a:gd name="connsiteY14" fmla="*/ 225539 h 276933"/>
                  <a:gd name="connsiteX15" fmla="*/ 282703 w 329184"/>
                  <a:gd name="connsiteY15" fmla="*/ 134370 h 276933"/>
                  <a:gd name="connsiteX16" fmla="*/ 298378 w 329184"/>
                  <a:gd name="connsiteY16" fmla="*/ 89684 h 276933"/>
                  <a:gd name="connsiteX17" fmla="*/ 309999 w 329184"/>
                  <a:gd name="connsiteY17" fmla="*/ 56307 h 276933"/>
                  <a:gd name="connsiteX18" fmla="*/ 329184 w 329184"/>
                  <a:gd name="connsiteY18" fmla="*/ 0 h 276933"/>
                  <a:gd name="connsiteX0" fmla="*/ 0 w 329184"/>
                  <a:gd name="connsiteY0" fmla="*/ 67927 h 276933"/>
                  <a:gd name="connsiteX1" fmla="*/ 31351 w 329184"/>
                  <a:gd name="connsiteY1" fmla="*/ 78377 h 276933"/>
                  <a:gd name="connsiteX2" fmla="*/ 36576 w 329184"/>
                  <a:gd name="connsiteY2" fmla="*/ 94053 h 276933"/>
                  <a:gd name="connsiteX3" fmla="*/ 62702 w 329184"/>
                  <a:gd name="connsiteY3" fmla="*/ 125404 h 276933"/>
                  <a:gd name="connsiteX4" fmla="*/ 67927 w 329184"/>
                  <a:gd name="connsiteY4" fmla="*/ 141079 h 276933"/>
                  <a:gd name="connsiteX5" fmla="*/ 78378 w 329184"/>
                  <a:gd name="connsiteY5" fmla="*/ 161980 h 276933"/>
                  <a:gd name="connsiteX6" fmla="*/ 114954 w 329184"/>
                  <a:gd name="connsiteY6" fmla="*/ 209006 h 276933"/>
                  <a:gd name="connsiteX7" fmla="*/ 130629 w 329184"/>
                  <a:gd name="connsiteY7" fmla="*/ 224681 h 276933"/>
                  <a:gd name="connsiteX8" fmla="*/ 146304 w 329184"/>
                  <a:gd name="connsiteY8" fmla="*/ 240357 h 276933"/>
                  <a:gd name="connsiteX9" fmla="*/ 161980 w 329184"/>
                  <a:gd name="connsiteY9" fmla="*/ 245582 h 276933"/>
                  <a:gd name="connsiteX10" fmla="*/ 182880 w 329184"/>
                  <a:gd name="connsiteY10" fmla="*/ 261257 h 276933"/>
                  <a:gd name="connsiteX11" fmla="*/ 198556 w 329184"/>
                  <a:gd name="connsiteY11" fmla="*/ 266482 h 276933"/>
                  <a:gd name="connsiteX12" fmla="*/ 214231 w 329184"/>
                  <a:gd name="connsiteY12" fmla="*/ 276933 h 276933"/>
                  <a:gd name="connsiteX13" fmla="*/ 251665 w 329184"/>
                  <a:gd name="connsiteY13" fmla="*/ 225539 h 276933"/>
                  <a:gd name="connsiteX14" fmla="*/ 282703 w 329184"/>
                  <a:gd name="connsiteY14" fmla="*/ 134370 h 276933"/>
                  <a:gd name="connsiteX15" fmla="*/ 298378 w 329184"/>
                  <a:gd name="connsiteY15" fmla="*/ 89684 h 276933"/>
                  <a:gd name="connsiteX16" fmla="*/ 309999 w 329184"/>
                  <a:gd name="connsiteY16" fmla="*/ 56307 h 276933"/>
                  <a:gd name="connsiteX17" fmla="*/ 329184 w 329184"/>
                  <a:gd name="connsiteY17" fmla="*/ 0 h 276933"/>
                  <a:gd name="connsiteX0" fmla="*/ 0 w 329184"/>
                  <a:gd name="connsiteY0" fmla="*/ 67927 h 276933"/>
                  <a:gd name="connsiteX1" fmla="*/ 31351 w 329184"/>
                  <a:gd name="connsiteY1" fmla="*/ 78377 h 276933"/>
                  <a:gd name="connsiteX2" fmla="*/ 36576 w 329184"/>
                  <a:gd name="connsiteY2" fmla="*/ 94053 h 276933"/>
                  <a:gd name="connsiteX3" fmla="*/ 62702 w 329184"/>
                  <a:gd name="connsiteY3" fmla="*/ 125404 h 276933"/>
                  <a:gd name="connsiteX4" fmla="*/ 67927 w 329184"/>
                  <a:gd name="connsiteY4" fmla="*/ 141079 h 276933"/>
                  <a:gd name="connsiteX5" fmla="*/ 114954 w 329184"/>
                  <a:gd name="connsiteY5" fmla="*/ 209006 h 276933"/>
                  <a:gd name="connsiteX6" fmla="*/ 130629 w 329184"/>
                  <a:gd name="connsiteY6" fmla="*/ 224681 h 276933"/>
                  <a:gd name="connsiteX7" fmla="*/ 146304 w 329184"/>
                  <a:gd name="connsiteY7" fmla="*/ 240357 h 276933"/>
                  <a:gd name="connsiteX8" fmla="*/ 161980 w 329184"/>
                  <a:gd name="connsiteY8" fmla="*/ 245582 h 276933"/>
                  <a:gd name="connsiteX9" fmla="*/ 182880 w 329184"/>
                  <a:gd name="connsiteY9" fmla="*/ 261257 h 276933"/>
                  <a:gd name="connsiteX10" fmla="*/ 198556 w 329184"/>
                  <a:gd name="connsiteY10" fmla="*/ 266482 h 276933"/>
                  <a:gd name="connsiteX11" fmla="*/ 214231 w 329184"/>
                  <a:gd name="connsiteY11" fmla="*/ 276933 h 276933"/>
                  <a:gd name="connsiteX12" fmla="*/ 251665 w 329184"/>
                  <a:gd name="connsiteY12" fmla="*/ 225539 h 276933"/>
                  <a:gd name="connsiteX13" fmla="*/ 282703 w 329184"/>
                  <a:gd name="connsiteY13" fmla="*/ 134370 h 276933"/>
                  <a:gd name="connsiteX14" fmla="*/ 298378 w 329184"/>
                  <a:gd name="connsiteY14" fmla="*/ 89684 h 276933"/>
                  <a:gd name="connsiteX15" fmla="*/ 309999 w 329184"/>
                  <a:gd name="connsiteY15" fmla="*/ 56307 h 276933"/>
                  <a:gd name="connsiteX16" fmla="*/ 329184 w 329184"/>
                  <a:gd name="connsiteY16" fmla="*/ 0 h 276933"/>
                  <a:gd name="connsiteX0" fmla="*/ 0 w 329184"/>
                  <a:gd name="connsiteY0" fmla="*/ 67927 h 276933"/>
                  <a:gd name="connsiteX1" fmla="*/ 31351 w 329184"/>
                  <a:gd name="connsiteY1" fmla="*/ 78377 h 276933"/>
                  <a:gd name="connsiteX2" fmla="*/ 36576 w 329184"/>
                  <a:gd name="connsiteY2" fmla="*/ 94053 h 276933"/>
                  <a:gd name="connsiteX3" fmla="*/ 62702 w 329184"/>
                  <a:gd name="connsiteY3" fmla="*/ 125404 h 276933"/>
                  <a:gd name="connsiteX4" fmla="*/ 114954 w 329184"/>
                  <a:gd name="connsiteY4" fmla="*/ 209006 h 276933"/>
                  <a:gd name="connsiteX5" fmla="*/ 130629 w 329184"/>
                  <a:gd name="connsiteY5" fmla="*/ 224681 h 276933"/>
                  <a:gd name="connsiteX6" fmla="*/ 146304 w 329184"/>
                  <a:gd name="connsiteY6" fmla="*/ 240357 h 276933"/>
                  <a:gd name="connsiteX7" fmla="*/ 161980 w 329184"/>
                  <a:gd name="connsiteY7" fmla="*/ 245582 h 276933"/>
                  <a:gd name="connsiteX8" fmla="*/ 182880 w 329184"/>
                  <a:gd name="connsiteY8" fmla="*/ 261257 h 276933"/>
                  <a:gd name="connsiteX9" fmla="*/ 198556 w 329184"/>
                  <a:gd name="connsiteY9" fmla="*/ 266482 h 276933"/>
                  <a:gd name="connsiteX10" fmla="*/ 214231 w 329184"/>
                  <a:gd name="connsiteY10" fmla="*/ 276933 h 276933"/>
                  <a:gd name="connsiteX11" fmla="*/ 251665 w 329184"/>
                  <a:gd name="connsiteY11" fmla="*/ 225539 h 276933"/>
                  <a:gd name="connsiteX12" fmla="*/ 282703 w 329184"/>
                  <a:gd name="connsiteY12" fmla="*/ 134370 h 276933"/>
                  <a:gd name="connsiteX13" fmla="*/ 298378 w 329184"/>
                  <a:gd name="connsiteY13" fmla="*/ 89684 h 276933"/>
                  <a:gd name="connsiteX14" fmla="*/ 309999 w 329184"/>
                  <a:gd name="connsiteY14" fmla="*/ 56307 h 276933"/>
                  <a:gd name="connsiteX15" fmla="*/ 329184 w 329184"/>
                  <a:gd name="connsiteY15" fmla="*/ 0 h 276933"/>
                  <a:gd name="connsiteX0" fmla="*/ 0 w 329184"/>
                  <a:gd name="connsiteY0" fmla="*/ 67927 h 276933"/>
                  <a:gd name="connsiteX1" fmla="*/ 31351 w 329184"/>
                  <a:gd name="connsiteY1" fmla="*/ 78377 h 276933"/>
                  <a:gd name="connsiteX2" fmla="*/ 36576 w 329184"/>
                  <a:gd name="connsiteY2" fmla="*/ 94053 h 276933"/>
                  <a:gd name="connsiteX3" fmla="*/ 56228 w 329184"/>
                  <a:gd name="connsiteY3" fmla="*/ 100544 h 276933"/>
                  <a:gd name="connsiteX4" fmla="*/ 62702 w 329184"/>
                  <a:gd name="connsiteY4" fmla="*/ 125404 h 276933"/>
                  <a:gd name="connsiteX5" fmla="*/ 114954 w 329184"/>
                  <a:gd name="connsiteY5" fmla="*/ 209006 h 276933"/>
                  <a:gd name="connsiteX6" fmla="*/ 130629 w 329184"/>
                  <a:gd name="connsiteY6" fmla="*/ 224681 h 276933"/>
                  <a:gd name="connsiteX7" fmla="*/ 146304 w 329184"/>
                  <a:gd name="connsiteY7" fmla="*/ 240357 h 276933"/>
                  <a:gd name="connsiteX8" fmla="*/ 161980 w 329184"/>
                  <a:gd name="connsiteY8" fmla="*/ 245582 h 276933"/>
                  <a:gd name="connsiteX9" fmla="*/ 182880 w 329184"/>
                  <a:gd name="connsiteY9" fmla="*/ 261257 h 276933"/>
                  <a:gd name="connsiteX10" fmla="*/ 198556 w 329184"/>
                  <a:gd name="connsiteY10" fmla="*/ 266482 h 276933"/>
                  <a:gd name="connsiteX11" fmla="*/ 214231 w 329184"/>
                  <a:gd name="connsiteY11" fmla="*/ 276933 h 276933"/>
                  <a:gd name="connsiteX12" fmla="*/ 251665 w 329184"/>
                  <a:gd name="connsiteY12" fmla="*/ 225539 h 276933"/>
                  <a:gd name="connsiteX13" fmla="*/ 282703 w 329184"/>
                  <a:gd name="connsiteY13" fmla="*/ 134370 h 276933"/>
                  <a:gd name="connsiteX14" fmla="*/ 298378 w 329184"/>
                  <a:gd name="connsiteY14" fmla="*/ 89684 h 276933"/>
                  <a:gd name="connsiteX15" fmla="*/ 309999 w 329184"/>
                  <a:gd name="connsiteY15" fmla="*/ 56307 h 276933"/>
                  <a:gd name="connsiteX16" fmla="*/ 329184 w 329184"/>
                  <a:gd name="connsiteY16" fmla="*/ 0 h 276933"/>
                  <a:gd name="connsiteX0" fmla="*/ 0 w 329184"/>
                  <a:gd name="connsiteY0" fmla="*/ 67927 h 276933"/>
                  <a:gd name="connsiteX1" fmla="*/ 31351 w 329184"/>
                  <a:gd name="connsiteY1" fmla="*/ 78377 h 276933"/>
                  <a:gd name="connsiteX2" fmla="*/ 56228 w 329184"/>
                  <a:gd name="connsiteY2" fmla="*/ 100544 h 276933"/>
                  <a:gd name="connsiteX3" fmla="*/ 62702 w 329184"/>
                  <a:gd name="connsiteY3" fmla="*/ 125404 h 276933"/>
                  <a:gd name="connsiteX4" fmla="*/ 114954 w 329184"/>
                  <a:gd name="connsiteY4" fmla="*/ 209006 h 276933"/>
                  <a:gd name="connsiteX5" fmla="*/ 130629 w 329184"/>
                  <a:gd name="connsiteY5" fmla="*/ 224681 h 276933"/>
                  <a:gd name="connsiteX6" fmla="*/ 146304 w 329184"/>
                  <a:gd name="connsiteY6" fmla="*/ 240357 h 276933"/>
                  <a:gd name="connsiteX7" fmla="*/ 161980 w 329184"/>
                  <a:gd name="connsiteY7" fmla="*/ 245582 h 276933"/>
                  <a:gd name="connsiteX8" fmla="*/ 182880 w 329184"/>
                  <a:gd name="connsiteY8" fmla="*/ 261257 h 276933"/>
                  <a:gd name="connsiteX9" fmla="*/ 198556 w 329184"/>
                  <a:gd name="connsiteY9" fmla="*/ 266482 h 276933"/>
                  <a:gd name="connsiteX10" fmla="*/ 214231 w 329184"/>
                  <a:gd name="connsiteY10" fmla="*/ 276933 h 276933"/>
                  <a:gd name="connsiteX11" fmla="*/ 251665 w 329184"/>
                  <a:gd name="connsiteY11" fmla="*/ 225539 h 276933"/>
                  <a:gd name="connsiteX12" fmla="*/ 282703 w 329184"/>
                  <a:gd name="connsiteY12" fmla="*/ 134370 h 276933"/>
                  <a:gd name="connsiteX13" fmla="*/ 298378 w 329184"/>
                  <a:gd name="connsiteY13" fmla="*/ 89684 h 276933"/>
                  <a:gd name="connsiteX14" fmla="*/ 309999 w 329184"/>
                  <a:gd name="connsiteY14" fmla="*/ 56307 h 276933"/>
                  <a:gd name="connsiteX15" fmla="*/ 329184 w 329184"/>
                  <a:gd name="connsiteY15" fmla="*/ 0 h 276933"/>
                  <a:gd name="connsiteX0" fmla="*/ 0 w 329184"/>
                  <a:gd name="connsiteY0" fmla="*/ 67927 h 276933"/>
                  <a:gd name="connsiteX1" fmla="*/ 31351 w 329184"/>
                  <a:gd name="connsiteY1" fmla="*/ 78377 h 276933"/>
                  <a:gd name="connsiteX2" fmla="*/ 56228 w 329184"/>
                  <a:gd name="connsiteY2" fmla="*/ 100544 h 276933"/>
                  <a:gd name="connsiteX3" fmla="*/ 114954 w 329184"/>
                  <a:gd name="connsiteY3" fmla="*/ 209006 h 276933"/>
                  <a:gd name="connsiteX4" fmla="*/ 130629 w 329184"/>
                  <a:gd name="connsiteY4" fmla="*/ 224681 h 276933"/>
                  <a:gd name="connsiteX5" fmla="*/ 146304 w 329184"/>
                  <a:gd name="connsiteY5" fmla="*/ 240357 h 276933"/>
                  <a:gd name="connsiteX6" fmla="*/ 161980 w 329184"/>
                  <a:gd name="connsiteY6" fmla="*/ 245582 h 276933"/>
                  <a:gd name="connsiteX7" fmla="*/ 182880 w 329184"/>
                  <a:gd name="connsiteY7" fmla="*/ 261257 h 276933"/>
                  <a:gd name="connsiteX8" fmla="*/ 198556 w 329184"/>
                  <a:gd name="connsiteY8" fmla="*/ 266482 h 276933"/>
                  <a:gd name="connsiteX9" fmla="*/ 214231 w 329184"/>
                  <a:gd name="connsiteY9" fmla="*/ 276933 h 276933"/>
                  <a:gd name="connsiteX10" fmla="*/ 251665 w 329184"/>
                  <a:gd name="connsiteY10" fmla="*/ 225539 h 276933"/>
                  <a:gd name="connsiteX11" fmla="*/ 282703 w 329184"/>
                  <a:gd name="connsiteY11" fmla="*/ 134370 h 276933"/>
                  <a:gd name="connsiteX12" fmla="*/ 298378 w 329184"/>
                  <a:gd name="connsiteY12" fmla="*/ 89684 h 276933"/>
                  <a:gd name="connsiteX13" fmla="*/ 309999 w 329184"/>
                  <a:gd name="connsiteY13" fmla="*/ 56307 h 276933"/>
                  <a:gd name="connsiteX14" fmla="*/ 329184 w 329184"/>
                  <a:gd name="connsiteY14" fmla="*/ 0 h 276933"/>
                  <a:gd name="connsiteX0" fmla="*/ 0 w 329184"/>
                  <a:gd name="connsiteY0" fmla="*/ 67927 h 276933"/>
                  <a:gd name="connsiteX1" fmla="*/ 31351 w 329184"/>
                  <a:gd name="connsiteY1" fmla="*/ 78377 h 276933"/>
                  <a:gd name="connsiteX2" fmla="*/ 114954 w 329184"/>
                  <a:gd name="connsiteY2" fmla="*/ 209006 h 276933"/>
                  <a:gd name="connsiteX3" fmla="*/ 130629 w 329184"/>
                  <a:gd name="connsiteY3" fmla="*/ 224681 h 276933"/>
                  <a:gd name="connsiteX4" fmla="*/ 146304 w 329184"/>
                  <a:gd name="connsiteY4" fmla="*/ 240357 h 276933"/>
                  <a:gd name="connsiteX5" fmla="*/ 161980 w 329184"/>
                  <a:gd name="connsiteY5" fmla="*/ 245582 h 276933"/>
                  <a:gd name="connsiteX6" fmla="*/ 182880 w 329184"/>
                  <a:gd name="connsiteY6" fmla="*/ 261257 h 276933"/>
                  <a:gd name="connsiteX7" fmla="*/ 198556 w 329184"/>
                  <a:gd name="connsiteY7" fmla="*/ 266482 h 276933"/>
                  <a:gd name="connsiteX8" fmla="*/ 214231 w 329184"/>
                  <a:gd name="connsiteY8" fmla="*/ 276933 h 276933"/>
                  <a:gd name="connsiteX9" fmla="*/ 251665 w 329184"/>
                  <a:gd name="connsiteY9" fmla="*/ 225539 h 276933"/>
                  <a:gd name="connsiteX10" fmla="*/ 282703 w 329184"/>
                  <a:gd name="connsiteY10" fmla="*/ 134370 h 276933"/>
                  <a:gd name="connsiteX11" fmla="*/ 298378 w 329184"/>
                  <a:gd name="connsiteY11" fmla="*/ 89684 h 276933"/>
                  <a:gd name="connsiteX12" fmla="*/ 309999 w 329184"/>
                  <a:gd name="connsiteY12" fmla="*/ 56307 h 276933"/>
                  <a:gd name="connsiteX13" fmla="*/ 329184 w 329184"/>
                  <a:gd name="connsiteY13" fmla="*/ 0 h 276933"/>
                  <a:gd name="connsiteX0" fmla="*/ 0 w 329184"/>
                  <a:gd name="connsiteY0" fmla="*/ 67927 h 276933"/>
                  <a:gd name="connsiteX1" fmla="*/ 114954 w 329184"/>
                  <a:gd name="connsiteY1" fmla="*/ 209006 h 276933"/>
                  <a:gd name="connsiteX2" fmla="*/ 130629 w 329184"/>
                  <a:gd name="connsiteY2" fmla="*/ 224681 h 276933"/>
                  <a:gd name="connsiteX3" fmla="*/ 146304 w 329184"/>
                  <a:gd name="connsiteY3" fmla="*/ 240357 h 276933"/>
                  <a:gd name="connsiteX4" fmla="*/ 161980 w 329184"/>
                  <a:gd name="connsiteY4" fmla="*/ 245582 h 276933"/>
                  <a:gd name="connsiteX5" fmla="*/ 182880 w 329184"/>
                  <a:gd name="connsiteY5" fmla="*/ 261257 h 276933"/>
                  <a:gd name="connsiteX6" fmla="*/ 198556 w 329184"/>
                  <a:gd name="connsiteY6" fmla="*/ 266482 h 276933"/>
                  <a:gd name="connsiteX7" fmla="*/ 214231 w 329184"/>
                  <a:gd name="connsiteY7" fmla="*/ 276933 h 276933"/>
                  <a:gd name="connsiteX8" fmla="*/ 251665 w 329184"/>
                  <a:gd name="connsiteY8" fmla="*/ 225539 h 276933"/>
                  <a:gd name="connsiteX9" fmla="*/ 282703 w 329184"/>
                  <a:gd name="connsiteY9" fmla="*/ 134370 h 276933"/>
                  <a:gd name="connsiteX10" fmla="*/ 298378 w 329184"/>
                  <a:gd name="connsiteY10" fmla="*/ 89684 h 276933"/>
                  <a:gd name="connsiteX11" fmla="*/ 309999 w 329184"/>
                  <a:gd name="connsiteY11" fmla="*/ 56307 h 276933"/>
                  <a:gd name="connsiteX12" fmla="*/ 329184 w 329184"/>
                  <a:gd name="connsiteY12" fmla="*/ 0 h 276933"/>
                  <a:gd name="connsiteX0" fmla="*/ 0 w 329184"/>
                  <a:gd name="connsiteY0" fmla="*/ 67927 h 276933"/>
                  <a:gd name="connsiteX1" fmla="*/ 130629 w 329184"/>
                  <a:gd name="connsiteY1" fmla="*/ 224681 h 276933"/>
                  <a:gd name="connsiteX2" fmla="*/ 146304 w 329184"/>
                  <a:gd name="connsiteY2" fmla="*/ 240357 h 276933"/>
                  <a:gd name="connsiteX3" fmla="*/ 161980 w 329184"/>
                  <a:gd name="connsiteY3" fmla="*/ 245582 h 276933"/>
                  <a:gd name="connsiteX4" fmla="*/ 182880 w 329184"/>
                  <a:gd name="connsiteY4" fmla="*/ 261257 h 276933"/>
                  <a:gd name="connsiteX5" fmla="*/ 198556 w 329184"/>
                  <a:gd name="connsiteY5" fmla="*/ 266482 h 276933"/>
                  <a:gd name="connsiteX6" fmla="*/ 214231 w 329184"/>
                  <a:gd name="connsiteY6" fmla="*/ 276933 h 276933"/>
                  <a:gd name="connsiteX7" fmla="*/ 251665 w 329184"/>
                  <a:gd name="connsiteY7" fmla="*/ 225539 h 276933"/>
                  <a:gd name="connsiteX8" fmla="*/ 282703 w 329184"/>
                  <a:gd name="connsiteY8" fmla="*/ 134370 h 276933"/>
                  <a:gd name="connsiteX9" fmla="*/ 298378 w 329184"/>
                  <a:gd name="connsiteY9" fmla="*/ 89684 h 276933"/>
                  <a:gd name="connsiteX10" fmla="*/ 309999 w 329184"/>
                  <a:gd name="connsiteY10" fmla="*/ 56307 h 276933"/>
                  <a:gd name="connsiteX11" fmla="*/ 329184 w 329184"/>
                  <a:gd name="connsiteY11" fmla="*/ 0 h 276933"/>
                  <a:gd name="connsiteX0" fmla="*/ 0 w 329184"/>
                  <a:gd name="connsiteY0" fmla="*/ 67927 h 276933"/>
                  <a:gd name="connsiteX1" fmla="*/ 130629 w 329184"/>
                  <a:gd name="connsiteY1" fmla="*/ 224681 h 276933"/>
                  <a:gd name="connsiteX2" fmla="*/ 146304 w 329184"/>
                  <a:gd name="connsiteY2" fmla="*/ 240357 h 276933"/>
                  <a:gd name="connsiteX3" fmla="*/ 182880 w 329184"/>
                  <a:gd name="connsiteY3" fmla="*/ 261257 h 276933"/>
                  <a:gd name="connsiteX4" fmla="*/ 198556 w 329184"/>
                  <a:gd name="connsiteY4" fmla="*/ 266482 h 276933"/>
                  <a:gd name="connsiteX5" fmla="*/ 214231 w 329184"/>
                  <a:gd name="connsiteY5" fmla="*/ 276933 h 276933"/>
                  <a:gd name="connsiteX6" fmla="*/ 251665 w 329184"/>
                  <a:gd name="connsiteY6" fmla="*/ 225539 h 276933"/>
                  <a:gd name="connsiteX7" fmla="*/ 282703 w 329184"/>
                  <a:gd name="connsiteY7" fmla="*/ 134370 h 276933"/>
                  <a:gd name="connsiteX8" fmla="*/ 298378 w 329184"/>
                  <a:gd name="connsiteY8" fmla="*/ 89684 h 276933"/>
                  <a:gd name="connsiteX9" fmla="*/ 309999 w 329184"/>
                  <a:gd name="connsiteY9" fmla="*/ 56307 h 276933"/>
                  <a:gd name="connsiteX10" fmla="*/ 329184 w 329184"/>
                  <a:gd name="connsiteY10" fmla="*/ 0 h 276933"/>
                  <a:gd name="connsiteX0" fmla="*/ 0 w 329184"/>
                  <a:gd name="connsiteY0" fmla="*/ 67927 h 276933"/>
                  <a:gd name="connsiteX1" fmla="*/ 130629 w 329184"/>
                  <a:gd name="connsiteY1" fmla="*/ 224681 h 276933"/>
                  <a:gd name="connsiteX2" fmla="*/ 146304 w 329184"/>
                  <a:gd name="connsiteY2" fmla="*/ 240357 h 276933"/>
                  <a:gd name="connsiteX3" fmla="*/ 198556 w 329184"/>
                  <a:gd name="connsiteY3" fmla="*/ 266482 h 276933"/>
                  <a:gd name="connsiteX4" fmla="*/ 214231 w 329184"/>
                  <a:gd name="connsiteY4" fmla="*/ 276933 h 276933"/>
                  <a:gd name="connsiteX5" fmla="*/ 251665 w 329184"/>
                  <a:gd name="connsiteY5" fmla="*/ 225539 h 276933"/>
                  <a:gd name="connsiteX6" fmla="*/ 282703 w 329184"/>
                  <a:gd name="connsiteY6" fmla="*/ 134370 h 276933"/>
                  <a:gd name="connsiteX7" fmla="*/ 298378 w 329184"/>
                  <a:gd name="connsiteY7" fmla="*/ 89684 h 276933"/>
                  <a:gd name="connsiteX8" fmla="*/ 309999 w 329184"/>
                  <a:gd name="connsiteY8" fmla="*/ 56307 h 276933"/>
                  <a:gd name="connsiteX9" fmla="*/ 329184 w 329184"/>
                  <a:gd name="connsiteY9" fmla="*/ 0 h 276933"/>
                  <a:gd name="connsiteX0" fmla="*/ 0 w 329184"/>
                  <a:gd name="connsiteY0" fmla="*/ 67927 h 276933"/>
                  <a:gd name="connsiteX1" fmla="*/ 130629 w 329184"/>
                  <a:gd name="connsiteY1" fmla="*/ 224681 h 276933"/>
                  <a:gd name="connsiteX2" fmla="*/ 146304 w 329184"/>
                  <a:gd name="connsiteY2" fmla="*/ 240357 h 276933"/>
                  <a:gd name="connsiteX3" fmla="*/ 214231 w 329184"/>
                  <a:gd name="connsiteY3" fmla="*/ 276933 h 276933"/>
                  <a:gd name="connsiteX4" fmla="*/ 251665 w 329184"/>
                  <a:gd name="connsiteY4" fmla="*/ 225539 h 276933"/>
                  <a:gd name="connsiteX5" fmla="*/ 282703 w 329184"/>
                  <a:gd name="connsiteY5" fmla="*/ 134370 h 276933"/>
                  <a:gd name="connsiteX6" fmla="*/ 298378 w 329184"/>
                  <a:gd name="connsiteY6" fmla="*/ 89684 h 276933"/>
                  <a:gd name="connsiteX7" fmla="*/ 309999 w 329184"/>
                  <a:gd name="connsiteY7" fmla="*/ 56307 h 276933"/>
                  <a:gd name="connsiteX8" fmla="*/ 329184 w 329184"/>
                  <a:gd name="connsiteY8" fmla="*/ 0 h 276933"/>
                  <a:gd name="connsiteX0" fmla="*/ 0 w 329184"/>
                  <a:gd name="connsiteY0" fmla="*/ 67927 h 276933"/>
                  <a:gd name="connsiteX1" fmla="*/ 130629 w 329184"/>
                  <a:gd name="connsiteY1" fmla="*/ 224681 h 276933"/>
                  <a:gd name="connsiteX2" fmla="*/ 214231 w 329184"/>
                  <a:gd name="connsiteY2" fmla="*/ 276933 h 276933"/>
                  <a:gd name="connsiteX3" fmla="*/ 251665 w 329184"/>
                  <a:gd name="connsiteY3" fmla="*/ 225539 h 276933"/>
                  <a:gd name="connsiteX4" fmla="*/ 282703 w 329184"/>
                  <a:gd name="connsiteY4" fmla="*/ 134370 h 276933"/>
                  <a:gd name="connsiteX5" fmla="*/ 298378 w 329184"/>
                  <a:gd name="connsiteY5" fmla="*/ 89684 h 276933"/>
                  <a:gd name="connsiteX6" fmla="*/ 309999 w 329184"/>
                  <a:gd name="connsiteY6" fmla="*/ 56307 h 276933"/>
                  <a:gd name="connsiteX7" fmla="*/ 329184 w 329184"/>
                  <a:gd name="connsiteY7" fmla="*/ 0 h 276933"/>
                  <a:gd name="connsiteX0" fmla="*/ 0 w 329184"/>
                  <a:gd name="connsiteY0" fmla="*/ 67927 h 276933"/>
                  <a:gd name="connsiteX1" fmla="*/ 214231 w 329184"/>
                  <a:gd name="connsiteY1" fmla="*/ 276933 h 276933"/>
                  <a:gd name="connsiteX2" fmla="*/ 251665 w 329184"/>
                  <a:gd name="connsiteY2" fmla="*/ 225539 h 276933"/>
                  <a:gd name="connsiteX3" fmla="*/ 282703 w 329184"/>
                  <a:gd name="connsiteY3" fmla="*/ 134370 h 276933"/>
                  <a:gd name="connsiteX4" fmla="*/ 298378 w 329184"/>
                  <a:gd name="connsiteY4" fmla="*/ 89684 h 276933"/>
                  <a:gd name="connsiteX5" fmla="*/ 309999 w 329184"/>
                  <a:gd name="connsiteY5" fmla="*/ 56307 h 276933"/>
                  <a:gd name="connsiteX6" fmla="*/ 329184 w 329184"/>
                  <a:gd name="connsiteY6" fmla="*/ 0 h 276933"/>
                  <a:gd name="connsiteX0" fmla="*/ 0 w 329184"/>
                  <a:gd name="connsiteY0" fmla="*/ 67927 h 276933"/>
                  <a:gd name="connsiteX1" fmla="*/ 214231 w 329184"/>
                  <a:gd name="connsiteY1" fmla="*/ 276933 h 276933"/>
                  <a:gd name="connsiteX2" fmla="*/ 251665 w 329184"/>
                  <a:gd name="connsiteY2" fmla="*/ 225539 h 276933"/>
                  <a:gd name="connsiteX3" fmla="*/ 282703 w 329184"/>
                  <a:gd name="connsiteY3" fmla="*/ 134370 h 276933"/>
                  <a:gd name="connsiteX4" fmla="*/ 298378 w 329184"/>
                  <a:gd name="connsiteY4" fmla="*/ 89684 h 276933"/>
                  <a:gd name="connsiteX5" fmla="*/ 329184 w 329184"/>
                  <a:gd name="connsiteY5" fmla="*/ 0 h 276933"/>
                  <a:gd name="connsiteX0" fmla="*/ 0 w 329184"/>
                  <a:gd name="connsiteY0" fmla="*/ 67927 h 276933"/>
                  <a:gd name="connsiteX1" fmla="*/ 214231 w 329184"/>
                  <a:gd name="connsiteY1" fmla="*/ 276933 h 276933"/>
                  <a:gd name="connsiteX2" fmla="*/ 251665 w 329184"/>
                  <a:gd name="connsiteY2" fmla="*/ 225539 h 276933"/>
                  <a:gd name="connsiteX3" fmla="*/ 298378 w 329184"/>
                  <a:gd name="connsiteY3" fmla="*/ 89684 h 276933"/>
                  <a:gd name="connsiteX4" fmla="*/ 329184 w 329184"/>
                  <a:gd name="connsiteY4" fmla="*/ 0 h 276933"/>
                  <a:gd name="connsiteX0" fmla="*/ 0 w 329184"/>
                  <a:gd name="connsiteY0" fmla="*/ 67927 h 276999"/>
                  <a:gd name="connsiteX1" fmla="*/ 214231 w 329184"/>
                  <a:gd name="connsiteY1" fmla="*/ 276933 h 276999"/>
                  <a:gd name="connsiteX2" fmla="*/ 298378 w 329184"/>
                  <a:gd name="connsiteY2" fmla="*/ 89684 h 276999"/>
                  <a:gd name="connsiteX3" fmla="*/ 329184 w 329184"/>
                  <a:gd name="connsiteY3" fmla="*/ 0 h 276999"/>
                  <a:gd name="connsiteX0" fmla="*/ 0 w 329184"/>
                  <a:gd name="connsiteY0" fmla="*/ 67927 h 276933"/>
                  <a:gd name="connsiteX1" fmla="*/ 214231 w 329184"/>
                  <a:gd name="connsiteY1" fmla="*/ 276933 h 276933"/>
                  <a:gd name="connsiteX2" fmla="*/ 329184 w 329184"/>
                  <a:gd name="connsiteY2" fmla="*/ 0 h 276933"/>
                  <a:gd name="connsiteX0" fmla="*/ 0 w 323662"/>
                  <a:gd name="connsiteY0" fmla="*/ 97883 h 306889"/>
                  <a:gd name="connsiteX1" fmla="*/ 214231 w 323662"/>
                  <a:gd name="connsiteY1" fmla="*/ 306889 h 306889"/>
                  <a:gd name="connsiteX2" fmla="*/ 323662 w 323662"/>
                  <a:gd name="connsiteY2" fmla="*/ 0 h 306889"/>
                </a:gdLst>
                <a:ahLst/>
                <a:cxnLst>
                  <a:cxn ang="0">
                    <a:pos x="connsiteX0" y="connsiteY0"/>
                  </a:cxn>
                  <a:cxn ang="0">
                    <a:pos x="connsiteX1" y="connsiteY1"/>
                  </a:cxn>
                  <a:cxn ang="0">
                    <a:pos x="connsiteX2" y="connsiteY2"/>
                  </a:cxn>
                </a:cxnLst>
                <a:rect l="l" t="t" r="r" b="b"/>
                <a:pathLst>
                  <a:path w="323662" h="306889">
                    <a:moveTo>
                      <a:pt x="0" y="97883"/>
                    </a:moveTo>
                    <a:lnTo>
                      <a:pt x="214231" y="306889"/>
                    </a:lnTo>
                    <a:cubicBezTo>
                      <a:pt x="269095" y="295568"/>
                      <a:pt x="299714" y="57694"/>
                      <a:pt x="323662" y="0"/>
                    </a:cubicBezTo>
                  </a:path>
                </a:pathLst>
              </a:custGeom>
              <a:noFill/>
              <a:ln w="19050" cap="rnd">
                <a:solidFill>
                  <a:schemeClr val="tx1">
                    <a:lumMod val="85000"/>
                    <a:lumOff val="1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3200">
                  <a:solidFill>
                    <a:schemeClr val="lt1"/>
                  </a:solidFill>
                </a:endParaRPr>
              </a:p>
            </p:txBody>
          </p:sp>
        </p:grpSp>
        <p:sp>
          <p:nvSpPr>
            <p:cNvPr id="68" name="Rectangle 67"/>
            <p:cNvSpPr/>
            <p:nvPr/>
          </p:nvSpPr>
          <p:spPr>
            <a:xfrm rot="21599113">
              <a:off x="5826957" y="2222134"/>
              <a:ext cx="1113968" cy="274980"/>
            </a:xfrm>
            <a:prstGeom prst="rect">
              <a:avLst/>
            </a:prstGeom>
          </p:spPr>
          <p:txBody>
            <a:bodyPr wrap="square" anchor="ctr">
              <a:spAutoFit/>
            </a:bodyPr>
            <a:lstStyle/>
            <a:p>
              <a:endParaRPr lang="en-US" sz="2000" dirty="0">
                <a:solidFill>
                  <a:schemeClr val="tx1">
                    <a:lumMod val="95000"/>
                    <a:lumOff val="5000"/>
                  </a:schemeClr>
                </a:solidFill>
                <a:latin typeface="Comic Sans MS" pitchFamily="66" charset="0"/>
              </a:endParaRPr>
            </a:p>
          </p:txBody>
        </p:sp>
        <p:grpSp>
          <p:nvGrpSpPr>
            <p:cNvPr id="69" name="Group 68"/>
            <p:cNvGrpSpPr/>
            <p:nvPr/>
          </p:nvGrpSpPr>
          <p:grpSpPr>
            <a:xfrm rot="21599113">
              <a:off x="6172260" y="1576712"/>
              <a:ext cx="184785" cy="186690"/>
              <a:chOff x="4917745" y="2235200"/>
              <a:chExt cx="2584952" cy="2489199"/>
            </a:xfrm>
            <a:effectLst>
              <a:outerShdw blurRad="50800" dist="25400" dir="8100000" algn="tr" rotWithShape="0">
                <a:prstClr val="black">
                  <a:alpha val="45000"/>
                </a:prstClr>
              </a:outerShdw>
            </a:effectLst>
          </p:grpSpPr>
          <p:sp>
            <p:nvSpPr>
              <p:cNvPr id="73" name="Oval 72"/>
              <p:cNvSpPr/>
              <p:nvPr/>
            </p:nvSpPr>
            <p:spPr>
              <a:xfrm>
                <a:off x="4917745" y="2429067"/>
                <a:ext cx="2295331" cy="2295332"/>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444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800"/>
              </a:p>
            </p:txBody>
          </p:sp>
          <p:sp>
            <p:nvSpPr>
              <p:cNvPr id="74" name="Oval 73"/>
              <p:cNvSpPr/>
              <p:nvPr/>
            </p:nvSpPr>
            <p:spPr>
              <a:xfrm>
                <a:off x="5484134" y="2913210"/>
                <a:ext cx="1253457" cy="1253456"/>
              </a:xfrm>
              <a:prstGeom prst="ellipse">
                <a:avLst/>
              </a:prstGeom>
              <a:solidFill>
                <a:schemeClr val="accent6">
                  <a:lumMod val="50000"/>
                </a:schemeClr>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800"/>
              </a:p>
            </p:txBody>
          </p:sp>
          <p:sp>
            <p:nvSpPr>
              <p:cNvPr id="75" name="Oval 74"/>
              <p:cNvSpPr/>
              <p:nvPr/>
            </p:nvSpPr>
            <p:spPr>
              <a:xfrm>
                <a:off x="5972471" y="2235200"/>
                <a:ext cx="1530226" cy="1530226"/>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317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800"/>
              </a:p>
            </p:txBody>
          </p:sp>
        </p:grpSp>
      </p:grpSp>
      <p:grpSp>
        <p:nvGrpSpPr>
          <p:cNvPr id="10" name="Group 9"/>
          <p:cNvGrpSpPr/>
          <p:nvPr/>
        </p:nvGrpSpPr>
        <p:grpSpPr>
          <a:xfrm>
            <a:off x="565589" y="2394014"/>
            <a:ext cx="1993663" cy="3063080"/>
            <a:chOff x="267166" y="-2517731"/>
            <a:chExt cx="3885085" cy="5969073"/>
          </a:xfrm>
        </p:grpSpPr>
        <p:grpSp>
          <p:nvGrpSpPr>
            <p:cNvPr id="6" name="Group 5"/>
            <p:cNvGrpSpPr/>
            <p:nvPr/>
          </p:nvGrpSpPr>
          <p:grpSpPr>
            <a:xfrm>
              <a:off x="267166" y="-2517731"/>
              <a:ext cx="3885085" cy="5053412"/>
              <a:chOff x="684470" y="3045039"/>
              <a:chExt cx="1361698" cy="1771189"/>
            </a:xfrm>
          </p:grpSpPr>
          <p:sp>
            <p:nvSpPr>
              <p:cNvPr id="24" name="Rectangle 19"/>
              <p:cNvSpPr/>
              <p:nvPr/>
            </p:nvSpPr>
            <p:spPr>
              <a:xfrm rot="21388734">
                <a:off x="684470" y="3045039"/>
                <a:ext cx="1361698" cy="1310545"/>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92D050">
                      <a:lumMod val="42000"/>
                      <a:lumOff val="58000"/>
                    </a:srgbClr>
                  </a:gs>
                  <a:gs pos="100000">
                    <a:srgbClr val="89C25A">
                      <a:lumMod val="81000"/>
                      <a:lumOff val="19000"/>
                    </a:srgbClr>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r>
                  <a:rPr lang="en-US" sz="2400" dirty="0">
                    <a:solidFill>
                      <a:schemeClr val="tx1"/>
                    </a:solidFill>
                    <a:latin typeface="ChalkyChuck" panose="02000603000000000000" pitchFamily="2" charset="0"/>
                    <a:ea typeface="ChalkyChuck" panose="02000603000000000000" pitchFamily="2" charset="0"/>
                    <a:cs typeface="Arial" pitchFamily="34" charset="0"/>
                  </a:rPr>
                  <a:t>Sound out</a:t>
                </a:r>
              </a:p>
            </p:txBody>
          </p:sp>
          <p:grpSp>
            <p:nvGrpSpPr>
              <p:cNvPr id="25" name="Group 24"/>
              <p:cNvGrpSpPr/>
              <p:nvPr/>
            </p:nvGrpSpPr>
            <p:grpSpPr>
              <a:xfrm>
                <a:off x="1371403" y="4623305"/>
                <a:ext cx="125945" cy="192923"/>
                <a:chOff x="5569248" y="4123785"/>
                <a:chExt cx="1761847" cy="2572308"/>
              </a:xfrm>
              <a:effectLst>
                <a:outerShdw blurRad="50800" dist="25400" dir="8100000" algn="tr" rotWithShape="0">
                  <a:prstClr val="black">
                    <a:alpha val="45000"/>
                  </a:prstClr>
                </a:outerShdw>
              </a:effectLst>
            </p:grpSpPr>
            <p:sp>
              <p:nvSpPr>
                <p:cNvPr id="29" name="Oval 28"/>
                <p:cNvSpPr/>
                <p:nvPr/>
              </p:nvSpPr>
              <p:spPr>
                <a:xfrm>
                  <a:off x="5569248" y="4123785"/>
                  <a:ext cx="1253455" cy="1253456"/>
                </a:xfrm>
                <a:prstGeom prst="ellipse">
                  <a:avLst/>
                </a:prstGeom>
                <a:solidFill>
                  <a:srgbClr val="00698E"/>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a:p>
              </p:txBody>
            </p:sp>
            <p:sp>
              <p:nvSpPr>
                <p:cNvPr id="30" name="Oval 29"/>
                <p:cNvSpPr/>
                <p:nvPr/>
              </p:nvSpPr>
              <p:spPr>
                <a:xfrm>
                  <a:off x="5800871" y="5165871"/>
                  <a:ext cx="1530224" cy="1530222"/>
                </a:xfrm>
                <a:prstGeom prst="ellipse">
                  <a:avLst/>
                </a:prstGeom>
                <a:solidFill>
                  <a:srgbClr val="00B0F0"/>
                </a:solidFill>
                <a:ln>
                  <a:noFill/>
                </a:ln>
                <a:effectLst/>
                <a:scene3d>
                  <a:camera prst="orthographicFront">
                    <a:rot lat="0" lon="0" rev="0"/>
                  </a:camera>
                  <a:lightRig rig="contrasting" dir="t">
                    <a:rot lat="0" lon="0" rev="1500000"/>
                  </a:lightRig>
                </a:scene3d>
                <a:sp3d>
                  <a:bevelT w="317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a:p>
              </p:txBody>
            </p:sp>
          </p:grpSp>
        </p:grpSp>
        <p:sp>
          <p:nvSpPr>
            <p:cNvPr id="31" name="Rectangle 30"/>
            <p:cNvSpPr/>
            <p:nvPr/>
          </p:nvSpPr>
          <p:spPr>
            <a:xfrm rot="21372931">
              <a:off x="879453" y="3051232"/>
              <a:ext cx="3158634" cy="400110"/>
            </a:xfrm>
            <a:prstGeom prst="rect">
              <a:avLst/>
            </a:prstGeom>
          </p:spPr>
          <p:txBody>
            <a:bodyPr wrap="square" anchor="ctr">
              <a:spAutoFit/>
            </a:bodyPr>
            <a:lstStyle/>
            <a:p>
              <a:r>
                <a:rPr lang="en-US" sz="2000" dirty="0">
                  <a:solidFill>
                    <a:schemeClr val="tx1">
                      <a:lumMod val="95000"/>
                      <a:lumOff val="5000"/>
                    </a:schemeClr>
                  </a:solidFill>
                  <a:latin typeface="Comic Sans MS" pitchFamily="66" charset="0"/>
                </a:rPr>
                <a:t>Insert your text here...</a:t>
              </a:r>
            </a:p>
          </p:txBody>
        </p:sp>
      </p:grpSp>
      <p:grpSp>
        <p:nvGrpSpPr>
          <p:cNvPr id="11" name="Group 10"/>
          <p:cNvGrpSpPr/>
          <p:nvPr/>
        </p:nvGrpSpPr>
        <p:grpSpPr>
          <a:xfrm>
            <a:off x="5607089" y="2353846"/>
            <a:ext cx="2929221" cy="1990250"/>
            <a:chOff x="2516990" y="4567219"/>
            <a:chExt cx="2929221" cy="1990250"/>
          </a:xfrm>
        </p:grpSpPr>
        <p:sp>
          <p:nvSpPr>
            <p:cNvPr id="61" name="Rectangle 19"/>
            <p:cNvSpPr/>
            <p:nvPr/>
          </p:nvSpPr>
          <p:spPr>
            <a:xfrm rot="21599113">
              <a:off x="2516990" y="4638699"/>
              <a:ext cx="1993663" cy="1918770"/>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F6EBB6"/>
                </a:gs>
                <a:gs pos="100000">
                  <a:srgbClr val="F0DD80"/>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r>
                <a:rPr lang="en-US" sz="2400" dirty="0">
                  <a:solidFill>
                    <a:schemeClr val="tx1"/>
                  </a:solidFill>
                  <a:latin typeface="ChalkyChuck" panose="02000603000000000000" pitchFamily="2" charset="0"/>
                  <a:ea typeface="ChalkyChuck" panose="02000603000000000000" pitchFamily="2" charset="0"/>
                  <a:cs typeface="Arial" pitchFamily="34" charset="0"/>
                </a:rPr>
                <a:t>Use pictures for clues</a:t>
              </a:r>
            </a:p>
          </p:txBody>
        </p:sp>
        <p:sp>
          <p:nvSpPr>
            <p:cNvPr id="62" name="Rectangle 61"/>
            <p:cNvSpPr/>
            <p:nvPr/>
          </p:nvSpPr>
          <p:spPr>
            <a:xfrm rot="21599113">
              <a:off x="3652156" y="5409185"/>
              <a:ext cx="1794055" cy="400110"/>
            </a:xfrm>
            <a:prstGeom prst="rect">
              <a:avLst/>
            </a:prstGeom>
          </p:spPr>
          <p:txBody>
            <a:bodyPr wrap="square">
              <a:spAutoFit/>
            </a:bodyPr>
            <a:lstStyle/>
            <a:p>
              <a:pPr algn="ctr"/>
              <a:endParaRPr lang="en-US" sz="2000" dirty="0">
                <a:solidFill>
                  <a:schemeClr val="tx1">
                    <a:lumMod val="95000"/>
                    <a:lumOff val="5000"/>
                  </a:schemeClr>
                </a:solidFill>
                <a:latin typeface="Comic Sans MS" pitchFamily="66" charset="0"/>
              </a:endParaRPr>
            </a:p>
          </p:txBody>
        </p:sp>
        <p:grpSp>
          <p:nvGrpSpPr>
            <p:cNvPr id="63" name="Group 62"/>
            <p:cNvGrpSpPr/>
            <p:nvPr/>
          </p:nvGrpSpPr>
          <p:grpSpPr>
            <a:xfrm rot="21599113">
              <a:off x="4430835" y="4567219"/>
              <a:ext cx="254031" cy="252048"/>
              <a:chOff x="4917749" y="2429069"/>
              <a:chExt cx="2427175" cy="2295335"/>
            </a:xfrm>
            <a:effectLst>
              <a:outerShdw blurRad="50800" dist="25400" dir="8100000" algn="tr" rotWithShape="0">
                <a:prstClr val="black">
                  <a:alpha val="45000"/>
                </a:prstClr>
              </a:outerShdw>
            </a:effectLst>
          </p:grpSpPr>
          <p:sp>
            <p:nvSpPr>
              <p:cNvPr id="64" name="Oval 63"/>
              <p:cNvSpPr/>
              <p:nvPr/>
            </p:nvSpPr>
            <p:spPr>
              <a:xfrm>
                <a:off x="4917749" y="2429069"/>
                <a:ext cx="2295333" cy="2295335"/>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444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a:p>
            </p:txBody>
          </p:sp>
          <p:sp>
            <p:nvSpPr>
              <p:cNvPr id="65" name="Oval 64"/>
              <p:cNvSpPr/>
              <p:nvPr/>
            </p:nvSpPr>
            <p:spPr>
              <a:xfrm>
                <a:off x="5484126" y="2913212"/>
                <a:ext cx="1253455" cy="1253446"/>
              </a:xfrm>
              <a:prstGeom prst="ellipse">
                <a:avLst/>
              </a:prstGeom>
              <a:solidFill>
                <a:schemeClr val="accent6">
                  <a:lumMod val="50000"/>
                </a:schemeClr>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a:p>
            </p:txBody>
          </p:sp>
          <p:sp>
            <p:nvSpPr>
              <p:cNvPr id="70" name="Oval 69"/>
              <p:cNvSpPr/>
              <p:nvPr/>
            </p:nvSpPr>
            <p:spPr>
              <a:xfrm>
                <a:off x="5814701" y="2571103"/>
                <a:ext cx="1530223" cy="1530226"/>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317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a:p>
            </p:txBody>
          </p:sp>
        </p:grpSp>
      </p:grpSp>
      <p:grpSp>
        <p:nvGrpSpPr>
          <p:cNvPr id="12" name="Group 11"/>
          <p:cNvGrpSpPr/>
          <p:nvPr/>
        </p:nvGrpSpPr>
        <p:grpSpPr>
          <a:xfrm>
            <a:off x="631563" y="2426045"/>
            <a:ext cx="4404324" cy="1865998"/>
            <a:chOff x="3960543" y="1046129"/>
            <a:chExt cx="4404324" cy="1865998"/>
          </a:xfrm>
        </p:grpSpPr>
        <p:sp>
          <p:nvSpPr>
            <p:cNvPr id="54" name="Rectangle 19"/>
            <p:cNvSpPr/>
            <p:nvPr/>
          </p:nvSpPr>
          <p:spPr>
            <a:xfrm rot="165519">
              <a:off x="6291726" y="1046129"/>
              <a:ext cx="2073141" cy="1865998"/>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chemeClr val="accent5">
                    <a:lumMod val="20000"/>
                    <a:lumOff val="80000"/>
                  </a:schemeClr>
                </a:gs>
                <a:gs pos="99000">
                  <a:schemeClr val="accent5">
                    <a:lumMod val="60000"/>
                    <a:lumOff val="40000"/>
                  </a:schemeClr>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r>
                <a:rPr lang="en-US" sz="2400" dirty="0">
                  <a:solidFill>
                    <a:schemeClr val="tx1"/>
                  </a:solidFill>
                  <a:latin typeface="ChalkyChuck" panose="02000603000000000000" pitchFamily="2" charset="0"/>
                  <a:ea typeface="ChalkyChuck" panose="02000603000000000000" pitchFamily="2" charset="0"/>
                  <a:cs typeface="Arial" pitchFamily="34" charset="0"/>
                </a:rPr>
                <a:t>Re-read to check it makes sense</a:t>
              </a:r>
            </a:p>
          </p:txBody>
        </p:sp>
        <p:sp>
          <p:nvSpPr>
            <p:cNvPr id="53" name="Rectangle 52"/>
            <p:cNvSpPr/>
            <p:nvPr/>
          </p:nvSpPr>
          <p:spPr>
            <a:xfrm rot="149716">
              <a:off x="3960543" y="1685587"/>
              <a:ext cx="1620879" cy="400110"/>
            </a:xfrm>
            <a:prstGeom prst="rect">
              <a:avLst/>
            </a:prstGeom>
          </p:spPr>
          <p:txBody>
            <a:bodyPr wrap="square" anchor="ctr">
              <a:spAutoFit/>
            </a:bodyPr>
            <a:lstStyle/>
            <a:p>
              <a:endParaRPr lang="en-US" sz="2000" dirty="0">
                <a:solidFill>
                  <a:schemeClr val="tx1">
                    <a:lumMod val="95000"/>
                    <a:lumOff val="5000"/>
                  </a:schemeClr>
                </a:solidFill>
                <a:latin typeface="Comic Sans MS" pitchFamily="66" charset="0"/>
              </a:endParaRPr>
            </a:p>
          </p:txBody>
        </p:sp>
      </p:grpSp>
      <p:sp>
        <p:nvSpPr>
          <p:cNvPr id="38" name="Rectangle 19">
            <a:extLst>
              <a:ext uri="{FF2B5EF4-FFF2-40B4-BE49-F238E27FC236}">
                <a16:creationId xmlns:a16="http://schemas.microsoft.com/office/drawing/2014/main" id="{6FF4568A-74B3-4BA2-8D6E-CDDDE3F20A61}"/>
              </a:ext>
            </a:extLst>
          </p:cNvPr>
          <p:cNvSpPr/>
          <p:nvPr/>
        </p:nvSpPr>
        <p:spPr>
          <a:xfrm rot="21388734">
            <a:off x="589268" y="4646918"/>
            <a:ext cx="2154761" cy="1918771"/>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92D050">
                  <a:lumMod val="42000"/>
                  <a:lumOff val="58000"/>
                </a:srgbClr>
              </a:gs>
              <a:gs pos="100000">
                <a:srgbClr val="89C25A">
                  <a:lumMod val="81000"/>
                  <a:lumOff val="19000"/>
                </a:srgbClr>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r>
              <a:rPr lang="en-US" sz="2400" dirty="0">
                <a:solidFill>
                  <a:schemeClr val="tx1"/>
                </a:solidFill>
                <a:latin typeface="ChalkyChuck" panose="02000603000000000000" pitchFamily="2" charset="0"/>
                <a:ea typeface="ChalkyChuck" panose="02000603000000000000" pitchFamily="2" charset="0"/>
                <a:cs typeface="Arial" pitchFamily="34" charset="0"/>
              </a:rPr>
              <a:t>Ask questions about the book</a:t>
            </a:r>
          </a:p>
        </p:txBody>
      </p:sp>
      <p:sp>
        <p:nvSpPr>
          <p:cNvPr id="39" name="Rectangle 19">
            <a:extLst>
              <a:ext uri="{FF2B5EF4-FFF2-40B4-BE49-F238E27FC236}">
                <a16:creationId xmlns:a16="http://schemas.microsoft.com/office/drawing/2014/main" id="{10DFA4A2-E576-4C01-86CC-C1F6DF171917}"/>
              </a:ext>
            </a:extLst>
          </p:cNvPr>
          <p:cNvSpPr/>
          <p:nvPr/>
        </p:nvSpPr>
        <p:spPr>
          <a:xfrm rot="165519">
            <a:off x="3104254" y="4675245"/>
            <a:ext cx="1935858" cy="1856932"/>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chemeClr val="accent5">
                  <a:lumMod val="20000"/>
                  <a:lumOff val="80000"/>
                </a:schemeClr>
              </a:gs>
              <a:gs pos="99000">
                <a:schemeClr val="accent5">
                  <a:lumMod val="60000"/>
                  <a:lumOff val="40000"/>
                </a:schemeClr>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r>
              <a:rPr lang="en-US" sz="2400" dirty="0">
                <a:solidFill>
                  <a:schemeClr val="tx1"/>
                </a:solidFill>
                <a:latin typeface="ChalkyChuck" panose="02000603000000000000" pitchFamily="2" charset="0"/>
                <a:ea typeface="ChalkyChuck" panose="02000603000000000000" pitchFamily="2" charset="0"/>
                <a:cs typeface="Arial" pitchFamily="34" charset="0"/>
              </a:rPr>
              <a:t>Leave out words so children can fill in the gaps</a:t>
            </a:r>
          </a:p>
        </p:txBody>
      </p:sp>
      <p:grpSp>
        <p:nvGrpSpPr>
          <p:cNvPr id="41" name="Group 40">
            <a:extLst>
              <a:ext uri="{FF2B5EF4-FFF2-40B4-BE49-F238E27FC236}">
                <a16:creationId xmlns:a16="http://schemas.microsoft.com/office/drawing/2014/main" id="{A874763B-7CD0-42AB-A72F-787121DCF073}"/>
              </a:ext>
            </a:extLst>
          </p:cNvPr>
          <p:cNvGrpSpPr/>
          <p:nvPr/>
        </p:nvGrpSpPr>
        <p:grpSpPr>
          <a:xfrm>
            <a:off x="3869545" y="2425068"/>
            <a:ext cx="319372" cy="241255"/>
            <a:chOff x="4917745" y="2235200"/>
            <a:chExt cx="2584952" cy="2489199"/>
          </a:xfrm>
          <a:effectLst>
            <a:outerShdw blurRad="50800" dist="25400" dir="8100000" algn="tr" rotWithShape="0">
              <a:prstClr val="black">
                <a:alpha val="45000"/>
              </a:prstClr>
            </a:outerShdw>
          </a:effectLst>
        </p:grpSpPr>
        <p:sp>
          <p:nvSpPr>
            <p:cNvPr id="42" name="Oval 41">
              <a:extLst>
                <a:ext uri="{FF2B5EF4-FFF2-40B4-BE49-F238E27FC236}">
                  <a16:creationId xmlns:a16="http://schemas.microsoft.com/office/drawing/2014/main" id="{81021558-ED8C-4D94-A0EA-FEFAB886DE3A}"/>
                </a:ext>
              </a:extLst>
            </p:cNvPr>
            <p:cNvSpPr/>
            <p:nvPr/>
          </p:nvSpPr>
          <p:spPr>
            <a:xfrm>
              <a:off x="4917745" y="2429067"/>
              <a:ext cx="2295331" cy="2295332"/>
            </a:xfrm>
            <a:prstGeom prst="ellipse">
              <a:avLst/>
            </a:prstGeom>
            <a:solidFill>
              <a:schemeClr val="bg1">
                <a:lumMod val="95000"/>
              </a:schemeClr>
            </a:solidFill>
            <a:ln>
              <a:noFill/>
            </a:ln>
            <a:effectLst/>
            <a:scene3d>
              <a:camera prst="orthographicFront">
                <a:rot lat="0" lon="0" rev="0"/>
              </a:camera>
              <a:lightRig rig="contrasting" dir="t">
                <a:rot lat="0" lon="0" rev="1500000"/>
              </a:lightRig>
            </a:scene3d>
            <a:sp3d>
              <a:bevelT w="444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sp>
          <p:nvSpPr>
            <p:cNvPr id="43" name="Oval 42">
              <a:extLst>
                <a:ext uri="{FF2B5EF4-FFF2-40B4-BE49-F238E27FC236}">
                  <a16:creationId xmlns:a16="http://schemas.microsoft.com/office/drawing/2014/main" id="{53ADE29A-C439-43F8-A70D-48EED91AF5D6}"/>
                </a:ext>
              </a:extLst>
            </p:cNvPr>
            <p:cNvSpPr/>
            <p:nvPr/>
          </p:nvSpPr>
          <p:spPr>
            <a:xfrm>
              <a:off x="5484130" y="2913213"/>
              <a:ext cx="1253454" cy="1253453"/>
            </a:xfrm>
            <a:prstGeom prst="ellipse">
              <a:avLst/>
            </a:prstGeom>
            <a:solidFill>
              <a:schemeClr val="bg1">
                <a:lumMod val="65000"/>
              </a:schemeClr>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sp>
          <p:nvSpPr>
            <p:cNvPr id="44" name="Oval 43">
              <a:extLst>
                <a:ext uri="{FF2B5EF4-FFF2-40B4-BE49-F238E27FC236}">
                  <a16:creationId xmlns:a16="http://schemas.microsoft.com/office/drawing/2014/main" id="{9D3FF5FC-8100-47D4-9AD4-7ACDE0808DD3}"/>
                </a:ext>
              </a:extLst>
            </p:cNvPr>
            <p:cNvSpPr/>
            <p:nvPr/>
          </p:nvSpPr>
          <p:spPr>
            <a:xfrm>
              <a:off x="5972471" y="2235200"/>
              <a:ext cx="1530226" cy="1530226"/>
            </a:xfrm>
            <a:prstGeom prst="ellipse">
              <a:avLst/>
            </a:prstGeom>
            <a:solidFill>
              <a:schemeClr val="bg1">
                <a:lumMod val="95000"/>
              </a:schemeClr>
            </a:solidFill>
            <a:ln>
              <a:noFill/>
            </a:ln>
            <a:effectLst/>
            <a:scene3d>
              <a:camera prst="orthographicFront">
                <a:rot lat="0" lon="0" rev="0"/>
              </a:camera>
              <a:lightRig rig="contrasting" dir="t">
                <a:rot lat="0" lon="0" rev="1500000"/>
              </a:lightRig>
            </a:scene3d>
            <a:sp3d>
              <a:bevelT w="317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grpSp>
      <p:grpSp>
        <p:nvGrpSpPr>
          <p:cNvPr id="52" name="Group 51">
            <a:extLst>
              <a:ext uri="{FF2B5EF4-FFF2-40B4-BE49-F238E27FC236}">
                <a16:creationId xmlns:a16="http://schemas.microsoft.com/office/drawing/2014/main" id="{960F0114-6BF9-47DD-8B3B-8C8D6F7904C0}"/>
              </a:ext>
            </a:extLst>
          </p:cNvPr>
          <p:cNvGrpSpPr/>
          <p:nvPr/>
        </p:nvGrpSpPr>
        <p:grpSpPr>
          <a:xfrm>
            <a:off x="3939522" y="4689594"/>
            <a:ext cx="319372" cy="241255"/>
            <a:chOff x="4917745" y="2235200"/>
            <a:chExt cx="2584952" cy="2489199"/>
          </a:xfrm>
          <a:effectLst>
            <a:outerShdw blurRad="50800" dist="25400" dir="8100000" algn="tr" rotWithShape="0">
              <a:prstClr val="black">
                <a:alpha val="45000"/>
              </a:prstClr>
            </a:outerShdw>
          </a:effectLst>
        </p:grpSpPr>
        <p:sp>
          <p:nvSpPr>
            <p:cNvPr id="55" name="Oval 54">
              <a:extLst>
                <a:ext uri="{FF2B5EF4-FFF2-40B4-BE49-F238E27FC236}">
                  <a16:creationId xmlns:a16="http://schemas.microsoft.com/office/drawing/2014/main" id="{38B98DA3-20B0-41FC-A443-2FE5B0AE7F81}"/>
                </a:ext>
              </a:extLst>
            </p:cNvPr>
            <p:cNvSpPr/>
            <p:nvPr/>
          </p:nvSpPr>
          <p:spPr>
            <a:xfrm>
              <a:off x="4917745" y="2429067"/>
              <a:ext cx="2295331" cy="2295332"/>
            </a:xfrm>
            <a:prstGeom prst="ellipse">
              <a:avLst/>
            </a:prstGeom>
            <a:solidFill>
              <a:schemeClr val="bg1">
                <a:lumMod val="95000"/>
              </a:schemeClr>
            </a:solidFill>
            <a:ln>
              <a:noFill/>
            </a:ln>
            <a:effectLst/>
            <a:scene3d>
              <a:camera prst="orthographicFront">
                <a:rot lat="0" lon="0" rev="0"/>
              </a:camera>
              <a:lightRig rig="contrasting" dir="t">
                <a:rot lat="0" lon="0" rev="1500000"/>
              </a:lightRig>
            </a:scene3d>
            <a:sp3d>
              <a:bevelT w="444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sp>
          <p:nvSpPr>
            <p:cNvPr id="56" name="Oval 55">
              <a:extLst>
                <a:ext uri="{FF2B5EF4-FFF2-40B4-BE49-F238E27FC236}">
                  <a16:creationId xmlns:a16="http://schemas.microsoft.com/office/drawing/2014/main" id="{E2445013-349F-4148-86F4-6B9E1982B361}"/>
                </a:ext>
              </a:extLst>
            </p:cNvPr>
            <p:cNvSpPr/>
            <p:nvPr/>
          </p:nvSpPr>
          <p:spPr>
            <a:xfrm>
              <a:off x="5484130" y="2913213"/>
              <a:ext cx="1253454" cy="1253453"/>
            </a:xfrm>
            <a:prstGeom prst="ellipse">
              <a:avLst/>
            </a:prstGeom>
            <a:solidFill>
              <a:schemeClr val="bg1">
                <a:lumMod val="65000"/>
              </a:schemeClr>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sp>
          <p:nvSpPr>
            <p:cNvPr id="57" name="Oval 56">
              <a:extLst>
                <a:ext uri="{FF2B5EF4-FFF2-40B4-BE49-F238E27FC236}">
                  <a16:creationId xmlns:a16="http://schemas.microsoft.com/office/drawing/2014/main" id="{CB04950F-748F-42F9-A8AD-536AD5230176}"/>
                </a:ext>
              </a:extLst>
            </p:cNvPr>
            <p:cNvSpPr/>
            <p:nvPr/>
          </p:nvSpPr>
          <p:spPr>
            <a:xfrm>
              <a:off x="5972471" y="2235200"/>
              <a:ext cx="1530226" cy="1530226"/>
            </a:xfrm>
            <a:prstGeom prst="ellipse">
              <a:avLst/>
            </a:prstGeom>
            <a:solidFill>
              <a:schemeClr val="bg1">
                <a:lumMod val="95000"/>
              </a:schemeClr>
            </a:solidFill>
            <a:ln>
              <a:noFill/>
            </a:ln>
            <a:effectLst/>
            <a:scene3d>
              <a:camera prst="orthographicFront">
                <a:rot lat="0" lon="0" rev="0"/>
              </a:camera>
              <a:lightRig rig="contrasting" dir="t">
                <a:rot lat="0" lon="0" rev="1500000"/>
              </a:lightRig>
            </a:scene3d>
            <a:sp3d>
              <a:bevelT w="317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grpSp>
      <p:grpSp>
        <p:nvGrpSpPr>
          <p:cNvPr id="58" name="Group 57">
            <a:extLst>
              <a:ext uri="{FF2B5EF4-FFF2-40B4-BE49-F238E27FC236}">
                <a16:creationId xmlns:a16="http://schemas.microsoft.com/office/drawing/2014/main" id="{DCEAAFD4-7F9F-443E-8403-151C42867691}"/>
              </a:ext>
            </a:extLst>
          </p:cNvPr>
          <p:cNvGrpSpPr/>
          <p:nvPr/>
        </p:nvGrpSpPr>
        <p:grpSpPr>
          <a:xfrm>
            <a:off x="1537841" y="4861034"/>
            <a:ext cx="290959" cy="277340"/>
            <a:chOff x="4917745" y="2235200"/>
            <a:chExt cx="2584952" cy="2489199"/>
          </a:xfrm>
          <a:effectLst>
            <a:outerShdw blurRad="50800" dist="25400" dir="8100000" algn="tr" rotWithShape="0">
              <a:prstClr val="black">
                <a:alpha val="45000"/>
              </a:prstClr>
            </a:outerShdw>
          </a:effectLst>
        </p:grpSpPr>
        <p:sp>
          <p:nvSpPr>
            <p:cNvPr id="59" name="Oval 58">
              <a:extLst>
                <a:ext uri="{FF2B5EF4-FFF2-40B4-BE49-F238E27FC236}">
                  <a16:creationId xmlns:a16="http://schemas.microsoft.com/office/drawing/2014/main" id="{292D519C-1C1E-487D-B6CE-3A89CF99CB53}"/>
                </a:ext>
              </a:extLst>
            </p:cNvPr>
            <p:cNvSpPr/>
            <p:nvPr/>
          </p:nvSpPr>
          <p:spPr>
            <a:xfrm>
              <a:off x="4917745" y="2429067"/>
              <a:ext cx="2295331" cy="2295332"/>
            </a:xfrm>
            <a:prstGeom prst="ellipse">
              <a:avLst/>
            </a:prstGeom>
            <a:solidFill>
              <a:srgbClr val="00B0F0"/>
            </a:solidFill>
            <a:ln>
              <a:noFill/>
            </a:ln>
            <a:effectLst/>
            <a:scene3d>
              <a:camera prst="orthographicFront">
                <a:rot lat="0" lon="0" rev="0"/>
              </a:camera>
              <a:lightRig rig="contrasting" dir="t">
                <a:rot lat="0" lon="0" rev="1500000"/>
              </a:lightRig>
            </a:scene3d>
            <a:sp3d>
              <a:bevelT w="444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sp>
          <p:nvSpPr>
            <p:cNvPr id="60" name="Oval 59">
              <a:extLst>
                <a:ext uri="{FF2B5EF4-FFF2-40B4-BE49-F238E27FC236}">
                  <a16:creationId xmlns:a16="http://schemas.microsoft.com/office/drawing/2014/main" id="{ABD654D0-16AF-4369-AB2B-B2970ECCB89E}"/>
                </a:ext>
              </a:extLst>
            </p:cNvPr>
            <p:cNvSpPr/>
            <p:nvPr/>
          </p:nvSpPr>
          <p:spPr>
            <a:xfrm>
              <a:off x="5484130" y="2913213"/>
              <a:ext cx="1253454" cy="1253453"/>
            </a:xfrm>
            <a:prstGeom prst="ellipse">
              <a:avLst/>
            </a:prstGeom>
            <a:solidFill>
              <a:srgbClr val="00698E"/>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sp>
          <p:nvSpPr>
            <p:cNvPr id="80" name="Oval 79">
              <a:extLst>
                <a:ext uri="{FF2B5EF4-FFF2-40B4-BE49-F238E27FC236}">
                  <a16:creationId xmlns:a16="http://schemas.microsoft.com/office/drawing/2014/main" id="{30CBB22A-39A2-4270-8B3B-495674C49981}"/>
                </a:ext>
              </a:extLst>
            </p:cNvPr>
            <p:cNvSpPr/>
            <p:nvPr/>
          </p:nvSpPr>
          <p:spPr>
            <a:xfrm>
              <a:off x="5972471" y="2235200"/>
              <a:ext cx="1530226" cy="1530226"/>
            </a:xfrm>
            <a:prstGeom prst="ellipse">
              <a:avLst/>
            </a:prstGeom>
            <a:solidFill>
              <a:srgbClr val="00B0F0"/>
            </a:solidFill>
            <a:ln>
              <a:noFill/>
            </a:ln>
            <a:effectLst/>
            <a:scene3d>
              <a:camera prst="orthographicFront">
                <a:rot lat="0" lon="0" rev="0"/>
              </a:camera>
              <a:lightRig rig="contrasting" dir="t">
                <a:rot lat="0" lon="0" rev="1500000"/>
              </a:lightRig>
            </a:scene3d>
            <a:sp3d>
              <a:bevelT w="317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grpSp>
      <p:grpSp>
        <p:nvGrpSpPr>
          <p:cNvPr id="85" name="Group 84">
            <a:extLst>
              <a:ext uri="{FF2B5EF4-FFF2-40B4-BE49-F238E27FC236}">
                <a16:creationId xmlns:a16="http://schemas.microsoft.com/office/drawing/2014/main" id="{AD84F792-8030-4AC9-A01D-D06EF590C009}"/>
              </a:ext>
            </a:extLst>
          </p:cNvPr>
          <p:cNvGrpSpPr/>
          <p:nvPr/>
        </p:nvGrpSpPr>
        <p:grpSpPr>
          <a:xfrm>
            <a:off x="1402073" y="2427234"/>
            <a:ext cx="290959" cy="277340"/>
            <a:chOff x="4917745" y="2235200"/>
            <a:chExt cx="2584952" cy="2489199"/>
          </a:xfrm>
          <a:effectLst>
            <a:outerShdw blurRad="50800" dist="25400" dir="8100000" algn="tr" rotWithShape="0">
              <a:prstClr val="black">
                <a:alpha val="45000"/>
              </a:prstClr>
            </a:outerShdw>
          </a:effectLst>
        </p:grpSpPr>
        <p:sp>
          <p:nvSpPr>
            <p:cNvPr id="86" name="Oval 85">
              <a:extLst>
                <a:ext uri="{FF2B5EF4-FFF2-40B4-BE49-F238E27FC236}">
                  <a16:creationId xmlns:a16="http://schemas.microsoft.com/office/drawing/2014/main" id="{03645A30-F62E-4BE1-A440-D0287B5A68EC}"/>
                </a:ext>
              </a:extLst>
            </p:cNvPr>
            <p:cNvSpPr/>
            <p:nvPr/>
          </p:nvSpPr>
          <p:spPr>
            <a:xfrm>
              <a:off x="4917745" y="2429067"/>
              <a:ext cx="2295331" cy="2295332"/>
            </a:xfrm>
            <a:prstGeom prst="ellipse">
              <a:avLst/>
            </a:prstGeom>
            <a:solidFill>
              <a:srgbClr val="00B0F0"/>
            </a:solidFill>
            <a:ln>
              <a:noFill/>
            </a:ln>
            <a:effectLst/>
            <a:scene3d>
              <a:camera prst="orthographicFront">
                <a:rot lat="0" lon="0" rev="0"/>
              </a:camera>
              <a:lightRig rig="contrasting" dir="t">
                <a:rot lat="0" lon="0" rev="1500000"/>
              </a:lightRig>
            </a:scene3d>
            <a:sp3d>
              <a:bevelT w="444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sp>
          <p:nvSpPr>
            <p:cNvPr id="87" name="Oval 86">
              <a:extLst>
                <a:ext uri="{FF2B5EF4-FFF2-40B4-BE49-F238E27FC236}">
                  <a16:creationId xmlns:a16="http://schemas.microsoft.com/office/drawing/2014/main" id="{743D4669-CE37-46F4-BA4E-F7309E51D589}"/>
                </a:ext>
              </a:extLst>
            </p:cNvPr>
            <p:cNvSpPr/>
            <p:nvPr/>
          </p:nvSpPr>
          <p:spPr>
            <a:xfrm>
              <a:off x="5484130" y="2913213"/>
              <a:ext cx="1253454" cy="1253453"/>
            </a:xfrm>
            <a:prstGeom prst="ellipse">
              <a:avLst/>
            </a:prstGeom>
            <a:solidFill>
              <a:srgbClr val="00698E"/>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sp>
          <p:nvSpPr>
            <p:cNvPr id="88" name="Oval 87">
              <a:extLst>
                <a:ext uri="{FF2B5EF4-FFF2-40B4-BE49-F238E27FC236}">
                  <a16:creationId xmlns:a16="http://schemas.microsoft.com/office/drawing/2014/main" id="{9CFA1D65-8027-4016-A01C-9EC344AB8D0C}"/>
                </a:ext>
              </a:extLst>
            </p:cNvPr>
            <p:cNvSpPr/>
            <p:nvPr/>
          </p:nvSpPr>
          <p:spPr>
            <a:xfrm>
              <a:off x="5972471" y="2235200"/>
              <a:ext cx="1530226" cy="1530226"/>
            </a:xfrm>
            <a:prstGeom prst="ellipse">
              <a:avLst/>
            </a:prstGeom>
            <a:solidFill>
              <a:srgbClr val="00B0F0"/>
            </a:solidFill>
            <a:ln>
              <a:noFill/>
            </a:ln>
            <a:effectLst/>
            <a:scene3d>
              <a:camera prst="orthographicFront">
                <a:rot lat="0" lon="0" rev="0"/>
              </a:camera>
              <a:lightRig rig="contrasting" dir="t">
                <a:rot lat="0" lon="0" rev="1500000"/>
              </a:lightRig>
            </a:scene3d>
            <a:sp3d>
              <a:bevelT w="317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grpSp>
      <p:pic>
        <p:nvPicPr>
          <p:cNvPr id="49" name="Picture 48">
            <a:extLst>
              <a:ext uri="{FF2B5EF4-FFF2-40B4-BE49-F238E27FC236}">
                <a16:creationId xmlns:a16="http://schemas.microsoft.com/office/drawing/2014/main" id="{5043EB10-7E1F-4426-BDFC-64F238C5FF2F}"/>
              </a:ext>
            </a:extLst>
          </p:cNvPr>
          <p:cNvPicPr>
            <a:picLocks noChangeAspect="1"/>
          </p:cNvPicPr>
          <p:nvPr/>
        </p:nvPicPr>
        <p:blipFill>
          <a:blip r:embed="rId2"/>
          <a:stretch>
            <a:fillRect/>
          </a:stretch>
        </p:blipFill>
        <p:spPr>
          <a:xfrm>
            <a:off x="8071240" y="168275"/>
            <a:ext cx="772892" cy="867808"/>
          </a:xfrm>
          <a:prstGeom prst="rect">
            <a:avLst/>
          </a:prstGeom>
        </p:spPr>
      </p:pic>
    </p:spTree>
    <p:extLst>
      <p:ext uri="{BB962C8B-B14F-4D97-AF65-F5344CB8AC3E}">
        <p14:creationId xmlns:p14="http://schemas.microsoft.com/office/powerpoint/2010/main" val="19322330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a:latin typeface="ChalkyChuck" panose="02000603000000000000" pitchFamily="2" charset="0"/>
                <a:ea typeface="ChalkyChuck" panose="02000603000000000000" pitchFamily="2" charset="0"/>
              </a:rPr>
              <a:t>Remember…</a:t>
            </a:r>
          </a:p>
        </p:txBody>
      </p:sp>
      <p:sp>
        <p:nvSpPr>
          <p:cNvPr id="2" name="AutoShape 2" descr="http://www.moxa.com/Innovation/images/DT-diagram.jpg"/>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 name="Rectangle 64"/>
          <p:cNvSpPr/>
          <p:nvPr/>
        </p:nvSpPr>
        <p:spPr>
          <a:xfrm flipH="1">
            <a:off x="457200" y="2420075"/>
            <a:ext cx="76201" cy="2275105"/>
          </a:xfrm>
          <a:prstGeom prst="rect">
            <a:avLst/>
          </a:prstGeom>
          <a:noFill/>
          <a:ln w="12700" cap="flat" cmpd="sng" algn="ctr">
            <a:noFill/>
            <a:prstDash val="solid"/>
          </a:ln>
          <a:effectLst/>
        </p:spPr>
        <p:txBody>
          <a:bodyPr lIns="91440" tIns="0" rIns="91440" bIns="0" rtlCol="0" anchor="t"/>
          <a:lstStyle/>
          <a:p>
            <a:pPr lvl="0" algn="just">
              <a:lnSpc>
                <a:spcPct val="150000"/>
              </a:lnSpc>
              <a:defRPr/>
            </a:pPr>
            <a:endParaRPr kumimoji="0" lang="en-US" sz="2000" b="0" u="none" strike="noStrike" kern="0" cap="none" spc="0" normalizeH="0" baseline="0" noProof="0" dirty="0">
              <a:ln>
                <a:noFill/>
              </a:ln>
              <a:solidFill>
                <a:schemeClr val="bg1"/>
              </a:solidFill>
              <a:effectLst/>
              <a:uLnTx/>
              <a:uFillTx/>
              <a:latin typeface="Arial" pitchFamily="34" charset="0"/>
              <a:cs typeface="Arial" pitchFamily="34" charset="0"/>
            </a:endParaRPr>
          </a:p>
        </p:txBody>
      </p:sp>
      <p:sp>
        <p:nvSpPr>
          <p:cNvPr id="6" name="TextBox 5">
            <a:extLst>
              <a:ext uri="{FF2B5EF4-FFF2-40B4-BE49-F238E27FC236}">
                <a16:creationId xmlns:a16="http://schemas.microsoft.com/office/drawing/2014/main" id="{498C2B1C-C7D0-4A82-8A5B-66F97C42232A}"/>
              </a:ext>
            </a:extLst>
          </p:cNvPr>
          <p:cNvSpPr txBox="1"/>
          <p:nvPr/>
        </p:nvSpPr>
        <p:spPr>
          <a:xfrm>
            <a:off x="0" y="1259175"/>
            <a:ext cx="9525000" cy="4847481"/>
          </a:xfrm>
          <a:prstGeom prst="rect">
            <a:avLst/>
          </a:prstGeom>
          <a:noFill/>
        </p:spPr>
        <p:txBody>
          <a:bodyPr wrap="square" rtlCol="0">
            <a:spAutoFit/>
          </a:bodyPr>
          <a:lstStyle/>
          <a:p>
            <a:endParaRPr lang="en-US" sz="3600" dirty="0">
              <a:solidFill>
                <a:schemeClr val="bg1"/>
              </a:solidFill>
              <a:latin typeface="ChalkyChuck" panose="02000603000000000000" pitchFamily="2" charset="0"/>
              <a:ea typeface="ChalkyChuck" panose="02000603000000000000" pitchFamily="2" charset="0"/>
              <a:cs typeface="Tahoma"/>
            </a:endParaRPr>
          </a:p>
          <a:p>
            <a:endParaRPr lang="en-US" sz="3600" dirty="0">
              <a:solidFill>
                <a:schemeClr val="bg1"/>
              </a:solidFill>
              <a:latin typeface="ChalkyChuck" panose="02000603000000000000" pitchFamily="2" charset="0"/>
              <a:ea typeface="ChalkyChuck" panose="02000603000000000000" pitchFamily="2" charset="0"/>
              <a:cs typeface="Tahoma"/>
            </a:endParaRPr>
          </a:p>
          <a:p>
            <a:endParaRPr lang="en-US" sz="3600" dirty="0">
              <a:solidFill>
                <a:schemeClr val="bg1"/>
              </a:solidFill>
              <a:latin typeface="ChalkyChuck" panose="02000603000000000000" pitchFamily="2" charset="0"/>
              <a:ea typeface="ChalkyChuck" panose="02000603000000000000" pitchFamily="2" charset="0"/>
              <a:cs typeface="Tahoma"/>
            </a:endParaRPr>
          </a:p>
          <a:p>
            <a:endParaRPr lang="en-US" sz="3600" dirty="0">
              <a:solidFill>
                <a:schemeClr val="bg1"/>
              </a:solidFill>
              <a:latin typeface="ChalkyChuck" panose="02000603000000000000" pitchFamily="2" charset="0"/>
              <a:ea typeface="ChalkyChuck" panose="02000603000000000000" pitchFamily="2" charset="0"/>
              <a:cs typeface="Tahoma"/>
            </a:endParaRPr>
          </a:p>
          <a:p>
            <a:endParaRPr lang="en-US" sz="3600" dirty="0">
              <a:solidFill>
                <a:schemeClr val="bg1"/>
              </a:solidFill>
              <a:latin typeface="ChalkyChuck" panose="02000603000000000000" pitchFamily="2" charset="0"/>
              <a:ea typeface="ChalkyChuck" panose="02000603000000000000" pitchFamily="2" charset="0"/>
              <a:cs typeface="Tahoma"/>
            </a:endParaRPr>
          </a:p>
          <a:p>
            <a:endParaRPr lang="en-US" sz="3600" dirty="0">
              <a:solidFill>
                <a:schemeClr val="bg1"/>
              </a:solidFill>
              <a:latin typeface="ChalkyChuck" panose="02000603000000000000" pitchFamily="2" charset="0"/>
              <a:ea typeface="ChalkyChuck" panose="02000603000000000000" pitchFamily="2" charset="0"/>
              <a:cs typeface="Tahoma"/>
            </a:endParaRPr>
          </a:p>
          <a:p>
            <a:r>
              <a:rPr lang="en-US" sz="3100" dirty="0">
                <a:solidFill>
                  <a:schemeClr val="bg1"/>
                </a:solidFill>
                <a:latin typeface="ChalkyChuck" panose="02000603000000000000" pitchFamily="2" charset="0"/>
                <a:ea typeface="ChalkyChuck" panose="02000603000000000000" pitchFamily="2" charset="0"/>
                <a:cs typeface="Tahoma"/>
              </a:rPr>
              <a:t>“The more that you read, the more things you will know. The more that you learn, the more places you'll go.” </a:t>
            </a:r>
          </a:p>
          <a:p>
            <a:r>
              <a:rPr lang="en-US" sz="3100" dirty="0">
                <a:solidFill>
                  <a:schemeClr val="bg1"/>
                </a:solidFill>
                <a:latin typeface="ChalkyChuck" panose="02000603000000000000" pitchFamily="2" charset="0"/>
                <a:ea typeface="ChalkyChuck" panose="02000603000000000000" pitchFamily="2" charset="0"/>
                <a:cs typeface="Tahoma"/>
              </a:rPr>
              <a:t>― </a:t>
            </a:r>
            <a:r>
              <a:rPr lang="en-US" sz="3100" b="1" dirty="0">
                <a:solidFill>
                  <a:schemeClr val="bg1"/>
                </a:solidFill>
                <a:latin typeface="ChalkyChuck" panose="02000603000000000000" pitchFamily="2" charset="0"/>
                <a:ea typeface="ChalkyChuck" panose="02000603000000000000" pitchFamily="2" charset="0"/>
                <a:cs typeface="Tahoma"/>
                <a:hlinkClick r:id="rId2">
                  <a:extLst>
                    <a:ext uri="{A12FA001-AC4F-418D-AE19-62706E023703}">
                      <ahyp:hlinkClr xmlns:ahyp="http://schemas.microsoft.com/office/drawing/2018/hyperlinkcolor" val="tx"/>
                    </a:ext>
                  </a:extLst>
                </a:hlinkClick>
              </a:rPr>
              <a:t>Dr. Seuss, </a:t>
            </a:r>
            <a:r>
              <a:rPr lang="en-US" sz="3100" b="1" dirty="0">
                <a:solidFill>
                  <a:schemeClr val="bg1"/>
                </a:solidFill>
                <a:latin typeface="ChalkyChuck" panose="02000603000000000000" pitchFamily="2" charset="0"/>
                <a:ea typeface="ChalkyChuck" panose="02000603000000000000" pitchFamily="2" charset="0"/>
                <a:cs typeface="Tahoma"/>
                <a:hlinkClick r:id="rId3">
                  <a:extLst>
                    <a:ext uri="{A12FA001-AC4F-418D-AE19-62706E023703}">
                      <ahyp:hlinkClr xmlns:ahyp="http://schemas.microsoft.com/office/drawing/2018/hyperlinkcolor" val="tx"/>
                    </a:ext>
                  </a:extLst>
                </a:hlinkClick>
              </a:rPr>
              <a:t>I Can Read With My Eyes Shut!</a:t>
            </a:r>
            <a:endParaRPr lang="en-GB" sz="3100" dirty="0">
              <a:solidFill>
                <a:schemeClr val="bg1"/>
              </a:solidFill>
              <a:latin typeface="ChalkyChuck" panose="02000603000000000000" pitchFamily="2" charset="0"/>
              <a:ea typeface="ChalkyChuck" panose="02000603000000000000" pitchFamily="2" charset="0"/>
            </a:endParaRPr>
          </a:p>
        </p:txBody>
      </p:sp>
      <p:pic>
        <p:nvPicPr>
          <p:cNvPr id="8" name="Picture 7">
            <a:extLst>
              <a:ext uri="{FF2B5EF4-FFF2-40B4-BE49-F238E27FC236}">
                <a16:creationId xmlns:a16="http://schemas.microsoft.com/office/drawing/2014/main" id="{EA0E8814-0A03-483F-930A-1074CA734DA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5400000">
            <a:off x="239654" y="1148564"/>
            <a:ext cx="3124202" cy="2866910"/>
          </a:xfrm>
          <a:prstGeom prst="rect">
            <a:avLst/>
          </a:prstGeom>
        </p:spPr>
      </p:pic>
      <p:pic>
        <p:nvPicPr>
          <p:cNvPr id="5" name="Picture 4">
            <a:extLst>
              <a:ext uri="{FF2B5EF4-FFF2-40B4-BE49-F238E27FC236}">
                <a16:creationId xmlns:a16="http://schemas.microsoft.com/office/drawing/2014/main" id="{2E309C49-77DA-41F8-AAC9-5DE6604FE93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5400000">
            <a:off x="5758730" y="1187136"/>
            <a:ext cx="3225591" cy="2789764"/>
          </a:xfrm>
          <a:prstGeom prst="rect">
            <a:avLst/>
          </a:prstGeom>
        </p:spPr>
      </p:pic>
      <p:pic>
        <p:nvPicPr>
          <p:cNvPr id="9" name="Picture 8">
            <a:extLst>
              <a:ext uri="{FF2B5EF4-FFF2-40B4-BE49-F238E27FC236}">
                <a16:creationId xmlns:a16="http://schemas.microsoft.com/office/drawing/2014/main" id="{5E917557-9705-4AA8-9C31-7C63746883B6}"/>
              </a:ext>
            </a:extLst>
          </p:cNvPr>
          <p:cNvPicPr>
            <a:picLocks noChangeAspect="1"/>
          </p:cNvPicPr>
          <p:nvPr/>
        </p:nvPicPr>
        <p:blipFill>
          <a:blip r:embed="rId6"/>
          <a:stretch>
            <a:fillRect/>
          </a:stretch>
        </p:blipFill>
        <p:spPr>
          <a:xfrm>
            <a:off x="8229600" y="36039"/>
            <a:ext cx="772892" cy="867808"/>
          </a:xfrm>
          <a:prstGeom prst="rect">
            <a:avLst/>
          </a:prstGeom>
        </p:spPr>
      </p:pic>
    </p:spTree>
    <p:extLst>
      <p:ext uri="{BB962C8B-B14F-4D97-AF65-F5344CB8AC3E}">
        <p14:creationId xmlns:p14="http://schemas.microsoft.com/office/powerpoint/2010/main" val="12050871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a:latin typeface="ChalkyChuck" panose="02000603000000000000" pitchFamily="2" charset="0"/>
                <a:ea typeface="ChalkyChuck" panose="02000603000000000000" pitchFamily="2" charset="0"/>
              </a:rPr>
              <a:t>Other ways you can help at home</a:t>
            </a:r>
          </a:p>
        </p:txBody>
      </p:sp>
      <p:sp>
        <p:nvSpPr>
          <p:cNvPr id="2" name="AutoShape 2" descr="http://www.moxa.com/Innovation/images/DT-diagram.jpg"/>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Rectangle 19"/>
          <p:cNvSpPr/>
          <p:nvPr/>
        </p:nvSpPr>
        <p:spPr>
          <a:xfrm rot="21388734">
            <a:off x="430925" y="1564301"/>
            <a:ext cx="1361698" cy="1604451"/>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92D050">
                  <a:lumMod val="42000"/>
                  <a:lumOff val="58000"/>
                </a:srgbClr>
              </a:gs>
              <a:gs pos="100000">
                <a:srgbClr val="89C25A">
                  <a:lumMod val="81000"/>
                  <a:lumOff val="19000"/>
                </a:srgbClr>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endParaRPr lang="en-US" sz="1200" dirty="0">
              <a:solidFill>
                <a:schemeClr val="tx1"/>
              </a:solidFill>
              <a:latin typeface="Arial" pitchFamily="34" charset="0"/>
              <a:cs typeface="Arial" pitchFamily="34" charset="0"/>
            </a:endParaRPr>
          </a:p>
        </p:txBody>
      </p:sp>
      <p:sp>
        <p:nvSpPr>
          <p:cNvPr id="11" name="Rectangle 10"/>
          <p:cNvSpPr/>
          <p:nvPr/>
        </p:nvSpPr>
        <p:spPr>
          <a:xfrm rot="21360000">
            <a:off x="521133" y="1560626"/>
            <a:ext cx="1228795" cy="1569660"/>
          </a:xfrm>
          <a:prstGeom prst="rect">
            <a:avLst/>
          </a:prstGeom>
        </p:spPr>
        <p:txBody>
          <a:bodyPr wrap="square">
            <a:spAutoFit/>
          </a:bodyPr>
          <a:lstStyle/>
          <a:p>
            <a:pPr algn="ctr"/>
            <a:r>
              <a:rPr lang="en-US" sz="1600" dirty="0">
                <a:solidFill>
                  <a:schemeClr val="tx1">
                    <a:lumMod val="95000"/>
                    <a:lumOff val="5000"/>
                  </a:schemeClr>
                </a:solidFill>
                <a:latin typeface="ChalkyChuck" panose="02000603000000000000" pitchFamily="2" charset="0"/>
                <a:ea typeface="ChalkyChuck" panose="02000603000000000000" pitchFamily="2" charset="0"/>
              </a:rPr>
              <a:t>Play ‘I Spy’ with the letter sounds not alphabet names</a:t>
            </a:r>
          </a:p>
        </p:txBody>
      </p:sp>
      <p:grpSp>
        <p:nvGrpSpPr>
          <p:cNvPr id="17" name="Group 16"/>
          <p:cNvGrpSpPr/>
          <p:nvPr/>
        </p:nvGrpSpPr>
        <p:grpSpPr>
          <a:xfrm>
            <a:off x="382940" y="1581224"/>
            <a:ext cx="184785" cy="186690"/>
            <a:chOff x="4917745" y="2235200"/>
            <a:chExt cx="2584952" cy="2489199"/>
          </a:xfrm>
          <a:effectLst>
            <a:outerShdw blurRad="50800" dist="25400" dir="8100000" algn="tr" rotWithShape="0">
              <a:prstClr val="black">
                <a:alpha val="45000"/>
              </a:prstClr>
            </a:outerShdw>
          </a:effectLst>
        </p:grpSpPr>
        <p:sp>
          <p:nvSpPr>
            <p:cNvPr id="18" name="Oval 17"/>
            <p:cNvSpPr/>
            <p:nvPr/>
          </p:nvSpPr>
          <p:spPr>
            <a:xfrm>
              <a:off x="4917745" y="2429067"/>
              <a:ext cx="2295331" cy="2295332"/>
            </a:xfrm>
            <a:prstGeom prst="ellipse">
              <a:avLst/>
            </a:prstGeom>
            <a:solidFill>
              <a:srgbClr val="00B0F0"/>
            </a:solidFill>
            <a:ln>
              <a:noFill/>
            </a:ln>
            <a:effectLst/>
            <a:scene3d>
              <a:camera prst="orthographicFront">
                <a:rot lat="0" lon="0" rev="0"/>
              </a:camera>
              <a:lightRig rig="contrasting" dir="t">
                <a:rot lat="0" lon="0" rev="1500000"/>
              </a:lightRig>
            </a:scene3d>
            <a:sp3d>
              <a:bevelT w="444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sp>
          <p:nvSpPr>
            <p:cNvPr id="25" name="Oval 24"/>
            <p:cNvSpPr/>
            <p:nvPr/>
          </p:nvSpPr>
          <p:spPr>
            <a:xfrm>
              <a:off x="5484130" y="2913213"/>
              <a:ext cx="1253454" cy="1253453"/>
            </a:xfrm>
            <a:prstGeom prst="ellipse">
              <a:avLst/>
            </a:prstGeom>
            <a:solidFill>
              <a:srgbClr val="00698E"/>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sp>
          <p:nvSpPr>
            <p:cNvPr id="19" name="Oval 18"/>
            <p:cNvSpPr/>
            <p:nvPr/>
          </p:nvSpPr>
          <p:spPr>
            <a:xfrm>
              <a:off x="5972471" y="2235200"/>
              <a:ext cx="1530226" cy="1530226"/>
            </a:xfrm>
            <a:prstGeom prst="ellipse">
              <a:avLst/>
            </a:prstGeom>
            <a:solidFill>
              <a:srgbClr val="00B0F0"/>
            </a:solidFill>
            <a:ln>
              <a:noFill/>
            </a:ln>
            <a:effectLst/>
            <a:scene3d>
              <a:camera prst="orthographicFront">
                <a:rot lat="0" lon="0" rev="0"/>
              </a:camera>
              <a:lightRig rig="contrasting" dir="t">
                <a:rot lat="0" lon="0" rev="1500000"/>
              </a:lightRig>
            </a:scene3d>
            <a:sp3d>
              <a:bevelT w="317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grpSp>
      <p:sp>
        <p:nvSpPr>
          <p:cNvPr id="26" name="Rectangle 19"/>
          <p:cNvSpPr/>
          <p:nvPr/>
        </p:nvSpPr>
        <p:spPr>
          <a:xfrm>
            <a:off x="2220966" y="1595996"/>
            <a:ext cx="1361698" cy="1541059"/>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B4DAF2">
                  <a:lumMod val="95000"/>
                  <a:lumOff val="5000"/>
                </a:srgbClr>
              </a:gs>
              <a:gs pos="100000">
                <a:srgbClr val="86C4EA"/>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r>
              <a:rPr lang="en-US" sz="1600" dirty="0">
                <a:solidFill>
                  <a:schemeClr val="tx1"/>
                </a:solidFill>
                <a:latin typeface="ChalkyChuck" panose="02000603000000000000" pitchFamily="2" charset="0"/>
                <a:ea typeface="ChalkyChuck" panose="02000603000000000000" pitchFamily="2" charset="0"/>
                <a:cs typeface="Arial" pitchFamily="34" charset="0"/>
              </a:rPr>
              <a:t>Sing lots of nursery rhymes</a:t>
            </a:r>
          </a:p>
        </p:txBody>
      </p:sp>
      <p:grpSp>
        <p:nvGrpSpPr>
          <p:cNvPr id="31" name="Group 30"/>
          <p:cNvGrpSpPr/>
          <p:nvPr/>
        </p:nvGrpSpPr>
        <p:grpSpPr>
          <a:xfrm>
            <a:off x="2819775" y="1554217"/>
            <a:ext cx="184785" cy="186690"/>
            <a:chOff x="4917745" y="2235200"/>
            <a:chExt cx="2584952" cy="2489199"/>
          </a:xfrm>
          <a:effectLst>
            <a:outerShdw blurRad="50800" dist="25400" dir="8100000" algn="tr" rotWithShape="0">
              <a:prstClr val="black">
                <a:alpha val="45000"/>
              </a:prstClr>
            </a:outerShdw>
          </a:effectLst>
        </p:grpSpPr>
        <p:sp>
          <p:nvSpPr>
            <p:cNvPr id="32" name="Oval 31"/>
            <p:cNvSpPr/>
            <p:nvPr/>
          </p:nvSpPr>
          <p:spPr>
            <a:xfrm>
              <a:off x="4917745" y="2429067"/>
              <a:ext cx="2295331" cy="2295332"/>
            </a:xfrm>
            <a:prstGeom prst="ellipse">
              <a:avLst/>
            </a:prstGeom>
            <a:solidFill>
              <a:schemeClr val="bg1">
                <a:lumMod val="95000"/>
              </a:schemeClr>
            </a:solidFill>
            <a:ln>
              <a:noFill/>
            </a:ln>
            <a:effectLst/>
            <a:scene3d>
              <a:camera prst="orthographicFront">
                <a:rot lat="0" lon="0" rev="0"/>
              </a:camera>
              <a:lightRig rig="contrasting" dir="t">
                <a:rot lat="0" lon="0" rev="1500000"/>
              </a:lightRig>
            </a:scene3d>
            <a:sp3d>
              <a:bevelT w="444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sp>
          <p:nvSpPr>
            <p:cNvPr id="33" name="Oval 32"/>
            <p:cNvSpPr/>
            <p:nvPr/>
          </p:nvSpPr>
          <p:spPr>
            <a:xfrm>
              <a:off x="5484130" y="2913213"/>
              <a:ext cx="1253454" cy="1253453"/>
            </a:xfrm>
            <a:prstGeom prst="ellipse">
              <a:avLst/>
            </a:prstGeom>
            <a:solidFill>
              <a:schemeClr val="bg1">
                <a:lumMod val="65000"/>
              </a:schemeClr>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sp>
          <p:nvSpPr>
            <p:cNvPr id="34" name="Oval 33"/>
            <p:cNvSpPr/>
            <p:nvPr/>
          </p:nvSpPr>
          <p:spPr>
            <a:xfrm>
              <a:off x="5972471" y="2235200"/>
              <a:ext cx="1530226" cy="1530226"/>
            </a:xfrm>
            <a:prstGeom prst="ellipse">
              <a:avLst/>
            </a:prstGeom>
            <a:solidFill>
              <a:schemeClr val="bg1">
                <a:lumMod val="95000"/>
              </a:schemeClr>
            </a:solidFill>
            <a:ln>
              <a:noFill/>
            </a:ln>
            <a:effectLst/>
            <a:scene3d>
              <a:camera prst="orthographicFront">
                <a:rot lat="0" lon="0" rev="0"/>
              </a:camera>
              <a:lightRig rig="contrasting" dir="t">
                <a:rot lat="0" lon="0" rev="1500000"/>
              </a:lightRig>
            </a:scene3d>
            <a:sp3d>
              <a:bevelT w="317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grpSp>
      <p:sp>
        <p:nvSpPr>
          <p:cNvPr id="51" name="Rectangle 19"/>
          <p:cNvSpPr/>
          <p:nvPr/>
        </p:nvSpPr>
        <p:spPr>
          <a:xfrm rot="21356622">
            <a:off x="3890841" y="1570356"/>
            <a:ext cx="1361698" cy="1441776"/>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F3C8B9"/>
              </a:gs>
              <a:gs pos="100000">
                <a:srgbClr val="EA9486"/>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endParaRPr lang="en-US" sz="1200" dirty="0">
              <a:solidFill>
                <a:schemeClr val="tx1"/>
              </a:solidFill>
              <a:latin typeface="Arial" pitchFamily="34" charset="0"/>
              <a:cs typeface="Arial" pitchFamily="34" charset="0"/>
            </a:endParaRPr>
          </a:p>
        </p:txBody>
      </p:sp>
      <p:sp>
        <p:nvSpPr>
          <p:cNvPr id="55" name="Rectangle 54"/>
          <p:cNvSpPr/>
          <p:nvPr/>
        </p:nvSpPr>
        <p:spPr>
          <a:xfrm rot="21356622">
            <a:off x="3971402" y="1763164"/>
            <a:ext cx="1225364" cy="1077218"/>
          </a:xfrm>
          <a:prstGeom prst="rect">
            <a:avLst/>
          </a:prstGeom>
        </p:spPr>
        <p:txBody>
          <a:bodyPr wrap="square">
            <a:spAutoFit/>
          </a:bodyPr>
          <a:lstStyle/>
          <a:p>
            <a:pPr algn="ctr"/>
            <a:r>
              <a:rPr lang="en-US" sz="1600" dirty="0">
                <a:solidFill>
                  <a:schemeClr val="tx1">
                    <a:lumMod val="95000"/>
                    <a:lumOff val="5000"/>
                  </a:schemeClr>
                </a:solidFill>
                <a:latin typeface="ChalkyChuck" panose="02000603000000000000" pitchFamily="2" charset="0"/>
                <a:ea typeface="ChalkyChuck" panose="02000603000000000000" pitchFamily="2" charset="0"/>
              </a:rPr>
              <a:t>Choose stories that have alliteration</a:t>
            </a:r>
          </a:p>
        </p:txBody>
      </p:sp>
      <p:grpSp>
        <p:nvGrpSpPr>
          <p:cNvPr id="56" name="Group 55"/>
          <p:cNvGrpSpPr/>
          <p:nvPr/>
        </p:nvGrpSpPr>
        <p:grpSpPr>
          <a:xfrm rot="21356622">
            <a:off x="4446155" y="1566303"/>
            <a:ext cx="184785" cy="186690"/>
            <a:chOff x="4917745" y="2235200"/>
            <a:chExt cx="2584952" cy="2489199"/>
          </a:xfrm>
          <a:effectLst>
            <a:outerShdw blurRad="50800" dist="25400" dir="8100000" algn="tr" rotWithShape="0">
              <a:prstClr val="black">
                <a:alpha val="45000"/>
              </a:prstClr>
            </a:outerShdw>
          </a:effectLst>
        </p:grpSpPr>
        <p:sp>
          <p:nvSpPr>
            <p:cNvPr id="57" name="Oval 56"/>
            <p:cNvSpPr/>
            <p:nvPr/>
          </p:nvSpPr>
          <p:spPr>
            <a:xfrm>
              <a:off x="4917745" y="2429067"/>
              <a:ext cx="2295331" cy="2295332"/>
            </a:xfrm>
            <a:prstGeom prst="ellipse">
              <a:avLst/>
            </a:prstGeom>
            <a:solidFill>
              <a:srgbClr val="EBE600"/>
            </a:solidFill>
            <a:ln>
              <a:noFill/>
            </a:ln>
            <a:effectLst/>
            <a:scene3d>
              <a:camera prst="orthographicFront">
                <a:rot lat="0" lon="0" rev="0"/>
              </a:camera>
              <a:lightRig rig="contrasting" dir="t">
                <a:rot lat="0" lon="0" rev="1500000"/>
              </a:lightRig>
            </a:scene3d>
            <a:sp3d>
              <a:bevelT w="444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sp>
          <p:nvSpPr>
            <p:cNvPr id="58" name="Oval 57"/>
            <p:cNvSpPr/>
            <p:nvPr/>
          </p:nvSpPr>
          <p:spPr>
            <a:xfrm>
              <a:off x="5484130" y="2913213"/>
              <a:ext cx="1253454" cy="1253453"/>
            </a:xfrm>
            <a:prstGeom prst="ellipse">
              <a:avLst/>
            </a:prstGeom>
            <a:solidFill>
              <a:srgbClr val="A6A200"/>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sp>
          <p:nvSpPr>
            <p:cNvPr id="59" name="Oval 58"/>
            <p:cNvSpPr/>
            <p:nvPr/>
          </p:nvSpPr>
          <p:spPr>
            <a:xfrm>
              <a:off x="5972471" y="2235200"/>
              <a:ext cx="1530226" cy="1530226"/>
            </a:xfrm>
            <a:prstGeom prst="ellipse">
              <a:avLst/>
            </a:prstGeom>
            <a:solidFill>
              <a:srgbClr val="EBE600"/>
            </a:solidFill>
            <a:ln>
              <a:noFill/>
            </a:ln>
            <a:effectLst/>
            <a:scene3d>
              <a:camera prst="orthographicFront">
                <a:rot lat="0" lon="0" rev="0"/>
              </a:camera>
              <a:lightRig rig="contrasting" dir="t">
                <a:rot lat="0" lon="0" rev="1500000"/>
              </a:lightRig>
            </a:scene3d>
            <a:sp3d>
              <a:bevelT w="317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grpSp>
      <p:sp>
        <p:nvSpPr>
          <p:cNvPr id="66" name="Rectangle 19"/>
          <p:cNvSpPr/>
          <p:nvPr/>
        </p:nvSpPr>
        <p:spPr>
          <a:xfrm rot="21599113">
            <a:off x="5572340" y="1581530"/>
            <a:ext cx="1361698" cy="1374809"/>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F6EBB6"/>
              </a:gs>
              <a:gs pos="100000">
                <a:srgbClr val="F0DD80"/>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endParaRPr lang="en-US" sz="1200" dirty="0">
              <a:solidFill>
                <a:schemeClr val="tx1"/>
              </a:solidFill>
              <a:latin typeface="Arial" pitchFamily="34" charset="0"/>
              <a:cs typeface="Arial" pitchFamily="34" charset="0"/>
            </a:endParaRPr>
          </a:p>
        </p:txBody>
      </p:sp>
      <p:sp>
        <p:nvSpPr>
          <p:cNvPr id="68" name="Rectangle 67"/>
          <p:cNvSpPr/>
          <p:nvPr/>
        </p:nvSpPr>
        <p:spPr>
          <a:xfrm rot="21599113">
            <a:off x="5652137" y="1898296"/>
            <a:ext cx="1225364" cy="830997"/>
          </a:xfrm>
          <a:prstGeom prst="rect">
            <a:avLst/>
          </a:prstGeom>
        </p:spPr>
        <p:txBody>
          <a:bodyPr wrap="square">
            <a:spAutoFit/>
          </a:bodyPr>
          <a:lstStyle/>
          <a:p>
            <a:pPr algn="ctr"/>
            <a:r>
              <a:rPr lang="en-US" sz="1600" dirty="0">
                <a:solidFill>
                  <a:schemeClr val="tx1">
                    <a:lumMod val="95000"/>
                    <a:lumOff val="5000"/>
                  </a:schemeClr>
                </a:solidFill>
                <a:latin typeface="ChalkyChuck" panose="02000603000000000000" pitchFamily="2" charset="0"/>
                <a:ea typeface="ChalkyChuck" panose="02000603000000000000" pitchFamily="2" charset="0"/>
              </a:rPr>
              <a:t>Play pairs with words and pictures</a:t>
            </a:r>
          </a:p>
        </p:txBody>
      </p:sp>
      <p:grpSp>
        <p:nvGrpSpPr>
          <p:cNvPr id="69" name="Group 68"/>
          <p:cNvGrpSpPr/>
          <p:nvPr/>
        </p:nvGrpSpPr>
        <p:grpSpPr>
          <a:xfrm rot="21599113">
            <a:off x="6172260" y="1576712"/>
            <a:ext cx="184785" cy="186690"/>
            <a:chOff x="4917745" y="2235200"/>
            <a:chExt cx="2584952" cy="2489199"/>
          </a:xfrm>
          <a:effectLst>
            <a:outerShdw blurRad="50800" dist="25400" dir="8100000" algn="tr" rotWithShape="0">
              <a:prstClr val="black">
                <a:alpha val="45000"/>
              </a:prstClr>
            </a:outerShdw>
          </a:effectLst>
        </p:grpSpPr>
        <p:sp>
          <p:nvSpPr>
            <p:cNvPr id="73" name="Oval 72"/>
            <p:cNvSpPr/>
            <p:nvPr/>
          </p:nvSpPr>
          <p:spPr>
            <a:xfrm>
              <a:off x="4917745" y="2429067"/>
              <a:ext cx="2295331" cy="2295332"/>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444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sp>
          <p:nvSpPr>
            <p:cNvPr id="74" name="Oval 73"/>
            <p:cNvSpPr/>
            <p:nvPr/>
          </p:nvSpPr>
          <p:spPr>
            <a:xfrm>
              <a:off x="5484130" y="2913213"/>
              <a:ext cx="1253454" cy="1253453"/>
            </a:xfrm>
            <a:prstGeom prst="ellipse">
              <a:avLst/>
            </a:prstGeom>
            <a:solidFill>
              <a:schemeClr val="accent6">
                <a:lumMod val="50000"/>
              </a:schemeClr>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sp>
          <p:nvSpPr>
            <p:cNvPr id="75" name="Oval 74"/>
            <p:cNvSpPr/>
            <p:nvPr/>
          </p:nvSpPr>
          <p:spPr>
            <a:xfrm>
              <a:off x="5972471" y="2235200"/>
              <a:ext cx="1530226" cy="1530226"/>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317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grpSp>
      <p:sp>
        <p:nvSpPr>
          <p:cNvPr id="78" name="Rectangle 19"/>
          <p:cNvSpPr/>
          <p:nvPr/>
        </p:nvSpPr>
        <p:spPr>
          <a:xfrm rot="254975">
            <a:off x="7204769" y="1596955"/>
            <a:ext cx="1361698" cy="1437844"/>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DCB6F6">
                  <a:lumMod val="90000"/>
                  <a:lumOff val="10000"/>
                </a:srgbClr>
              </a:gs>
              <a:gs pos="100000">
                <a:srgbClr val="C88BF1">
                  <a:lumMod val="90000"/>
                  <a:lumOff val="10000"/>
                </a:srgbClr>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endParaRPr lang="en-US" sz="1200" dirty="0">
              <a:solidFill>
                <a:schemeClr val="tx1"/>
              </a:solidFill>
              <a:latin typeface="Arial" pitchFamily="34" charset="0"/>
              <a:cs typeface="Arial" pitchFamily="34" charset="0"/>
            </a:endParaRPr>
          </a:p>
        </p:txBody>
      </p:sp>
      <p:sp>
        <p:nvSpPr>
          <p:cNvPr id="82" name="Rectangle 81"/>
          <p:cNvSpPr/>
          <p:nvPr/>
        </p:nvSpPr>
        <p:spPr>
          <a:xfrm rot="254975">
            <a:off x="7283533" y="2037660"/>
            <a:ext cx="1225364" cy="584775"/>
          </a:xfrm>
          <a:prstGeom prst="rect">
            <a:avLst/>
          </a:prstGeom>
        </p:spPr>
        <p:txBody>
          <a:bodyPr wrap="square">
            <a:spAutoFit/>
          </a:bodyPr>
          <a:lstStyle/>
          <a:p>
            <a:pPr algn="ctr"/>
            <a:r>
              <a:rPr lang="en-US" sz="1600" dirty="0">
                <a:solidFill>
                  <a:schemeClr val="tx1">
                    <a:lumMod val="95000"/>
                    <a:lumOff val="5000"/>
                  </a:schemeClr>
                </a:solidFill>
                <a:latin typeface="ChalkyChuck" panose="02000603000000000000" pitchFamily="2" charset="0"/>
                <a:ea typeface="ChalkyChuck" panose="02000603000000000000" pitchFamily="2" charset="0"/>
              </a:rPr>
              <a:t>Play sound bingo games</a:t>
            </a:r>
          </a:p>
        </p:txBody>
      </p:sp>
      <p:grpSp>
        <p:nvGrpSpPr>
          <p:cNvPr id="83" name="Group 82"/>
          <p:cNvGrpSpPr/>
          <p:nvPr/>
        </p:nvGrpSpPr>
        <p:grpSpPr>
          <a:xfrm rot="254975">
            <a:off x="7851523" y="1594734"/>
            <a:ext cx="184785" cy="186690"/>
            <a:chOff x="4917745" y="2235200"/>
            <a:chExt cx="2584952" cy="2489199"/>
          </a:xfrm>
          <a:effectLst>
            <a:outerShdw blurRad="50800" dist="25400" dir="8100000" algn="tr" rotWithShape="0">
              <a:prstClr val="black">
                <a:alpha val="45000"/>
              </a:prstClr>
            </a:outerShdw>
          </a:effectLst>
        </p:grpSpPr>
        <p:sp>
          <p:nvSpPr>
            <p:cNvPr id="84" name="Oval 83"/>
            <p:cNvSpPr/>
            <p:nvPr/>
          </p:nvSpPr>
          <p:spPr>
            <a:xfrm>
              <a:off x="4917745" y="2429067"/>
              <a:ext cx="2295331" cy="2295332"/>
            </a:xfrm>
            <a:prstGeom prst="ellipse">
              <a:avLst/>
            </a:prstGeom>
            <a:solidFill>
              <a:schemeClr val="tx1">
                <a:lumMod val="75000"/>
                <a:lumOff val="25000"/>
              </a:schemeClr>
            </a:solidFill>
            <a:ln>
              <a:noFill/>
            </a:ln>
            <a:effectLst/>
            <a:scene3d>
              <a:camera prst="orthographicFront">
                <a:rot lat="0" lon="0" rev="0"/>
              </a:camera>
              <a:lightRig rig="contrasting" dir="t">
                <a:rot lat="0" lon="0" rev="1500000"/>
              </a:lightRig>
            </a:scene3d>
            <a:sp3d>
              <a:bevelT w="444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sp>
          <p:nvSpPr>
            <p:cNvPr id="85" name="Oval 84"/>
            <p:cNvSpPr/>
            <p:nvPr/>
          </p:nvSpPr>
          <p:spPr>
            <a:xfrm>
              <a:off x="5484130" y="2913213"/>
              <a:ext cx="1253454" cy="1253453"/>
            </a:xfrm>
            <a:prstGeom prst="ellipse">
              <a:avLst/>
            </a:prstGeom>
            <a:solidFill>
              <a:schemeClr val="tx1">
                <a:lumMod val="95000"/>
                <a:lumOff val="5000"/>
              </a:schemeClr>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sp>
          <p:nvSpPr>
            <p:cNvPr id="86" name="Oval 85"/>
            <p:cNvSpPr/>
            <p:nvPr/>
          </p:nvSpPr>
          <p:spPr>
            <a:xfrm>
              <a:off x="5972471" y="2235200"/>
              <a:ext cx="1530226" cy="1530226"/>
            </a:xfrm>
            <a:prstGeom prst="ellipse">
              <a:avLst/>
            </a:prstGeom>
            <a:solidFill>
              <a:schemeClr val="tx1">
                <a:lumMod val="75000"/>
                <a:lumOff val="25000"/>
              </a:schemeClr>
            </a:solidFill>
            <a:ln>
              <a:noFill/>
            </a:ln>
            <a:effectLst/>
            <a:scene3d>
              <a:camera prst="orthographicFront">
                <a:rot lat="0" lon="0" rev="0"/>
              </a:camera>
              <a:lightRig rig="contrasting" dir="t">
                <a:rot lat="0" lon="0" rev="1500000"/>
              </a:lightRig>
            </a:scene3d>
            <a:sp3d>
              <a:bevelT w="317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grpSp>
      <p:sp>
        <p:nvSpPr>
          <p:cNvPr id="41" name="Rectangle 19">
            <a:extLst>
              <a:ext uri="{FF2B5EF4-FFF2-40B4-BE49-F238E27FC236}">
                <a16:creationId xmlns:a16="http://schemas.microsoft.com/office/drawing/2014/main" id="{E7865201-281F-41F6-B1F8-31CEF55BEC12}"/>
              </a:ext>
            </a:extLst>
          </p:cNvPr>
          <p:cNvSpPr/>
          <p:nvPr/>
        </p:nvSpPr>
        <p:spPr>
          <a:xfrm rot="21388734">
            <a:off x="514998" y="3671995"/>
            <a:ext cx="1361698" cy="1545655"/>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92D050">
                  <a:lumMod val="42000"/>
                  <a:lumOff val="58000"/>
                </a:srgbClr>
              </a:gs>
              <a:gs pos="100000">
                <a:srgbClr val="89C25A">
                  <a:lumMod val="81000"/>
                  <a:lumOff val="19000"/>
                </a:srgbClr>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r>
              <a:rPr lang="en-US" sz="1600" dirty="0">
                <a:solidFill>
                  <a:schemeClr val="tx1"/>
                </a:solidFill>
                <a:latin typeface="ChalkyChuck" panose="02000603000000000000" pitchFamily="2" charset="0"/>
                <a:ea typeface="ChalkyChuck" panose="02000603000000000000" pitchFamily="2" charset="0"/>
                <a:cs typeface="Arial" pitchFamily="34" charset="0"/>
              </a:rPr>
              <a:t>Play party games such as ‘Musical Statues’</a:t>
            </a:r>
          </a:p>
        </p:txBody>
      </p:sp>
      <p:sp>
        <p:nvSpPr>
          <p:cNvPr id="42" name="Rectangle 19">
            <a:extLst>
              <a:ext uri="{FF2B5EF4-FFF2-40B4-BE49-F238E27FC236}">
                <a16:creationId xmlns:a16="http://schemas.microsoft.com/office/drawing/2014/main" id="{4A62A486-D6A0-4A0E-8472-5F68A5F10E2A}"/>
              </a:ext>
            </a:extLst>
          </p:cNvPr>
          <p:cNvSpPr/>
          <p:nvPr/>
        </p:nvSpPr>
        <p:spPr>
          <a:xfrm>
            <a:off x="2229767" y="3620536"/>
            <a:ext cx="1361698" cy="1493206"/>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B4DAF2">
                  <a:lumMod val="95000"/>
                  <a:lumOff val="5000"/>
                </a:srgbClr>
              </a:gs>
              <a:gs pos="100000">
                <a:srgbClr val="86C4EA"/>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r>
              <a:rPr lang="en-US" sz="1600" dirty="0">
                <a:solidFill>
                  <a:schemeClr val="tx1"/>
                </a:solidFill>
                <a:latin typeface="ChalkyChuck" panose="02000603000000000000" pitchFamily="2" charset="0"/>
                <a:ea typeface="ChalkyChuck" panose="02000603000000000000" pitchFamily="2" charset="0"/>
                <a:cs typeface="Arial" pitchFamily="34" charset="0"/>
              </a:rPr>
              <a:t>Read lots of rhyming books</a:t>
            </a:r>
          </a:p>
        </p:txBody>
      </p:sp>
      <p:sp>
        <p:nvSpPr>
          <p:cNvPr id="43" name="Rectangle 19">
            <a:extLst>
              <a:ext uri="{FF2B5EF4-FFF2-40B4-BE49-F238E27FC236}">
                <a16:creationId xmlns:a16="http://schemas.microsoft.com/office/drawing/2014/main" id="{909D59CB-18D6-404E-9237-1F5FEA006885}"/>
              </a:ext>
            </a:extLst>
          </p:cNvPr>
          <p:cNvSpPr/>
          <p:nvPr/>
        </p:nvSpPr>
        <p:spPr>
          <a:xfrm rot="21356622">
            <a:off x="3938368" y="3575149"/>
            <a:ext cx="1361698" cy="1442864"/>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F3C8B9"/>
              </a:gs>
              <a:gs pos="100000">
                <a:srgbClr val="EA9486"/>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r>
              <a:rPr lang="en-US" sz="1400" dirty="0">
                <a:solidFill>
                  <a:schemeClr val="tx1"/>
                </a:solidFill>
                <a:latin typeface="ChalkyChuck" panose="02000603000000000000" pitchFamily="2" charset="0"/>
                <a:ea typeface="ChalkyChuck" panose="02000603000000000000" pitchFamily="2" charset="0"/>
                <a:cs typeface="Arial" pitchFamily="34" charset="0"/>
              </a:rPr>
              <a:t>Rhyming cards</a:t>
            </a:r>
          </a:p>
        </p:txBody>
      </p:sp>
      <p:sp>
        <p:nvSpPr>
          <p:cNvPr id="44" name="Rectangle 19">
            <a:extLst>
              <a:ext uri="{FF2B5EF4-FFF2-40B4-BE49-F238E27FC236}">
                <a16:creationId xmlns:a16="http://schemas.microsoft.com/office/drawing/2014/main" id="{A7501A96-08FF-48E9-9E34-0A841B03489F}"/>
              </a:ext>
            </a:extLst>
          </p:cNvPr>
          <p:cNvSpPr/>
          <p:nvPr/>
        </p:nvSpPr>
        <p:spPr>
          <a:xfrm rot="21599113">
            <a:off x="5637793" y="3524605"/>
            <a:ext cx="1361698" cy="1424959"/>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F6EBB6"/>
              </a:gs>
              <a:gs pos="100000">
                <a:srgbClr val="F0DD80"/>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r>
              <a:rPr lang="en-US" sz="1600" dirty="0">
                <a:solidFill>
                  <a:schemeClr val="tx1"/>
                </a:solidFill>
                <a:latin typeface="ChalkyChuck" panose="02000603000000000000" pitchFamily="2" charset="0"/>
                <a:ea typeface="ChalkyChuck" panose="02000603000000000000" pitchFamily="2" charset="0"/>
                <a:cs typeface="Arial" pitchFamily="34" charset="0"/>
              </a:rPr>
              <a:t>Play the Shopping bag game</a:t>
            </a:r>
          </a:p>
        </p:txBody>
      </p:sp>
      <p:sp>
        <p:nvSpPr>
          <p:cNvPr id="45" name="Rectangle 19">
            <a:extLst>
              <a:ext uri="{FF2B5EF4-FFF2-40B4-BE49-F238E27FC236}">
                <a16:creationId xmlns:a16="http://schemas.microsoft.com/office/drawing/2014/main" id="{FEB1B3AD-1F1A-46C0-8C53-310900DBC458}"/>
              </a:ext>
            </a:extLst>
          </p:cNvPr>
          <p:cNvSpPr/>
          <p:nvPr/>
        </p:nvSpPr>
        <p:spPr>
          <a:xfrm rot="254975">
            <a:off x="7279766" y="3590256"/>
            <a:ext cx="1361698" cy="1384349"/>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DCB6F6">
                  <a:lumMod val="90000"/>
                  <a:lumOff val="10000"/>
                </a:srgbClr>
              </a:gs>
              <a:gs pos="100000">
                <a:srgbClr val="C88BF1">
                  <a:lumMod val="90000"/>
                  <a:lumOff val="10000"/>
                </a:srgbClr>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r>
              <a:rPr lang="en-US" sz="1600" dirty="0">
                <a:solidFill>
                  <a:schemeClr val="tx1"/>
                </a:solidFill>
                <a:latin typeface="ChalkyChuck" panose="02000603000000000000" pitchFamily="2" charset="0"/>
                <a:ea typeface="ChalkyChuck" panose="02000603000000000000" pitchFamily="2" charset="0"/>
                <a:cs typeface="Arial" pitchFamily="34" charset="0"/>
              </a:rPr>
              <a:t>Listen for sounds in the environment </a:t>
            </a:r>
          </a:p>
        </p:txBody>
      </p:sp>
      <p:sp>
        <p:nvSpPr>
          <p:cNvPr id="3" name="TextBox 2">
            <a:extLst>
              <a:ext uri="{FF2B5EF4-FFF2-40B4-BE49-F238E27FC236}">
                <a16:creationId xmlns:a16="http://schemas.microsoft.com/office/drawing/2014/main" id="{C01500C5-E4DB-4133-A6AC-C22043BBEF6D}"/>
              </a:ext>
            </a:extLst>
          </p:cNvPr>
          <p:cNvSpPr txBox="1"/>
          <p:nvPr/>
        </p:nvSpPr>
        <p:spPr>
          <a:xfrm>
            <a:off x="1188626" y="5451526"/>
            <a:ext cx="6507574" cy="1200329"/>
          </a:xfrm>
          <a:prstGeom prst="rect">
            <a:avLst/>
          </a:prstGeom>
          <a:noFill/>
        </p:spPr>
        <p:txBody>
          <a:bodyPr wrap="square" rtlCol="0">
            <a:spAutoFit/>
          </a:bodyPr>
          <a:lstStyle/>
          <a:p>
            <a:pPr eaLnBrk="1" hangingPunct="1">
              <a:spcBef>
                <a:spcPct val="50000"/>
              </a:spcBef>
              <a:defRPr/>
            </a:pPr>
            <a:r>
              <a:rPr lang="en-GB" sz="2400" b="1" dirty="0">
                <a:solidFill>
                  <a:schemeClr val="bg1"/>
                </a:solidFill>
                <a:latin typeface="ChalkyChuck" panose="02000603000000000000" pitchFamily="2" charset="0"/>
                <a:ea typeface="ChalkyChuck" panose="02000603000000000000" pitchFamily="2" charset="0"/>
              </a:rPr>
              <a:t>“Children fall in love </a:t>
            </a:r>
            <a:r>
              <a:rPr lang="en-GB" sz="2400" b="1" dirty="0" err="1">
                <a:solidFill>
                  <a:schemeClr val="bg1"/>
                </a:solidFill>
                <a:latin typeface="ChalkyChuck" panose="02000603000000000000" pitchFamily="2" charset="0"/>
                <a:ea typeface="ChalkyChuck" panose="02000603000000000000" pitchFamily="2" charset="0"/>
              </a:rPr>
              <a:t>wi</a:t>
            </a:r>
            <a:r>
              <a:rPr lang="en-US" sz="2400" b="1" dirty="0" err="1">
                <a:solidFill>
                  <a:schemeClr val="bg1"/>
                </a:solidFill>
                <a:latin typeface="ChalkyChuck" panose="02000603000000000000" pitchFamily="2" charset="0"/>
                <a:ea typeface="ChalkyChuck" panose="02000603000000000000" pitchFamily="2" charset="0"/>
              </a:rPr>
              <a:t>th</a:t>
            </a:r>
            <a:r>
              <a:rPr lang="en-GB" sz="2400" b="1" dirty="0">
                <a:solidFill>
                  <a:schemeClr val="bg1"/>
                </a:solidFill>
                <a:latin typeface="ChalkyChuck" panose="02000603000000000000" pitchFamily="2" charset="0"/>
                <a:ea typeface="ChalkyChuck" panose="02000603000000000000" pitchFamily="2" charset="0"/>
              </a:rPr>
              <a:t> books be</a:t>
            </a:r>
            <a:r>
              <a:rPr lang="en-US" sz="2400" b="1" dirty="0">
                <a:solidFill>
                  <a:schemeClr val="bg1"/>
                </a:solidFill>
                <a:latin typeface="ChalkyChuck" panose="02000603000000000000" pitchFamily="2" charset="0"/>
                <a:ea typeface="ChalkyChuck" panose="02000603000000000000" pitchFamily="2" charset="0"/>
              </a:rPr>
              <a:t>ca</a:t>
            </a:r>
            <a:r>
              <a:rPr lang="en-GB" sz="2400" b="1" dirty="0">
                <a:solidFill>
                  <a:schemeClr val="bg1"/>
                </a:solidFill>
                <a:latin typeface="ChalkyChuck" panose="02000603000000000000" pitchFamily="2" charset="0"/>
                <a:ea typeface="ChalkyChuck" panose="02000603000000000000" pitchFamily="2" charset="0"/>
              </a:rPr>
              <a:t>use of the memories created when they snuggle up and read with someone they love.” </a:t>
            </a:r>
            <a:r>
              <a:rPr lang="en-US" sz="2400" dirty="0">
                <a:solidFill>
                  <a:schemeClr val="bg1"/>
                </a:solidFill>
                <a:latin typeface="ChalkyChuck" panose="02000603000000000000" pitchFamily="2" charset="0"/>
                <a:ea typeface="ChalkyChuck" panose="02000603000000000000" pitchFamily="2" charset="0"/>
              </a:rPr>
              <a:t>–</a:t>
            </a:r>
            <a:r>
              <a:rPr lang="en-GB" sz="2400" dirty="0">
                <a:solidFill>
                  <a:schemeClr val="bg1"/>
                </a:solidFill>
                <a:latin typeface="ChalkyChuck" panose="02000603000000000000" pitchFamily="2" charset="0"/>
                <a:ea typeface="ChalkyChuck" panose="02000603000000000000" pitchFamily="2" charset="0"/>
              </a:rPr>
              <a:t> Raising readers </a:t>
            </a:r>
          </a:p>
        </p:txBody>
      </p:sp>
      <p:grpSp>
        <p:nvGrpSpPr>
          <p:cNvPr id="46" name="Group 45">
            <a:extLst>
              <a:ext uri="{FF2B5EF4-FFF2-40B4-BE49-F238E27FC236}">
                <a16:creationId xmlns:a16="http://schemas.microsoft.com/office/drawing/2014/main" id="{F754C739-4406-4033-9E05-4F183E2E960C}"/>
              </a:ext>
            </a:extLst>
          </p:cNvPr>
          <p:cNvGrpSpPr/>
          <p:nvPr/>
        </p:nvGrpSpPr>
        <p:grpSpPr>
          <a:xfrm>
            <a:off x="1167921" y="3715058"/>
            <a:ext cx="184785" cy="186690"/>
            <a:chOff x="4917745" y="2235200"/>
            <a:chExt cx="2584952" cy="2489199"/>
          </a:xfrm>
          <a:effectLst>
            <a:outerShdw blurRad="50800" dist="25400" dir="8100000" algn="tr" rotWithShape="0">
              <a:prstClr val="black">
                <a:alpha val="45000"/>
              </a:prstClr>
            </a:outerShdw>
          </a:effectLst>
        </p:grpSpPr>
        <p:sp>
          <p:nvSpPr>
            <p:cNvPr id="47" name="Oval 46">
              <a:extLst>
                <a:ext uri="{FF2B5EF4-FFF2-40B4-BE49-F238E27FC236}">
                  <a16:creationId xmlns:a16="http://schemas.microsoft.com/office/drawing/2014/main" id="{092BB2E3-9362-48F4-97CA-B4174F39995A}"/>
                </a:ext>
              </a:extLst>
            </p:cNvPr>
            <p:cNvSpPr/>
            <p:nvPr/>
          </p:nvSpPr>
          <p:spPr>
            <a:xfrm>
              <a:off x="4917745" y="2429067"/>
              <a:ext cx="2295331" cy="2295332"/>
            </a:xfrm>
            <a:prstGeom prst="ellipse">
              <a:avLst/>
            </a:prstGeom>
            <a:solidFill>
              <a:srgbClr val="00B0F0"/>
            </a:solidFill>
            <a:ln>
              <a:noFill/>
            </a:ln>
            <a:effectLst/>
            <a:scene3d>
              <a:camera prst="orthographicFront">
                <a:rot lat="0" lon="0" rev="0"/>
              </a:camera>
              <a:lightRig rig="contrasting" dir="t">
                <a:rot lat="0" lon="0" rev="1500000"/>
              </a:lightRig>
            </a:scene3d>
            <a:sp3d>
              <a:bevelT w="444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sp>
          <p:nvSpPr>
            <p:cNvPr id="48" name="Oval 47">
              <a:extLst>
                <a:ext uri="{FF2B5EF4-FFF2-40B4-BE49-F238E27FC236}">
                  <a16:creationId xmlns:a16="http://schemas.microsoft.com/office/drawing/2014/main" id="{A7E389ED-2380-41D5-85A4-8870156F8DE6}"/>
                </a:ext>
              </a:extLst>
            </p:cNvPr>
            <p:cNvSpPr/>
            <p:nvPr/>
          </p:nvSpPr>
          <p:spPr>
            <a:xfrm>
              <a:off x="5484130" y="2913213"/>
              <a:ext cx="1253454" cy="1253453"/>
            </a:xfrm>
            <a:prstGeom prst="ellipse">
              <a:avLst/>
            </a:prstGeom>
            <a:solidFill>
              <a:srgbClr val="00698E"/>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sp>
          <p:nvSpPr>
            <p:cNvPr id="49" name="Oval 48">
              <a:extLst>
                <a:ext uri="{FF2B5EF4-FFF2-40B4-BE49-F238E27FC236}">
                  <a16:creationId xmlns:a16="http://schemas.microsoft.com/office/drawing/2014/main" id="{C09C73AB-53C5-4455-AF19-AB190333190D}"/>
                </a:ext>
              </a:extLst>
            </p:cNvPr>
            <p:cNvSpPr/>
            <p:nvPr/>
          </p:nvSpPr>
          <p:spPr>
            <a:xfrm>
              <a:off x="5972471" y="2235200"/>
              <a:ext cx="1530226" cy="1530226"/>
            </a:xfrm>
            <a:prstGeom prst="ellipse">
              <a:avLst/>
            </a:prstGeom>
            <a:solidFill>
              <a:srgbClr val="00B0F0"/>
            </a:solidFill>
            <a:ln>
              <a:noFill/>
            </a:ln>
            <a:effectLst/>
            <a:scene3d>
              <a:camera prst="orthographicFront">
                <a:rot lat="0" lon="0" rev="0"/>
              </a:camera>
              <a:lightRig rig="contrasting" dir="t">
                <a:rot lat="0" lon="0" rev="1500000"/>
              </a:lightRig>
            </a:scene3d>
            <a:sp3d>
              <a:bevelT w="317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grpSp>
      <p:grpSp>
        <p:nvGrpSpPr>
          <p:cNvPr id="50" name="Group 49">
            <a:extLst>
              <a:ext uri="{FF2B5EF4-FFF2-40B4-BE49-F238E27FC236}">
                <a16:creationId xmlns:a16="http://schemas.microsoft.com/office/drawing/2014/main" id="{C1368C07-520E-4ADE-893C-252421772092}"/>
              </a:ext>
            </a:extLst>
          </p:cNvPr>
          <p:cNvGrpSpPr/>
          <p:nvPr/>
        </p:nvGrpSpPr>
        <p:grpSpPr>
          <a:xfrm>
            <a:off x="2897327" y="3591878"/>
            <a:ext cx="184785" cy="186690"/>
            <a:chOff x="4917745" y="2235200"/>
            <a:chExt cx="2584952" cy="2489199"/>
          </a:xfrm>
          <a:effectLst>
            <a:outerShdw blurRad="50800" dist="25400" dir="8100000" algn="tr" rotWithShape="0">
              <a:prstClr val="black">
                <a:alpha val="45000"/>
              </a:prstClr>
            </a:outerShdw>
          </a:effectLst>
        </p:grpSpPr>
        <p:sp>
          <p:nvSpPr>
            <p:cNvPr id="52" name="Oval 51">
              <a:extLst>
                <a:ext uri="{FF2B5EF4-FFF2-40B4-BE49-F238E27FC236}">
                  <a16:creationId xmlns:a16="http://schemas.microsoft.com/office/drawing/2014/main" id="{687B9CD3-AB7A-4DB5-AC76-252B7357EEB2}"/>
                </a:ext>
              </a:extLst>
            </p:cNvPr>
            <p:cNvSpPr/>
            <p:nvPr/>
          </p:nvSpPr>
          <p:spPr>
            <a:xfrm>
              <a:off x="4917745" y="2429067"/>
              <a:ext cx="2295331" cy="2295332"/>
            </a:xfrm>
            <a:prstGeom prst="ellipse">
              <a:avLst/>
            </a:prstGeom>
            <a:solidFill>
              <a:schemeClr val="bg1">
                <a:lumMod val="95000"/>
              </a:schemeClr>
            </a:solidFill>
            <a:ln>
              <a:noFill/>
            </a:ln>
            <a:effectLst/>
            <a:scene3d>
              <a:camera prst="orthographicFront">
                <a:rot lat="0" lon="0" rev="0"/>
              </a:camera>
              <a:lightRig rig="contrasting" dir="t">
                <a:rot lat="0" lon="0" rev="1500000"/>
              </a:lightRig>
            </a:scene3d>
            <a:sp3d>
              <a:bevelT w="444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sp>
          <p:nvSpPr>
            <p:cNvPr id="53" name="Oval 52">
              <a:extLst>
                <a:ext uri="{FF2B5EF4-FFF2-40B4-BE49-F238E27FC236}">
                  <a16:creationId xmlns:a16="http://schemas.microsoft.com/office/drawing/2014/main" id="{BC49DDE4-C3A0-41A2-A1BC-A242680AD635}"/>
                </a:ext>
              </a:extLst>
            </p:cNvPr>
            <p:cNvSpPr/>
            <p:nvPr/>
          </p:nvSpPr>
          <p:spPr>
            <a:xfrm>
              <a:off x="5484130" y="2913213"/>
              <a:ext cx="1253454" cy="1253453"/>
            </a:xfrm>
            <a:prstGeom prst="ellipse">
              <a:avLst/>
            </a:prstGeom>
            <a:solidFill>
              <a:schemeClr val="bg1">
                <a:lumMod val="65000"/>
              </a:schemeClr>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sp>
          <p:nvSpPr>
            <p:cNvPr id="54" name="Oval 53">
              <a:extLst>
                <a:ext uri="{FF2B5EF4-FFF2-40B4-BE49-F238E27FC236}">
                  <a16:creationId xmlns:a16="http://schemas.microsoft.com/office/drawing/2014/main" id="{6EA0178A-CC62-4177-8171-63B89C8E23A9}"/>
                </a:ext>
              </a:extLst>
            </p:cNvPr>
            <p:cNvSpPr/>
            <p:nvPr/>
          </p:nvSpPr>
          <p:spPr>
            <a:xfrm>
              <a:off x="5972471" y="2235200"/>
              <a:ext cx="1530226" cy="1530226"/>
            </a:xfrm>
            <a:prstGeom prst="ellipse">
              <a:avLst/>
            </a:prstGeom>
            <a:solidFill>
              <a:schemeClr val="bg1">
                <a:lumMod val="95000"/>
              </a:schemeClr>
            </a:solidFill>
            <a:ln>
              <a:noFill/>
            </a:ln>
            <a:effectLst/>
            <a:scene3d>
              <a:camera prst="orthographicFront">
                <a:rot lat="0" lon="0" rev="0"/>
              </a:camera>
              <a:lightRig rig="contrasting" dir="t">
                <a:rot lat="0" lon="0" rev="1500000"/>
              </a:lightRig>
            </a:scene3d>
            <a:sp3d>
              <a:bevelT w="317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grpSp>
      <p:sp>
        <p:nvSpPr>
          <p:cNvPr id="60" name="Rectangle 19">
            <a:extLst>
              <a:ext uri="{FF2B5EF4-FFF2-40B4-BE49-F238E27FC236}">
                <a16:creationId xmlns:a16="http://schemas.microsoft.com/office/drawing/2014/main" id="{028ECD35-485A-4072-9E5F-9AB13F9CBD99}"/>
              </a:ext>
            </a:extLst>
          </p:cNvPr>
          <p:cNvSpPr/>
          <p:nvPr/>
        </p:nvSpPr>
        <p:spPr>
          <a:xfrm rot="21356622">
            <a:off x="3935811" y="3570783"/>
            <a:ext cx="1361698" cy="1442864"/>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F3C8B9"/>
              </a:gs>
              <a:gs pos="100000">
                <a:srgbClr val="EA9486"/>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r>
              <a:rPr lang="en-US" sz="1600" dirty="0">
                <a:solidFill>
                  <a:schemeClr val="tx1"/>
                </a:solidFill>
                <a:latin typeface="ChalkyChuck" panose="02000603000000000000" pitchFamily="2" charset="0"/>
                <a:ea typeface="ChalkyChuck" panose="02000603000000000000" pitchFamily="2" charset="0"/>
                <a:cs typeface="Arial" pitchFamily="34" charset="0"/>
              </a:rPr>
              <a:t>Rhyming cards</a:t>
            </a:r>
          </a:p>
        </p:txBody>
      </p:sp>
      <p:pic>
        <p:nvPicPr>
          <p:cNvPr id="5" name="Picture 4">
            <a:extLst>
              <a:ext uri="{FF2B5EF4-FFF2-40B4-BE49-F238E27FC236}">
                <a16:creationId xmlns:a16="http://schemas.microsoft.com/office/drawing/2014/main" id="{44DD2A42-865C-43C4-9A4A-72939315DB03}"/>
              </a:ext>
            </a:extLst>
          </p:cNvPr>
          <p:cNvPicPr>
            <a:picLocks noChangeAspect="1"/>
          </p:cNvPicPr>
          <p:nvPr/>
        </p:nvPicPr>
        <p:blipFill>
          <a:blip r:embed="rId2"/>
          <a:stretch>
            <a:fillRect/>
          </a:stretch>
        </p:blipFill>
        <p:spPr>
          <a:xfrm>
            <a:off x="4473090" y="3553482"/>
            <a:ext cx="286537" cy="292633"/>
          </a:xfrm>
          <a:prstGeom prst="rect">
            <a:avLst/>
          </a:prstGeom>
        </p:spPr>
      </p:pic>
      <p:pic>
        <p:nvPicPr>
          <p:cNvPr id="6" name="Picture 5">
            <a:extLst>
              <a:ext uri="{FF2B5EF4-FFF2-40B4-BE49-F238E27FC236}">
                <a16:creationId xmlns:a16="http://schemas.microsoft.com/office/drawing/2014/main" id="{53116559-478D-4349-BEDD-E101B98CC179}"/>
              </a:ext>
            </a:extLst>
          </p:cNvPr>
          <p:cNvPicPr>
            <a:picLocks noChangeAspect="1"/>
          </p:cNvPicPr>
          <p:nvPr/>
        </p:nvPicPr>
        <p:blipFill>
          <a:blip r:embed="rId3"/>
          <a:stretch>
            <a:fillRect/>
          </a:stretch>
        </p:blipFill>
        <p:spPr>
          <a:xfrm>
            <a:off x="6172325" y="3496412"/>
            <a:ext cx="292633" cy="292633"/>
          </a:xfrm>
          <a:prstGeom prst="rect">
            <a:avLst/>
          </a:prstGeom>
        </p:spPr>
      </p:pic>
      <p:pic>
        <p:nvPicPr>
          <p:cNvPr id="8" name="Picture 7">
            <a:extLst>
              <a:ext uri="{FF2B5EF4-FFF2-40B4-BE49-F238E27FC236}">
                <a16:creationId xmlns:a16="http://schemas.microsoft.com/office/drawing/2014/main" id="{72DED84C-43FB-45DC-AAEC-7A134F8E657B}"/>
              </a:ext>
            </a:extLst>
          </p:cNvPr>
          <p:cNvPicPr>
            <a:picLocks noChangeAspect="1"/>
          </p:cNvPicPr>
          <p:nvPr/>
        </p:nvPicPr>
        <p:blipFill>
          <a:blip r:embed="rId4"/>
          <a:stretch>
            <a:fillRect/>
          </a:stretch>
        </p:blipFill>
        <p:spPr>
          <a:xfrm>
            <a:off x="7896215" y="3590421"/>
            <a:ext cx="298730" cy="292633"/>
          </a:xfrm>
          <a:prstGeom prst="rect">
            <a:avLst/>
          </a:prstGeom>
        </p:spPr>
      </p:pic>
      <p:pic>
        <p:nvPicPr>
          <p:cNvPr id="61" name="Picture 60">
            <a:extLst>
              <a:ext uri="{FF2B5EF4-FFF2-40B4-BE49-F238E27FC236}">
                <a16:creationId xmlns:a16="http://schemas.microsoft.com/office/drawing/2014/main" id="{C045B385-3C75-4D36-B67F-72512949AE3B}"/>
              </a:ext>
            </a:extLst>
          </p:cNvPr>
          <p:cNvPicPr>
            <a:picLocks noChangeAspect="1"/>
          </p:cNvPicPr>
          <p:nvPr/>
        </p:nvPicPr>
        <p:blipFill>
          <a:blip r:embed="rId5"/>
          <a:stretch>
            <a:fillRect/>
          </a:stretch>
        </p:blipFill>
        <p:spPr>
          <a:xfrm>
            <a:off x="8231423" y="152400"/>
            <a:ext cx="772892" cy="867808"/>
          </a:xfrm>
          <a:prstGeom prst="rect">
            <a:avLst/>
          </a:prstGeom>
        </p:spPr>
      </p:pic>
    </p:spTree>
    <p:extLst>
      <p:ext uri="{BB962C8B-B14F-4D97-AF65-F5344CB8AC3E}">
        <p14:creationId xmlns:p14="http://schemas.microsoft.com/office/powerpoint/2010/main" val="3589680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a:stCxn id="31" idx="3"/>
          </p:cNvCxnSpPr>
          <p:nvPr/>
        </p:nvCxnSpPr>
        <p:spPr>
          <a:xfrm flipV="1">
            <a:off x="2322607" y="3555157"/>
            <a:ext cx="4724624" cy="59837"/>
          </a:xfrm>
          <a:prstGeom prst="line">
            <a:avLst/>
          </a:prstGeom>
          <a:ln w="22860">
            <a:gradFill flip="none" rotWithShape="1">
              <a:gsLst>
                <a:gs pos="0">
                  <a:schemeClr val="bg1">
                    <a:lumMod val="95000"/>
                  </a:schemeClr>
                </a:gs>
                <a:gs pos="50000">
                  <a:schemeClr val="bg1"/>
                </a:gs>
                <a:gs pos="78000">
                  <a:srgbClr val="AFAFAF"/>
                </a:gs>
                <a:gs pos="28000">
                  <a:schemeClr val="tx1">
                    <a:lumMod val="65000"/>
                    <a:lumOff val="35000"/>
                  </a:schemeClr>
                </a:gs>
                <a:gs pos="100000">
                  <a:schemeClr val="bg1"/>
                </a:gs>
              </a:gsLst>
              <a:lin ang="2700000" scaled="1"/>
              <a:tileRect/>
            </a:gra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4603926" y="2424771"/>
            <a:ext cx="0" cy="2895601"/>
          </a:xfrm>
          <a:prstGeom prst="line">
            <a:avLst/>
          </a:prstGeom>
          <a:ln w="22860">
            <a:gradFill flip="none" rotWithShape="1">
              <a:gsLst>
                <a:gs pos="0">
                  <a:schemeClr val="bg1">
                    <a:lumMod val="95000"/>
                  </a:schemeClr>
                </a:gs>
                <a:gs pos="50000">
                  <a:schemeClr val="bg1"/>
                </a:gs>
                <a:gs pos="78000">
                  <a:srgbClr val="AFAFAF"/>
                </a:gs>
                <a:gs pos="28000">
                  <a:schemeClr val="tx1">
                    <a:lumMod val="65000"/>
                    <a:lumOff val="35000"/>
                  </a:schemeClr>
                </a:gs>
                <a:gs pos="100000">
                  <a:schemeClr val="bg1"/>
                </a:gs>
              </a:gsLst>
              <a:lin ang="2700000" scaled="1"/>
              <a:tileRect/>
            </a:gradFill>
          </a:ln>
        </p:spPr>
        <p:style>
          <a:lnRef idx="1">
            <a:schemeClr val="accent1"/>
          </a:lnRef>
          <a:fillRef idx="0">
            <a:schemeClr val="accent1"/>
          </a:fillRef>
          <a:effectRef idx="0">
            <a:schemeClr val="accent1"/>
          </a:effectRef>
          <a:fontRef idx="minor">
            <a:schemeClr val="tx1"/>
          </a:fontRef>
        </p:style>
      </p:cxnSp>
      <p:sp>
        <p:nvSpPr>
          <p:cNvPr id="2" name="AutoShape 2" descr="http://www.moxa.com/Innovation/images/DT-diagram.jpg"/>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3" name="Group 2"/>
          <p:cNvGrpSpPr/>
          <p:nvPr/>
        </p:nvGrpSpPr>
        <p:grpSpPr>
          <a:xfrm>
            <a:off x="3454472" y="3104281"/>
            <a:ext cx="1879342" cy="1772761"/>
            <a:chOff x="3835946" y="3104282"/>
            <a:chExt cx="1497868" cy="1441600"/>
          </a:xfrm>
        </p:grpSpPr>
        <p:sp>
          <p:nvSpPr>
            <p:cNvPr id="37" name="Rectangle 19"/>
            <p:cNvSpPr/>
            <p:nvPr/>
          </p:nvSpPr>
          <p:spPr>
            <a:xfrm rot="21599113">
              <a:off x="3835946" y="3104282"/>
              <a:ext cx="1497868" cy="1441600"/>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F6EBB6"/>
                </a:gs>
                <a:gs pos="100000">
                  <a:srgbClr val="F0DD80"/>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endParaRPr lang="en-US" sz="1200" dirty="0">
                <a:solidFill>
                  <a:schemeClr val="tx1"/>
                </a:solidFill>
                <a:latin typeface="Arial" pitchFamily="34" charset="0"/>
                <a:cs typeface="Arial" pitchFamily="34" charset="0"/>
              </a:endParaRPr>
            </a:p>
          </p:txBody>
        </p:sp>
        <p:sp>
          <p:nvSpPr>
            <p:cNvPr id="38" name="Rectangle 37"/>
            <p:cNvSpPr/>
            <p:nvPr/>
          </p:nvSpPr>
          <p:spPr>
            <a:xfrm rot="21599113">
              <a:off x="3909824" y="3499073"/>
              <a:ext cx="1347900" cy="646331"/>
            </a:xfrm>
            <a:prstGeom prst="rect">
              <a:avLst/>
            </a:prstGeom>
          </p:spPr>
          <p:txBody>
            <a:bodyPr wrap="square">
              <a:spAutoFit/>
            </a:bodyPr>
            <a:lstStyle/>
            <a:p>
              <a:pPr algn="ctr"/>
              <a:r>
                <a:rPr lang="en-US" dirty="0">
                  <a:solidFill>
                    <a:schemeClr val="tx1">
                      <a:lumMod val="95000"/>
                      <a:lumOff val="5000"/>
                    </a:schemeClr>
                  </a:solidFill>
                  <a:latin typeface="ChalkyChuck" panose="02000603000000000000" pitchFamily="2" charset="0"/>
                  <a:ea typeface="ChalkyChuck" panose="02000603000000000000" pitchFamily="2" charset="0"/>
                </a:rPr>
                <a:t>Builds confidence</a:t>
              </a:r>
            </a:p>
          </p:txBody>
        </p:sp>
        <p:grpSp>
          <p:nvGrpSpPr>
            <p:cNvPr id="39" name="Group 38"/>
            <p:cNvGrpSpPr/>
            <p:nvPr/>
          </p:nvGrpSpPr>
          <p:grpSpPr>
            <a:xfrm rot="21599113">
              <a:off x="4509106" y="3113868"/>
              <a:ext cx="203264" cy="205359"/>
              <a:chOff x="4917745" y="2235200"/>
              <a:chExt cx="2584952" cy="2489199"/>
            </a:xfrm>
            <a:effectLst>
              <a:outerShdw blurRad="50800" dist="25400" dir="8100000" algn="tr" rotWithShape="0">
                <a:prstClr val="black">
                  <a:alpha val="45000"/>
                </a:prstClr>
              </a:outerShdw>
            </a:effectLst>
          </p:grpSpPr>
          <p:sp>
            <p:nvSpPr>
              <p:cNvPr id="40" name="Oval 39"/>
              <p:cNvSpPr/>
              <p:nvPr/>
            </p:nvSpPr>
            <p:spPr>
              <a:xfrm>
                <a:off x="4917745" y="2429067"/>
                <a:ext cx="2295331" cy="2295332"/>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444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sp>
            <p:nvSpPr>
              <p:cNvPr id="41" name="Oval 40"/>
              <p:cNvSpPr/>
              <p:nvPr/>
            </p:nvSpPr>
            <p:spPr>
              <a:xfrm>
                <a:off x="5484130" y="2913213"/>
                <a:ext cx="1253454" cy="1253453"/>
              </a:xfrm>
              <a:prstGeom prst="ellipse">
                <a:avLst/>
              </a:prstGeom>
              <a:solidFill>
                <a:schemeClr val="accent6">
                  <a:lumMod val="50000"/>
                </a:schemeClr>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sp>
            <p:nvSpPr>
              <p:cNvPr id="42" name="Oval 41"/>
              <p:cNvSpPr/>
              <p:nvPr/>
            </p:nvSpPr>
            <p:spPr>
              <a:xfrm>
                <a:off x="5972471" y="2235200"/>
                <a:ext cx="1530226" cy="1530226"/>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317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grpSp>
      </p:grpSp>
      <p:grpSp>
        <p:nvGrpSpPr>
          <p:cNvPr id="44" name="Group 43"/>
          <p:cNvGrpSpPr/>
          <p:nvPr/>
        </p:nvGrpSpPr>
        <p:grpSpPr>
          <a:xfrm>
            <a:off x="2514600" y="1142537"/>
            <a:ext cx="3742364" cy="1671528"/>
            <a:chOff x="3903267" y="3103883"/>
            <a:chExt cx="1497868" cy="1441600"/>
          </a:xfrm>
        </p:grpSpPr>
        <p:sp>
          <p:nvSpPr>
            <p:cNvPr id="46" name="Rectangle 19"/>
            <p:cNvSpPr/>
            <p:nvPr/>
          </p:nvSpPr>
          <p:spPr>
            <a:xfrm rot="21599113">
              <a:off x="3903267" y="3103883"/>
              <a:ext cx="1497868" cy="1441600"/>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F6EBB6"/>
                </a:gs>
                <a:gs pos="100000">
                  <a:srgbClr val="F0DD80"/>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endParaRPr lang="en-US" sz="1200" dirty="0">
                <a:solidFill>
                  <a:schemeClr val="tx1"/>
                </a:solidFill>
                <a:latin typeface="Arial" pitchFamily="34" charset="0"/>
                <a:cs typeface="Arial" pitchFamily="34" charset="0"/>
              </a:endParaRPr>
            </a:p>
          </p:txBody>
        </p:sp>
        <p:sp>
          <p:nvSpPr>
            <p:cNvPr id="47" name="Rectangle 46"/>
            <p:cNvSpPr/>
            <p:nvPr/>
          </p:nvSpPr>
          <p:spPr>
            <a:xfrm rot="21599113">
              <a:off x="4059016" y="3304591"/>
              <a:ext cx="1198708" cy="1035217"/>
            </a:xfrm>
            <a:prstGeom prst="rect">
              <a:avLst/>
            </a:prstGeom>
          </p:spPr>
          <p:txBody>
            <a:bodyPr wrap="square">
              <a:spAutoFit/>
            </a:bodyPr>
            <a:lstStyle/>
            <a:p>
              <a:pPr algn="ctr"/>
              <a:r>
                <a:rPr lang="en-US" sz="3600" dirty="0">
                  <a:solidFill>
                    <a:schemeClr val="tx1">
                      <a:lumMod val="95000"/>
                      <a:lumOff val="5000"/>
                    </a:schemeClr>
                  </a:solidFill>
                  <a:latin typeface="ChalkyChuck" panose="02000603000000000000" pitchFamily="2" charset="0"/>
                  <a:ea typeface="ChalkyChuck" panose="02000603000000000000" pitchFamily="2" charset="0"/>
                </a:rPr>
                <a:t>Why Teach Phonics?</a:t>
              </a:r>
            </a:p>
          </p:txBody>
        </p:sp>
        <p:grpSp>
          <p:nvGrpSpPr>
            <p:cNvPr id="61" name="Group 60"/>
            <p:cNvGrpSpPr/>
            <p:nvPr/>
          </p:nvGrpSpPr>
          <p:grpSpPr>
            <a:xfrm rot="21599113">
              <a:off x="4509106" y="3113868"/>
              <a:ext cx="203264" cy="205359"/>
              <a:chOff x="4917745" y="2235200"/>
              <a:chExt cx="2584952" cy="2489199"/>
            </a:xfrm>
            <a:effectLst>
              <a:outerShdw blurRad="50800" dist="25400" dir="8100000" algn="tr" rotWithShape="0">
                <a:prstClr val="black">
                  <a:alpha val="45000"/>
                </a:prstClr>
              </a:outerShdw>
            </a:effectLst>
          </p:grpSpPr>
          <p:sp>
            <p:nvSpPr>
              <p:cNvPr id="62" name="Oval 61"/>
              <p:cNvSpPr/>
              <p:nvPr/>
            </p:nvSpPr>
            <p:spPr>
              <a:xfrm>
                <a:off x="4917745" y="2429067"/>
                <a:ext cx="2295331" cy="2295332"/>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444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sp>
            <p:nvSpPr>
              <p:cNvPr id="63" name="Oval 62"/>
              <p:cNvSpPr/>
              <p:nvPr/>
            </p:nvSpPr>
            <p:spPr>
              <a:xfrm>
                <a:off x="5484130" y="2913213"/>
                <a:ext cx="1253454" cy="1253453"/>
              </a:xfrm>
              <a:prstGeom prst="ellipse">
                <a:avLst/>
              </a:prstGeom>
              <a:solidFill>
                <a:schemeClr val="accent6">
                  <a:lumMod val="50000"/>
                </a:schemeClr>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sp>
            <p:nvSpPr>
              <p:cNvPr id="64" name="Oval 63"/>
              <p:cNvSpPr/>
              <p:nvPr/>
            </p:nvSpPr>
            <p:spPr>
              <a:xfrm>
                <a:off x="5972471" y="2235200"/>
                <a:ext cx="1530226" cy="1530226"/>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317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grpSp>
      </p:grpSp>
      <p:grpSp>
        <p:nvGrpSpPr>
          <p:cNvPr id="65" name="Group 64"/>
          <p:cNvGrpSpPr/>
          <p:nvPr/>
        </p:nvGrpSpPr>
        <p:grpSpPr>
          <a:xfrm>
            <a:off x="6388131" y="3047999"/>
            <a:ext cx="1815337" cy="1745139"/>
            <a:chOff x="3835946" y="3104282"/>
            <a:chExt cx="1497868" cy="1441600"/>
          </a:xfrm>
        </p:grpSpPr>
        <p:sp>
          <p:nvSpPr>
            <p:cNvPr id="66" name="Rectangle 19"/>
            <p:cNvSpPr/>
            <p:nvPr/>
          </p:nvSpPr>
          <p:spPr>
            <a:xfrm rot="21599113">
              <a:off x="3835946" y="3104282"/>
              <a:ext cx="1497868" cy="1441600"/>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F6EBB6"/>
                </a:gs>
                <a:gs pos="100000">
                  <a:srgbClr val="F0DD80"/>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endParaRPr lang="en-US" sz="1200" dirty="0">
                <a:solidFill>
                  <a:schemeClr val="tx1"/>
                </a:solidFill>
                <a:latin typeface="Arial" pitchFamily="34" charset="0"/>
                <a:cs typeface="Arial" pitchFamily="34" charset="0"/>
              </a:endParaRPr>
            </a:p>
          </p:txBody>
        </p:sp>
        <p:sp>
          <p:nvSpPr>
            <p:cNvPr id="67" name="Rectangle 66"/>
            <p:cNvSpPr/>
            <p:nvPr/>
          </p:nvSpPr>
          <p:spPr>
            <a:xfrm rot="21599113">
              <a:off x="3909824" y="3499073"/>
              <a:ext cx="1347900" cy="646331"/>
            </a:xfrm>
            <a:prstGeom prst="rect">
              <a:avLst/>
            </a:prstGeom>
          </p:spPr>
          <p:txBody>
            <a:bodyPr wrap="square">
              <a:spAutoFit/>
            </a:bodyPr>
            <a:lstStyle/>
            <a:p>
              <a:pPr algn="ctr"/>
              <a:r>
                <a:rPr lang="en-US" dirty="0">
                  <a:solidFill>
                    <a:schemeClr val="tx1">
                      <a:lumMod val="95000"/>
                      <a:lumOff val="5000"/>
                    </a:schemeClr>
                  </a:solidFill>
                  <a:latin typeface="ChalkyChuck" panose="02000603000000000000" pitchFamily="2" charset="0"/>
                  <a:ea typeface="ChalkyChuck" panose="02000603000000000000" pitchFamily="2" charset="0"/>
                </a:rPr>
                <a:t>Improves fluency</a:t>
              </a:r>
            </a:p>
          </p:txBody>
        </p:sp>
        <p:grpSp>
          <p:nvGrpSpPr>
            <p:cNvPr id="68" name="Group 67"/>
            <p:cNvGrpSpPr/>
            <p:nvPr/>
          </p:nvGrpSpPr>
          <p:grpSpPr>
            <a:xfrm rot="21599113">
              <a:off x="4509106" y="3113868"/>
              <a:ext cx="203264" cy="205359"/>
              <a:chOff x="4917745" y="2235200"/>
              <a:chExt cx="2584952" cy="2489199"/>
            </a:xfrm>
            <a:effectLst>
              <a:outerShdw blurRad="50800" dist="25400" dir="8100000" algn="tr" rotWithShape="0">
                <a:prstClr val="black">
                  <a:alpha val="45000"/>
                </a:prstClr>
              </a:outerShdw>
            </a:effectLst>
          </p:grpSpPr>
          <p:sp>
            <p:nvSpPr>
              <p:cNvPr id="69" name="Oval 68"/>
              <p:cNvSpPr/>
              <p:nvPr/>
            </p:nvSpPr>
            <p:spPr>
              <a:xfrm>
                <a:off x="4917745" y="2429067"/>
                <a:ext cx="2295331" cy="2295332"/>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444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sp>
            <p:nvSpPr>
              <p:cNvPr id="70" name="Oval 69"/>
              <p:cNvSpPr/>
              <p:nvPr/>
            </p:nvSpPr>
            <p:spPr>
              <a:xfrm>
                <a:off x="5484130" y="2913213"/>
                <a:ext cx="1253454" cy="1253453"/>
              </a:xfrm>
              <a:prstGeom prst="ellipse">
                <a:avLst/>
              </a:prstGeom>
              <a:solidFill>
                <a:schemeClr val="accent6">
                  <a:lumMod val="50000"/>
                </a:schemeClr>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sp>
            <p:nvSpPr>
              <p:cNvPr id="73" name="Oval 72"/>
              <p:cNvSpPr/>
              <p:nvPr/>
            </p:nvSpPr>
            <p:spPr>
              <a:xfrm>
                <a:off x="5972471" y="2235200"/>
                <a:ext cx="1530226" cy="1530226"/>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317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grpSp>
      </p:grpSp>
      <p:grpSp>
        <p:nvGrpSpPr>
          <p:cNvPr id="74" name="Group 73"/>
          <p:cNvGrpSpPr/>
          <p:nvPr/>
        </p:nvGrpSpPr>
        <p:grpSpPr>
          <a:xfrm>
            <a:off x="533400" y="3045156"/>
            <a:ext cx="1878868" cy="1831644"/>
            <a:chOff x="3835946" y="3104282"/>
            <a:chExt cx="1497868" cy="1441600"/>
          </a:xfrm>
        </p:grpSpPr>
        <p:sp>
          <p:nvSpPr>
            <p:cNvPr id="75" name="Rectangle 19"/>
            <p:cNvSpPr/>
            <p:nvPr/>
          </p:nvSpPr>
          <p:spPr>
            <a:xfrm rot="21599113">
              <a:off x="3835946" y="3104282"/>
              <a:ext cx="1497868" cy="1441600"/>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F6EBB6"/>
                </a:gs>
                <a:gs pos="100000">
                  <a:srgbClr val="F0DD80"/>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endParaRPr lang="en-US" sz="1200" dirty="0">
                <a:solidFill>
                  <a:schemeClr val="tx1"/>
                </a:solidFill>
                <a:latin typeface="Arial" pitchFamily="34" charset="0"/>
                <a:cs typeface="Arial" pitchFamily="34" charset="0"/>
              </a:endParaRPr>
            </a:p>
          </p:txBody>
        </p:sp>
        <p:sp>
          <p:nvSpPr>
            <p:cNvPr id="76" name="Rectangle 75"/>
            <p:cNvSpPr/>
            <p:nvPr/>
          </p:nvSpPr>
          <p:spPr>
            <a:xfrm rot="21599113">
              <a:off x="3909824" y="3349878"/>
              <a:ext cx="1347900" cy="944722"/>
            </a:xfrm>
            <a:prstGeom prst="rect">
              <a:avLst/>
            </a:prstGeom>
          </p:spPr>
          <p:txBody>
            <a:bodyPr wrap="square">
              <a:spAutoFit/>
            </a:bodyPr>
            <a:lstStyle/>
            <a:p>
              <a:pPr algn="ctr"/>
              <a:r>
                <a:rPr lang="en-US" dirty="0">
                  <a:solidFill>
                    <a:schemeClr val="tx1">
                      <a:lumMod val="95000"/>
                      <a:lumOff val="5000"/>
                    </a:schemeClr>
                  </a:solidFill>
                  <a:latin typeface="ChalkyChuck" panose="02000603000000000000" pitchFamily="2" charset="0"/>
                  <a:ea typeface="ChalkyChuck" panose="02000603000000000000" pitchFamily="2" charset="0"/>
                </a:rPr>
                <a:t>Helps children develop good reading and spelling skills</a:t>
              </a:r>
            </a:p>
          </p:txBody>
        </p:sp>
        <p:grpSp>
          <p:nvGrpSpPr>
            <p:cNvPr id="77" name="Group 76"/>
            <p:cNvGrpSpPr/>
            <p:nvPr/>
          </p:nvGrpSpPr>
          <p:grpSpPr>
            <a:xfrm rot="21599113">
              <a:off x="4509106" y="3113868"/>
              <a:ext cx="203264" cy="205359"/>
              <a:chOff x="4917745" y="2235200"/>
              <a:chExt cx="2584952" cy="2489199"/>
            </a:xfrm>
            <a:effectLst>
              <a:outerShdw blurRad="50800" dist="25400" dir="8100000" algn="tr" rotWithShape="0">
                <a:prstClr val="black">
                  <a:alpha val="45000"/>
                </a:prstClr>
              </a:outerShdw>
            </a:effectLst>
          </p:grpSpPr>
          <p:sp>
            <p:nvSpPr>
              <p:cNvPr id="84" name="Oval 83"/>
              <p:cNvSpPr/>
              <p:nvPr/>
            </p:nvSpPr>
            <p:spPr>
              <a:xfrm>
                <a:off x="4917745" y="2429067"/>
                <a:ext cx="2295331" cy="2295332"/>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444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sp>
            <p:nvSpPr>
              <p:cNvPr id="85" name="Oval 84"/>
              <p:cNvSpPr/>
              <p:nvPr/>
            </p:nvSpPr>
            <p:spPr>
              <a:xfrm>
                <a:off x="5484130" y="2913213"/>
                <a:ext cx="1253454" cy="1253453"/>
              </a:xfrm>
              <a:prstGeom prst="ellipse">
                <a:avLst/>
              </a:prstGeom>
              <a:solidFill>
                <a:schemeClr val="accent6">
                  <a:lumMod val="50000"/>
                </a:schemeClr>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sp>
            <p:nvSpPr>
              <p:cNvPr id="86" name="Oval 85"/>
              <p:cNvSpPr/>
              <p:nvPr/>
            </p:nvSpPr>
            <p:spPr>
              <a:xfrm>
                <a:off x="5972471" y="2235200"/>
                <a:ext cx="1530226" cy="1530226"/>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317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grpSp>
      </p:grpSp>
      <p:grpSp>
        <p:nvGrpSpPr>
          <p:cNvPr id="87" name="Group 86"/>
          <p:cNvGrpSpPr/>
          <p:nvPr/>
        </p:nvGrpSpPr>
        <p:grpSpPr>
          <a:xfrm>
            <a:off x="2819399" y="5105354"/>
            <a:ext cx="3437789" cy="1441600"/>
            <a:chOff x="3835946" y="3104236"/>
            <a:chExt cx="1672187" cy="1441600"/>
          </a:xfrm>
        </p:grpSpPr>
        <p:sp>
          <p:nvSpPr>
            <p:cNvPr id="88" name="Rectangle 19"/>
            <p:cNvSpPr/>
            <p:nvPr/>
          </p:nvSpPr>
          <p:spPr>
            <a:xfrm rot="21599113">
              <a:off x="3835946" y="3104236"/>
              <a:ext cx="1672187" cy="1441600"/>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F6EBB6"/>
                </a:gs>
                <a:gs pos="100000">
                  <a:srgbClr val="F0DD80"/>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r>
                <a:rPr lang="en-US" dirty="0">
                  <a:solidFill>
                    <a:schemeClr val="tx1"/>
                  </a:solidFill>
                  <a:latin typeface="ChalkyChuck" panose="02000603000000000000" pitchFamily="2" charset="0"/>
                  <a:ea typeface="ChalkyChuck" panose="02000603000000000000" pitchFamily="2" charset="0"/>
                  <a:cs typeface="Arial" pitchFamily="34" charset="0"/>
                </a:rPr>
                <a:t>Vital skill to pave the way for an enjoyable and successful school experience</a:t>
              </a:r>
            </a:p>
          </p:txBody>
        </p:sp>
        <p:sp>
          <p:nvSpPr>
            <p:cNvPr id="89" name="Rectangle 88"/>
            <p:cNvSpPr/>
            <p:nvPr/>
          </p:nvSpPr>
          <p:spPr>
            <a:xfrm rot="21599113">
              <a:off x="3909824" y="3652961"/>
              <a:ext cx="1347900" cy="338554"/>
            </a:xfrm>
            <a:prstGeom prst="rect">
              <a:avLst/>
            </a:prstGeom>
          </p:spPr>
          <p:txBody>
            <a:bodyPr wrap="square">
              <a:spAutoFit/>
            </a:bodyPr>
            <a:lstStyle/>
            <a:p>
              <a:pPr algn="ctr"/>
              <a:endParaRPr lang="en-US" sz="1600" dirty="0">
                <a:solidFill>
                  <a:schemeClr val="tx1">
                    <a:lumMod val="95000"/>
                    <a:lumOff val="5000"/>
                  </a:schemeClr>
                </a:solidFill>
                <a:latin typeface="ChalkyChuck" panose="02000603000000000000" pitchFamily="2" charset="0"/>
                <a:ea typeface="ChalkyChuck" panose="02000603000000000000" pitchFamily="2" charset="0"/>
              </a:endParaRPr>
            </a:p>
          </p:txBody>
        </p:sp>
        <p:grpSp>
          <p:nvGrpSpPr>
            <p:cNvPr id="90" name="Group 89"/>
            <p:cNvGrpSpPr/>
            <p:nvPr/>
          </p:nvGrpSpPr>
          <p:grpSpPr>
            <a:xfrm rot="21599113">
              <a:off x="4509106" y="3113868"/>
              <a:ext cx="203264" cy="205359"/>
              <a:chOff x="4917745" y="2235200"/>
              <a:chExt cx="2584952" cy="2489199"/>
            </a:xfrm>
            <a:effectLst>
              <a:outerShdw blurRad="50800" dist="25400" dir="8100000" algn="tr" rotWithShape="0">
                <a:prstClr val="black">
                  <a:alpha val="45000"/>
                </a:prstClr>
              </a:outerShdw>
            </a:effectLst>
          </p:grpSpPr>
          <p:sp>
            <p:nvSpPr>
              <p:cNvPr id="91" name="Oval 90"/>
              <p:cNvSpPr/>
              <p:nvPr/>
            </p:nvSpPr>
            <p:spPr>
              <a:xfrm>
                <a:off x="4917745" y="2429067"/>
                <a:ext cx="2295331" cy="2295332"/>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444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sp>
            <p:nvSpPr>
              <p:cNvPr id="92" name="Oval 91"/>
              <p:cNvSpPr/>
              <p:nvPr/>
            </p:nvSpPr>
            <p:spPr>
              <a:xfrm>
                <a:off x="5484130" y="2913213"/>
                <a:ext cx="1253454" cy="1253453"/>
              </a:xfrm>
              <a:prstGeom prst="ellipse">
                <a:avLst/>
              </a:prstGeom>
              <a:solidFill>
                <a:schemeClr val="accent6">
                  <a:lumMod val="50000"/>
                </a:schemeClr>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sp>
            <p:nvSpPr>
              <p:cNvPr id="93" name="Oval 92"/>
              <p:cNvSpPr/>
              <p:nvPr/>
            </p:nvSpPr>
            <p:spPr>
              <a:xfrm>
                <a:off x="5972471" y="2235200"/>
                <a:ext cx="1530226" cy="1530226"/>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317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grpSp>
      </p:grpSp>
      <p:pic>
        <p:nvPicPr>
          <p:cNvPr id="43" name="Picture 42">
            <a:extLst>
              <a:ext uri="{FF2B5EF4-FFF2-40B4-BE49-F238E27FC236}">
                <a16:creationId xmlns:a16="http://schemas.microsoft.com/office/drawing/2014/main" id="{4FE5693D-63E2-41DB-AB89-60801F4E38DC}"/>
              </a:ext>
            </a:extLst>
          </p:cNvPr>
          <p:cNvPicPr>
            <a:picLocks noChangeAspect="1"/>
          </p:cNvPicPr>
          <p:nvPr/>
        </p:nvPicPr>
        <p:blipFill>
          <a:blip r:embed="rId2"/>
          <a:stretch>
            <a:fillRect/>
          </a:stretch>
        </p:blipFill>
        <p:spPr>
          <a:xfrm>
            <a:off x="8071240" y="168275"/>
            <a:ext cx="772892" cy="867808"/>
          </a:xfrm>
          <a:prstGeom prst="rect">
            <a:avLst/>
          </a:prstGeom>
        </p:spPr>
      </p:pic>
    </p:spTree>
    <p:extLst>
      <p:ext uri="{BB962C8B-B14F-4D97-AF65-F5344CB8AC3E}">
        <p14:creationId xmlns:p14="http://schemas.microsoft.com/office/powerpoint/2010/main" val="1046270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86464"/>
            <a:ext cx="8229600" cy="715962"/>
          </a:xfrm>
        </p:spPr>
        <p:txBody>
          <a:bodyPr/>
          <a:lstStyle/>
          <a:p>
            <a:pPr algn="ctr"/>
            <a:r>
              <a:rPr lang="en-US" dirty="0">
                <a:latin typeface="ChalkyChuck" panose="02000603000000000000" pitchFamily="2" charset="0"/>
                <a:ea typeface="ChalkyChuck" panose="02000603000000000000" pitchFamily="2" charset="0"/>
              </a:rPr>
              <a:t>What is Early Phonics?</a:t>
            </a:r>
          </a:p>
        </p:txBody>
      </p:sp>
      <p:sp>
        <p:nvSpPr>
          <p:cNvPr id="2" name="AutoShape 2" descr="http://www.moxa.com/Innovation/images/DT-diagram.jpg"/>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TextBox 4">
            <a:extLst>
              <a:ext uri="{FF2B5EF4-FFF2-40B4-BE49-F238E27FC236}">
                <a16:creationId xmlns:a16="http://schemas.microsoft.com/office/drawing/2014/main" id="{0B387BE7-F4F7-4659-BE77-69B21B275D86}"/>
              </a:ext>
            </a:extLst>
          </p:cNvPr>
          <p:cNvSpPr txBox="1"/>
          <p:nvPr/>
        </p:nvSpPr>
        <p:spPr>
          <a:xfrm>
            <a:off x="533400" y="1524000"/>
            <a:ext cx="4114800" cy="5309146"/>
          </a:xfrm>
          <a:prstGeom prst="rect">
            <a:avLst/>
          </a:prstGeom>
          <a:noFill/>
        </p:spPr>
        <p:txBody>
          <a:bodyPr wrap="square" rtlCol="0">
            <a:spAutoFit/>
          </a:bodyPr>
          <a:lstStyle/>
          <a:p>
            <a:pPr marL="285750" indent="-285750">
              <a:buFont typeface="Arial" panose="020B0604020202020204" pitchFamily="34" charset="0"/>
              <a:buChar char="•"/>
            </a:pPr>
            <a:r>
              <a:rPr lang="en-GB" sz="1700" dirty="0">
                <a:solidFill>
                  <a:schemeClr val="bg1"/>
                </a:solidFill>
                <a:latin typeface="ChalkyChuck" panose="02000603000000000000" pitchFamily="2" charset="0"/>
                <a:ea typeface="ChalkyChuck" panose="02000603000000000000" pitchFamily="2" charset="0"/>
              </a:rPr>
              <a:t>Early  Phonics is not about learning the sounds with flashcards it is about getting ready to learn the sounds. It is primarily speaking and listening activities. </a:t>
            </a:r>
          </a:p>
          <a:p>
            <a:pPr marL="285750" indent="-285750">
              <a:buFont typeface="Arial" panose="020B0604020202020204" pitchFamily="34" charset="0"/>
              <a:buChar char="•"/>
            </a:pPr>
            <a:endParaRPr lang="en-GB" sz="1700" dirty="0">
              <a:solidFill>
                <a:schemeClr val="bg1"/>
              </a:solidFill>
              <a:latin typeface="ChalkyChuck" panose="02000603000000000000" pitchFamily="2" charset="0"/>
              <a:ea typeface="ChalkyChuck" panose="02000603000000000000" pitchFamily="2" charset="0"/>
            </a:endParaRPr>
          </a:p>
          <a:p>
            <a:pPr marL="285750" indent="-285750">
              <a:buFont typeface="Arial" panose="020B0604020202020204" pitchFamily="34" charset="0"/>
              <a:buChar char="•"/>
            </a:pPr>
            <a:r>
              <a:rPr lang="en-GB" sz="1700" dirty="0">
                <a:solidFill>
                  <a:schemeClr val="bg1"/>
                </a:solidFill>
                <a:latin typeface="ChalkyChuck" panose="02000603000000000000" pitchFamily="2" charset="0"/>
                <a:ea typeface="ChalkyChuck" panose="02000603000000000000" pitchFamily="2" charset="0"/>
              </a:rPr>
              <a:t>These activities concentrate on developing children's speaking and listening skills and lays the foundations for the next phases. The emphasis during this time is to get children attuned to the sounds around them and ready to begin developing oral blending and segmenting skills.</a:t>
            </a:r>
          </a:p>
          <a:p>
            <a:pPr marL="285750" indent="-285750">
              <a:buFont typeface="Arial" panose="020B0604020202020204" pitchFamily="34" charset="0"/>
              <a:buChar char="•"/>
            </a:pPr>
            <a:endParaRPr lang="en-GB" sz="1700" dirty="0">
              <a:solidFill>
                <a:schemeClr val="bg1"/>
              </a:solidFill>
              <a:latin typeface="ChalkyChuck" panose="02000603000000000000" pitchFamily="2" charset="0"/>
              <a:ea typeface="ChalkyChuck" panose="02000603000000000000" pitchFamily="2" charset="0"/>
            </a:endParaRPr>
          </a:p>
          <a:p>
            <a:pPr marL="285750" indent="-285750">
              <a:buFont typeface="Arial" panose="020B0604020202020204" pitchFamily="34" charset="0"/>
              <a:buChar char="•"/>
            </a:pPr>
            <a:r>
              <a:rPr lang="en-GB" sz="1700" dirty="0">
                <a:solidFill>
                  <a:schemeClr val="bg1"/>
                </a:solidFill>
                <a:latin typeface="ChalkyChuck" panose="02000603000000000000" pitchFamily="2" charset="0"/>
                <a:ea typeface="ChalkyChuck" panose="02000603000000000000" pitchFamily="2" charset="0"/>
              </a:rPr>
              <a:t>Being secure in these skills is vital to future success in phonics. </a:t>
            </a:r>
          </a:p>
          <a:p>
            <a:pPr marL="285750" indent="-285750">
              <a:buFont typeface="Arial" panose="020B0604020202020204" pitchFamily="34" charset="0"/>
              <a:buChar char="•"/>
            </a:pPr>
            <a:endParaRPr lang="en-GB" sz="1700" dirty="0">
              <a:solidFill>
                <a:schemeClr val="bg1"/>
              </a:solidFill>
              <a:latin typeface="ChalkyChuck" panose="02000603000000000000" pitchFamily="2" charset="0"/>
              <a:ea typeface="ChalkyChuck" panose="02000603000000000000" pitchFamily="2" charset="0"/>
            </a:endParaRPr>
          </a:p>
          <a:p>
            <a:pPr marL="285750" indent="-285750">
              <a:buFont typeface="Arial" panose="020B0604020202020204" pitchFamily="34" charset="0"/>
              <a:buChar char="•"/>
            </a:pPr>
            <a:r>
              <a:rPr lang="en-GB" sz="1700" dirty="0">
                <a:solidFill>
                  <a:schemeClr val="bg1"/>
                </a:solidFill>
                <a:latin typeface="ChalkyChuck" panose="02000603000000000000" pitchFamily="2" charset="0"/>
                <a:ea typeface="ChalkyChuck" panose="02000603000000000000" pitchFamily="2" charset="0"/>
              </a:rPr>
              <a:t>There are 7 aspects that children will need to master : </a:t>
            </a:r>
          </a:p>
          <a:p>
            <a:endParaRPr lang="en-GB" sz="1600" dirty="0">
              <a:solidFill>
                <a:schemeClr val="bg1"/>
              </a:solidFill>
              <a:latin typeface="ChalkyChuck" panose="02000603000000000000" pitchFamily="2" charset="0"/>
              <a:ea typeface="ChalkyChuck" panose="02000603000000000000" pitchFamily="2" charset="0"/>
            </a:endParaRPr>
          </a:p>
        </p:txBody>
      </p:sp>
      <p:sp>
        <p:nvSpPr>
          <p:cNvPr id="3" name="TextBox 2">
            <a:extLst>
              <a:ext uri="{FF2B5EF4-FFF2-40B4-BE49-F238E27FC236}">
                <a16:creationId xmlns:a16="http://schemas.microsoft.com/office/drawing/2014/main" id="{6A9B65AA-DA68-47C7-A8B2-549A0A175373}"/>
              </a:ext>
            </a:extLst>
          </p:cNvPr>
          <p:cNvSpPr txBox="1"/>
          <p:nvPr/>
        </p:nvSpPr>
        <p:spPr>
          <a:xfrm>
            <a:off x="5105401" y="6019800"/>
            <a:ext cx="2507138" cy="400110"/>
          </a:xfrm>
          <a:prstGeom prst="rect">
            <a:avLst/>
          </a:prstGeom>
          <a:noFill/>
        </p:spPr>
        <p:txBody>
          <a:bodyPr wrap="square" rtlCol="0">
            <a:spAutoFit/>
          </a:bodyPr>
          <a:lstStyle/>
          <a:p>
            <a:r>
              <a:rPr lang="en-GB" sz="2000" dirty="0">
                <a:solidFill>
                  <a:schemeClr val="bg1"/>
                </a:solidFill>
                <a:latin typeface="Sassoon Infant Rg" panose="02000503030000020003" pitchFamily="2" charset="0"/>
                <a:ea typeface="Sassoon Infant Rg" panose="02000503030000020003" pitchFamily="2" charset="0"/>
              </a:rPr>
              <a:t> </a:t>
            </a:r>
          </a:p>
        </p:txBody>
      </p:sp>
      <p:pic>
        <p:nvPicPr>
          <p:cNvPr id="16" name="Picture 15">
            <a:extLst>
              <a:ext uri="{FF2B5EF4-FFF2-40B4-BE49-F238E27FC236}">
                <a16:creationId xmlns:a16="http://schemas.microsoft.com/office/drawing/2014/main" id="{44F2F6E6-9A4A-48BE-A1C5-A6D1E54D658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4440365" y="2182575"/>
            <a:ext cx="4653237" cy="3475566"/>
          </a:xfrm>
          <a:prstGeom prst="rect">
            <a:avLst/>
          </a:prstGeom>
        </p:spPr>
      </p:pic>
      <p:pic>
        <p:nvPicPr>
          <p:cNvPr id="8" name="Picture 7">
            <a:extLst>
              <a:ext uri="{FF2B5EF4-FFF2-40B4-BE49-F238E27FC236}">
                <a16:creationId xmlns:a16="http://schemas.microsoft.com/office/drawing/2014/main" id="{966DC392-65E4-4F54-BF25-5C58BD62317E}"/>
              </a:ext>
            </a:extLst>
          </p:cNvPr>
          <p:cNvPicPr>
            <a:picLocks noChangeAspect="1"/>
          </p:cNvPicPr>
          <p:nvPr/>
        </p:nvPicPr>
        <p:blipFill>
          <a:blip r:embed="rId3"/>
          <a:stretch>
            <a:fillRect/>
          </a:stretch>
        </p:blipFill>
        <p:spPr>
          <a:xfrm>
            <a:off x="8071240" y="168275"/>
            <a:ext cx="772892" cy="867808"/>
          </a:xfrm>
          <a:prstGeom prst="rect">
            <a:avLst/>
          </a:prstGeom>
        </p:spPr>
      </p:pic>
    </p:spTree>
    <p:extLst>
      <p:ext uri="{BB962C8B-B14F-4D97-AF65-F5344CB8AC3E}">
        <p14:creationId xmlns:p14="http://schemas.microsoft.com/office/powerpoint/2010/main" val="2395506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2640739" y="3175667"/>
            <a:ext cx="1905000" cy="584737"/>
          </a:xfrm>
          <a:prstGeom prst="line">
            <a:avLst/>
          </a:prstGeom>
          <a:ln w="22860">
            <a:gradFill flip="none" rotWithShape="1">
              <a:gsLst>
                <a:gs pos="0">
                  <a:schemeClr val="bg1">
                    <a:lumMod val="95000"/>
                  </a:schemeClr>
                </a:gs>
                <a:gs pos="50000">
                  <a:schemeClr val="bg1"/>
                </a:gs>
                <a:gs pos="78000">
                  <a:srgbClr val="AFAFAF"/>
                </a:gs>
                <a:gs pos="28000">
                  <a:schemeClr val="tx1">
                    <a:lumMod val="65000"/>
                    <a:lumOff val="35000"/>
                  </a:schemeClr>
                </a:gs>
                <a:gs pos="100000">
                  <a:schemeClr val="bg1"/>
                </a:gs>
              </a:gsLst>
              <a:lin ang="2700000" scaled="1"/>
              <a:tileRect/>
            </a:gra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a:cxnSpLocks/>
          </p:cNvCxnSpPr>
          <p:nvPr/>
        </p:nvCxnSpPr>
        <p:spPr>
          <a:xfrm flipV="1">
            <a:off x="5428494" y="3156811"/>
            <a:ext cx="1685235" cy="518077"/>
          </a:xfrm>
          <a:prstGeom prst="line">
            <a:avLst/>
          </a:prstGeom>
          <a:ln w="22860">
            <a:gradFill flip="none" rotWithShape="1">
              <a:gsLst>
                <a:gs pos="0">
                  <a:schemeClr val="bg1">
                    <a:lumMod val="95000"/>
                  </a:schemeClr>
                </a:gs>
                <a:gs pos="50000">
                  <a:schemeClr val="bg1"/>
                </a:gs>
                <a:gs pos="78000">
                  <a:srgbClr val="AFAFAF"/>
                </a:gs>
                <a:gs pos="28000">
                  <a:schemeClr val="tx1">
                    <a:lumMod val="65000"/>
                    <a:lumOff val="35000"/>
                  </a:schemeClr>
                </a:gs>
                <a:gs pos="100000">
                  <a:schemeClr val="bg1"/>
                </a:gs>
              </a:gsLst>
              <a:lin ang="2700000" scaled="1"/>
              <a:tileRect/>
            </a:gra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flipH="1">
            <a:off x="3035023" y="4428683"/>
            <a:ext cx="1156006" cy="901101"/>
          </a:xfrm>
          <a:prstGeom prst="line">
            <a:avLst/>
          </a:prstGeom>
          <a:ln w="22860">
            <a:gradFill flip="none" rotWithShape="1">
              <a:gsLst>
                <a:gs pos="0">
                  <a:schemeClr val="bg1">
                    <a:lumMod val="95000"/>
                  </a:schemeClr>
                </a:gs>
                <a:gs pos="50000">
                  <a:schemeClr val="bg1"/>
                </a:gs>
                <a:gs pos="78000">
                  <a:srgbClr val="AFAFAF"/>
                </a:gs>
                <a:gs pos="28000">
                  <a:schemeClr val="tx1">
                    <a:lumMod val="65000"/>
                    <a:lumOff val="35000"/>
                  </a:schemeClr>
                </a:gs>
                <a:gs pos="100000">
                  <a:schemeClr val="bg1"/>
                </a:gs>
              </a:gsLst>
              <a:lin ang="2700000" scaled="1"/>
              <a:tileRect/>
            </a:gra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5210067" y="4411492"/>
            <a:ext cx="1272632" cy="901101"/>
          </a:xfrm>
          <a:prstGeom prst="line">
            <a:avLst/>
          </a:prstGeom>
          <a:ln w="22860">
            <a:gradFill flip="none" rotWithShape="1">
              <a:gsLst>
                <a:gs pos="0">
                  <a:schemeClr val="bg1">
                    <a:lumMod val="95000"/>
                  </a:schemeClr>
                </a:gs>
                <a:gs pos="50000">
                  <a:schemeClr val="bg1"/>
                </a:gs>
                <a:gs pos="78000">
                  <a:srgbClr val="AFAFAF"/>
                </a:gs>
                <a:gs pos="28000">
                  <a:schemeClr val="tx1">
                    <a:lumMod val="65000"/>
                    <a:lumOff val="35000"/>
                  </a:schemeClr>
                </a:gs>
                <a:gs pos="100000">
                  <a:schemeClr val="bg1"/>
                </a:gs>
              </a:gsLst>
              <a:lin ang="2700000" scaled="1"/>
              <a:tileRect/>
            </a:gra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4855109" y="2449386"/>
            <a:ext cx="0" cy="1447800"/>
          </a:xfrm>
          <a:prstGeom prst="line">
            <a:avLst/>
          </a:prstGeom>
          <a:ln w="22860">
            <a:gradFill flip="none" rotWithShape="1">
              <a:gsLst>
                <a:gs pos="0">
                  <a:schemeClr val="bg1">
                    <a:lumMod val="95000"/>
                  </a:schemeClr>
                </a:gs>
                <a:gs pos="50000">
                  <a:schemeClr val="bg1"/>
                </a:gs>
                <a:gs pos="78000">
                  <a:srgbClr val="AFAFAF"/>
                </a:gs>
                <a:gs pos="28000">
                  <a:schemeClr val="tx1">
                    <a:lumMod val="65000"/>
                    <a:lumOff val="35000"/>
                  </a:schemeClr>
                </a:gs>
                <a:gs pos="100000">
                  <a:schemeClr val="bg1"/>
                </a:gs>
              </a:gsLst>
              <a:lin ang="2700000" scaled="1"/>
              <a:tileRect/>
            </a:gra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p:txBody>
          <a:bodyPr>
            <a:normAutofit fontScale="90000"/>
          </a:bodyPr>
          <a:lstStyle/>
          <a:p>
            <a:br>
              <a:rPr lang="en-GB" sz="4000" dirty="0">
                <a:latin typeface="ChalkyChuck" panose="02000603000000000000" pitchFamily="2" charset="0"/>
                <a:ea typeface="ChalkyChuck" panose="02000603000000000000" pitchFamily="2" charset="0"/>
              </a:rPr>
            </a:br>
            <a:r>
              <a:rPr lang="en-GB" sz="4000" dirty="0">
                <a:latin typeface="ChalkyChuck" panose="02000603000000000000" pitchFamily="2" charset="0"/>
                <a:ea typeface="ChalkyChuck" panose="02000603000000000000" pitchFamily="2" charset="0"/>
              </a:rPr>
              <a:t>Aspect 1 General sound discrimination </a:t>
            </a:r>
            <a:r>
              <a:rPr lang="en-US" sz="4000" dirty="0">
                <a:latin typeface="ChalkyChuck" panose="02000603000000000000" pitchFamily="2" charset="0"/>
                <a:ea typeface="ChalkyChuck" panose="02000603000000000000" pitchFamily="2" charset="0"/>
              </a:rPr>
              <a:t>–</a:t>
            </a:r>
            <a:r>
              <a:rPr lang="en-GB" sz="4000" dirty="0">
                <a:latin typeface="ChalkyChuck" panose="02000603000000000000" pitchFamily="2" charset="0"/>
                <a:ea typeface="ChalkyChuck" panose="02000603000000000000" pitchFamily="2" charset="0"/>
              </a:rPr>
              <a:t> environmental</a:t>
            </a:r>
            <a:endParaRPr lang="en-US" dirty="0">
              <a:latin typeface="ChalkyChuck" panose="02000603000000000000" pitchFamily="2" charset="0"/>
              <a:ea typeface="ChalkyChuck" panose="02000603000000000000" pitchFamily="2" charset="0"/>
            </a:endParaRPr>
          </a:p>
        </p:txBody>
      </p:sp>
      <p:sp>
        <p:nvSpPr>
          <p:cNvPr id="2" name="AutoShape 2" descr="http://www.moxa.com/Innovation/images/DT-diagram.jpg"/>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3" name="Group 2"/>
          <p:cNvGrpSpPr/>
          <p:nvPr/>
        </p:nvGrpSpPr>
        <p:grpSpPr>
          <a:xfrm>
            <a:off x="3679840" y="3121001"/>
            <a:ext cx="1790568" cy="1470866"/>
            <a:chOff x="3909824" y="3113868"/>
            <a:chExt cx="1790568" cy="1470866"/>
          </a:xfrm>
        </p:grpSpPr>
        <p:sp>
          <p:nvSpPr>
            <p:cNvPr id="37" name="Rectangle 19"/>
            <p:cNvSpPr/>
            <p:nvPr/>
          </p:nvSpPr>
          <p:spPr>
            <a:xfrm rot="21599113">
              <a:off x="4202524" y="3143134"/>
              <a:ext cx="1497868" cy="1441600"/>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F6EBB6"/>
                </a:gs>
                <a:gs pos="100000">
                  <a:srgbClr val="F0DD80"/>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endParaRPr lang="en-US" sz="1600" dirty="0">
                <a:solidFill>
                  <a:schemeClr val="tx1"/>
                </a:solidFill>
                <a:latin typeface="ChalkyChuck" panose="02000603000000000000" pitchFamily="2" charset="0"/>
                <a:ea typeface="ChalkyChuck" panose="02000603000000000000" pitchFamily="2" charset="0"/>
                <a:cs typeface="Arial" pitchFamily="34" charset="0"/>
              </a:endParaRPr>
            </a:p>
            <a:p>
              <a:pPr algn="ctr"/>
              <a:r>
                <a:rPr lang="en-US" sz="1600" dirty="0">
                  <a:solidFill>
                    <a:schemeClr val="tx1"/>
                  </a:solidFill>
                  <a:latin typeface="ChalkyChuck" panose="02000603000000000000" pitchFamily="2" charset="0"/>
                  <a:ea typeface="ChalkyChuck" panose="02000603000000000000" pitchFamily="2" charset="0"/>
                  <a:cs typeface="Arial" pitchFamily="34" charset="0"/>
                </a:rPr>
                <a:t>Going on a listening walk outside and comparing the sounds</a:t>
              </a:r>
            </a:p>
          </p:txBody>
        </p:sp>
        <p:sp>
          <p:nvSpPr>
            <p:cNvPr id="38" name="Rectangle 37"/>
            <p:cNvSpPr/>
            <p:nvPr/>
          </p:nvSpPr>
          <p:spPr>
            <a:xfrm rot="21599113">
              <a:off x="3909824" y="3652961"/>
              <a:ext cx="1347900" cy="338554"/>
            </a:xfrm>
            <a:prstGeom prst="rect">
              <a:avLst/>
            </a:prstGeom>
          </p:spPr>
          <p:txBody>
            <a:bodyPr wrap="square">
              <a:spAutoFit/>
            </a:bodyPr>
            <a:lstStyle/>
            <a:p>
              <a:pPr algn="ctr"/>
              <a:endParaRPr lang="en-US" sz="1600" dirty="0">
                <a:solidFill>
                  <a:schemeClr val="tx1">
                    <a:lumMod val="95000"/>
                    <a:lumOff val="5000"/>
                  </a:schemeClr>
                </a:solidFill>
                <a:latin typeface="Comic Sans MS" pitchFamily="66" charset="0"/>
              </a:endParaRPr>
            </a:p>
          </p:txBody>
        </p:sp>
        <p:grpSp>
          <p:nvGrpSpPr>
            <p:cNvPr id="39" name="Group 38"/>
            <p:cNvGrpSpPr/>
            <p:nvPr/>
          </p:nvGrpSpPr>
          <p:grpSpPr>
            <a:xfrm rot="21599113">
              <a:off x="4509106" y="3113868"/>
              <a:ext cx="203264" cy="205359"/>
              <a:chOff x="4917745" y="2235200"/>
              <a:chExt cx="2584952" cy="2489199"/>
            </a:xfrm>
            <a:effectLst>
              <a:outerShdw blurRad="50800" dist="25400" dir="8100000" algn="tr" rotWithShape="0">
                <a:prstClr val="black">
                  <a:alpha val="45000"/>
                </a:prstClr>
              </a:outerShdw>
            </a:effectLst>
          </p:grpSpPr>
          <p:sp>
            <p:nvSpPr>
              <p:cNvPr id="40" name="Oval 39"/>
              <p:cNvSpPr/>
              <p:nvPr/>
            </p:nvSpPr>
            <p:spPr>
              <a:xfrm>
                <a:off x="4917745" y="2429067"/>
                <a:ext cx="2295331" cy="2295332"/>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444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sp>
            <p:nvSpPr>
              <p:cNvPr id="41" name="Oval 40"/>
              <p:cNvSpPr/>
              <p:nvPr/>
            </p:nvSpPr>
            <p:spPr>
              <a:xfrm>
                <a:off x="5484130" y="2913213"/>
                <a:ext cx="1253454" cy="1253453"/>
              </a:xfrm>
              <a:prstGeom prst="ellipse">
                <a:avLst/>
              </a:prstGeom>
              <a:solidFill>
                <a:schemeClr val="accent6">
                  <a:lumMod val="50000"/>
                </a:schemeClr>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sp>
            <p:nvSpPr>
              <p:cNvPr id="42" name="Oval 41"/>
              <p:cNvSpPr/>
              <p:nvPr/>
            </p:nvSpPr>
            <p:spPr>
              <a:xfrm>
                <a:off x="5972471" y="2235200"/>
                <a:ext cx="1530226" cy="1530226"/>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317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grpSp>
      </p:grpSp>
      <p:grpSp>
        <p:nvGrpSpPr>
          <p:cNvPr id="44" name="Group 43"/>
          <p:cNvGrpSpPr/>
          <p:nvPr/>
        </p:nvGrpSpPr>
        <p:grpSpPr>
          <a:xfrm>
            <a:off x="3706251" y="950030"/>
            <a:ext cx="1897792" cy="1441600"/>
            <a:chOff x="3909824" y="2975271"/>
            <a:chExt cx="1897792" cy="1441600"/>
          </a:xfrm>
        </p:grpSpPr>
        <p:sp>
          <p:nvSpPr>
            <p:cNvPr id="46" name="Rectangle 19"/>
            <p:cNvSpPr/>
            <p:nvPr/>
          </p:nvSpPr>
          <p:spPr>
            <a:xfrm rot="21599113">
              <a:off x="4309748" y="2975271"/>
              <a:ext cx="1497868" cy="1441600"/>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F6EBB6"/>
                </a:gs>
                <a:gs pos="100000">
                  <a:srgbClr val="F0DD80"/>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r>
                <a:rPr lang="en-US" sz="1600" dirty="0">
                  <a:solidFill>
                    <a:schemeClr val="tx1"/>
                  </a:solidFill>
                  <a:latin typeface="ChalkyChuck" panose="02000603000000000000" pitchFamily="2" charset="0"/>
                  <a:ea typeface="ChalkyChuck" panose="02000603000000000000" pitchFamily="2" charset="0"/>
                  <a:cs typeface="Arial" pitchFamily="34" charset="0"/>
                </a:rPr>
                <a:t>Playing sound lotto games</a:t>
              </a:r>
            </a:p>
          </p:txBody>
        </p:sp>
        <p:sp>
          <p:nvSpPr>
            <p:cNvPr id="47" name="Rectangle 46"/>
            <p:cNvSpPr/>
            <p:nvPr/>
          </p:nvSpPr>
          <p:spPr>
            <a:xfrm rot="21599113">
              <a:off x="3909824" y="3652961"/>
              <a:ext cx="1347900" cy="338554"/>
            </a:xfrm>
            <a:prstGeom prst="rect">
              <a:avLst/>
            </a:prstGeom>
          </p:spPr>
          <p:txBody>
            <a:bodyPr wrap="square">
              <a:spAutoFit/>
            </a:bodyPr>
            <a:lstStyle/>
            <a:p>
              <a:pPr algn="ctr"/>
              <a:endParaRPr lang="en-US" sz="1600" dirty="0">
                <a:solidFill>
                  <a:schemeClr val="tx1">
                    <a:lumMod val="95000"/>
                    <a:lumOff val="5000"/>
                  </a:schemeClr>
                </a:solidFill>
                <a:latin typeface="Comic Sans MS" pitchFamily="66" charset="0"/>
              </a:endParaRPr>
            </a:p>
          </p:txBody>
        </p:sp>
        <p:grpSp>
          <p:nvGrpSpPr>
            <p:cNvPr id="61" name="Group 60"/>
            <p:cNvGrpSpPr/>
            <p:nvPr/>
          </p:nvGrpSpPr>
          <p:grpSpPr>
            <a:xfrm rot="21599113">
              <a:off x="4509106" y="3113868"/>
              <a:ext cx="203264" cy="205359"/>
              <a:chOff x="4917745" y="2235200"/>
              <a:chExt cx="2584952" cy="2489199"/>
            </a:xfrm>
            <a:effectLst>
              <a:outerShdw blurRad="50800" dist="25400" dir="8100000" algn="tr" rotWithShape="0">
                <a:prstClr val="black">
                  <a:alpha val="45000"/>
                </a:prstClr>
              </a:outerShdw>
            </a:effectLst>
          </p:grpSpPr>
          <p:sp>
            <p:nvSpPr>
              <p:cNvPr id="62" name="Oval 61"/>
              <p:cNvSpPr/>
              <p:nvPr/>
            </p:nvSpPr>
            <p:spPr>
              <a:xfrm>
                <a:off x="4917745" y="2429067"/>
                <a:ext cx="2295331" cy="2295332"/>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444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sp>
            <p:nvSpPr>
              <p:cNvPr id="63" name="Oval 62"/>
              <p:cNvSpPr/>
              <p:nvPr/>
            </p:nvSpPr>
            <p:spPr>
              <a:xfrm>
                <a:off x="5484130" y="2913213"/>
                <a:ext cx="1253454" cy="1253453"/>
              </a:xfrm>
              <a:prstGeom prst="ellipse">
                <a:avLst/>
              </a:prstGeom>
              <a:solidFill>
                <a:schemeClr val="accent6">
                  <a:lumMod val="50000"/>
                </a:schemeClr>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sp>
            <p:nvSpPr>
              <p:cNvPr id="64" name="Oval 63"/>
              <p:cNvSpPr/>
              <p:nvPr/>
            </p:nvSpPr>
            <p:spPr>
              <a:xfrm>
                <a:off x="5972471" y="2235200"/>
                <a:ext cx="1530226" cy="1530226"/>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317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grpSp>
      </p:grpSp>
      <p:grpSp>
        <p:nvGrpSpPr>
          <p:cNvPr id="65" name="Group 64"/>
          <p:cNvGrpSpPr/>
          <p:nvPr/>
        </p:nvGrpSpPr>
        <p:grpSpPr>
          <a:xfrm>
            <a:off x="7089294" y="3146679"/>
            <a:ext cx="1546968" cy="1441600"/>
            <a:chOff x="3909824" y="2931987"/>
            <a:chExt cx="1546968" cy="1441600"/>
          </a:xfrm>
        </p:grpSpPr>
        <p:sp>
          <p:nvSpPr>
            <p:cNvPr id="66" name="Rectangle 19"/>
            <p:cNvSpPr/>
            <p:nvPr/>
          </p:nvSpPr>
          <p:spPr>
            <a:xfrm rot="21599113">
              <a:off x="3958924" y="2931987"/>
              <a:ext cx="1497868" cy="1441600"/>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F6EBB6"/>
                </a:gs>
                <a:gs pos="100000">
                  <a:srgbClr val="F0DD80"/>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r>
                <a:rPr lang="en-US" sz="1600" dirty="0">
                  <a:solidFill>
                    <a:schemeClr val="tx1"/>
                  </a:solidFill>
                  <a:latin typeface="ChalkyChuck" panose="02000603000000000000" pitchFamily="2" charset="0"/>
                  <a:ea typeface="ChalkyChuck" panose="02000603000000000000" pitchFamily="2" charset="0"/>
                  <a:cs typeface="Arial" pitchFamily="34" charset="0"/>
                </a:rPr>
                <a:t>Making shakers</a:t>
              </a:r>
            </a:p>
          </p:txBody>
        </p:sp>
        <p:sp>
          <p:nvSpPr>
            <p:cNvPr id="67" name="Rectangle 66"/>
            <p:cNvSpPr/>
            <p:nvPr/>
          </p:nvSpPr>
          <p:spPr>
            <a:xfrm rot="21599113">
              <a:off x="3909824" y="3652961"/>
              <a:ext cx="1347900" cy="338554"/>
            </a:xfrm>
            <a:prstGeom prst="rect">
              <a:avLst/>
            </a:prstGeom>
          </p:spPr>
          <p:txBody>
            <a:bodyPr wrap="square">
              <a:spAutoFit/>
            </a:bodyPr>
            <a:lstStyle/>
            <a:p>
              <a:pPr algn="ctr"/>
              <a:endParaRPr lang="en-US" sz="1600" dirty="0">
                <a:solidFill>
                  <a:schemeClr val="tx1">
                    <a:lumMod val="95000"/>
                    <a:lumOff val="5000"/>
                  </a:schemeClr>
                </a:solidFill>
                <a:latin typeface="Comic Sans MS" pitchFamily="66" charset="0"/>
              </a:endParaRPr>
            </a:p>
          </p:txBody>
        </p:sp>
        <p:grpSp>
          <p:nvGrpSpPr>
            <p:cNvPr id="68" name="Group 67"/>
            <p:cNvGrpSpPr/>
            <p:nvPr/>
          </p:nvGrpSpPr>
          <p:grpSpPr>
            <a:xfrm rot="21599113">
              <a:off x="4509106" y="3113868"/>
              <a:ext cx="203264" cy="205359"/>
              <a:chOff x="4917745" y="2235200"/>
              <a:chExt cx="2584952" cy="2489199"/>
            </a:xfrm>
            <a:effectLst>
              <a:outerShdw blurRad="50800" dist="25400" dir="8100000" algn="tr" rotWithShape="0">
                <a:prstClr val="black">
                  <a:alpha val="45000"/>
                </a:prstClr>
              </a:outerShdw>
            </a:effectLst>
          </p:grpSpPr>
          <p:sp>
            <p:nvSpPr>
              <p:cNvPr id="69" name="Oval 68"/>
              <p:cNvSpPr/>
              <p:nvPr/>
            </p:nvSpPr>
            <p:spPr>
              <a:xfrm>
                <a:off x="4917745" y="2429067"/>
                <a:ext cx="2295331" cy="2295332"/>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444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sp>
            <p:nvSpPr>
              <p:cNvPr id="70" name="Oval 69"/>
              <p:cNvSpPr/>
              <p:nvPr/>
            </p:nvSpPr>
            <p:spPr>
              <a:xfrm>
                <a:off x="5484130" y="2913213"/>
                <a:ext cx="1253454" cy="1253453"/>
              </a:xfrm>
              <a:prstGeom prst="ellipse">
                <a:avLst/>
              </a:prstGeom>
              <a:solidFill>
                <a:schemeClr val="accent6">
                  <a:lumMod val="50000"/>
                </a:schemeClr>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sp>
            <p:nvSpPr>
              <p:cNvPr id="73" name="Oval 72"/>
              <p:cNvSpPr/>
              <p:nvPr/>
            </p:nvSpPr>
            <p:spPr>
              <a:xfrm>
                <a:off x="5972471" y="2235200"/>
                <a:ext cx="1530226" cy="1530226"/>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317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grpSp>
      </p:grpSp>
      <p:grpSp>
        <p:nvGrpSpPr>
          <p:cNvPr id="74" name="Group 73"/>
          <p:cNvGrpSpPr/>
          <p:nvPr/>
        </p:nvGrpSpPr>
        <p:grpSpPr>
          <a:xfrm>
            <a:off x="1120545" y="3126386"/>
            <a:ext cx="1497868" cy="1441600"/>
            <a:chOff x="3835946" y="3104282"/>
            <a:chExt cx="1497868" cy="1441600"/>
          </a:xfrm>
        </p:grpSpPr>
        <p:sp>
          <p:nvSpPr>
            <p:cNvPr id="75" name="Rectangle 19"/>
            <p:cNvSpPr/>
            <p:nvPr/>
          </p:nvSpPr>
          <p:spPr>
            <a:xfrm rot="21599113">
              <a:off x="3835946" y="3104282"/>
              <a:ext cx="1497868" cy="1441600"/>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F6EBB6"/>
                </a:gs>
                <a:gs pos="100000">
                  <a:srgbClr val="F0DD80"/>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r>
                <a:rPr lang="en-US" sz="1600" dirty="0">
                  <a:solidFill>
                    <a:schemeClr val="tx1"/>
                  </a:solidFill>
                  <a:latin typeface="ChalkyChuck" panose="02000603000000000000" pitchFamily="2" charset="0"/>
                  <a:ea typeface="ChalkyChuck" panose="02000603000000000000" pitchFamily="2" charset="0"/>
                  <a:cs typeface="Arial" pitchFamily="34" charset="0"/>
                </a:rPr>
                <a:t>Drumming on different items</a:t>
              </a:r>
            </a:p>
          </p:txBody>
        </p:sp>
        <p:sp>
          <p:nvSpPr>
            <p:cNvPr id="76" name="Rectangle 75"/>
            <p:cNvSpPr/>
            <p:nvPr/>
          </p:nvSpPr>
          <p:spPr>
            <a:xfrm rot="21599113">
              <a:off x="3909824" y="3652958"/>
              <a:ext cx="1347900" cy="338554"/>
            </a:xfrm>
            <a:prstGeom prst="rect">
              <a:avLst/>
            </a:prstGeom>
          </p:spPr>
          <p:txBody>
            <a:bodyPr wrap="square">
              <a:spAutoFit/>
            </a:bodyPr>
            <a:lstStyle/>
            <a:p>
              <a:pPr eaLnBrk="1" hangingPunct="1"/>
              <a:endParaRPr lang="en-GB" sz="1600" dirty="0">
                <a:latin typeface="Sassoon Infant Rg" panose="02000503030000020003" pitchFamily="2" charset="0"/>
                <a:ea typeface="Sassoon Infant Rg" panose="02000503030000020003" pitchFamily="2" charset="0"/>
              </a:endParaRPr>
            </a:p>
          </p:txBody>
        </p:sp>
        <p:grpSp>
          <p:nvGrpSpPr>
            <p:cNvPr id="77" name="Group 76"/>
            <p:cNvGrpSpPr/>
            <p:nvPr/>
          </p:nvGrpSpPr>
          <p:grpSpPr>
            <a:xfrm rot="21599113">
              <a:off x="4509106" y="3113868"/>
              <a:ext cx="203264" cy="205359"/>
              <a:chOff x="4917745" y="2235200"/>
              <a:chExt cx="2584952" cy="2489199"/>
            </a:xfrm>
            <a:effectLst>
              <a:outerShdw blurRad="50800" dist="25400" dir="8100000" algn="tr" rotWithShape="0">
                <a:prstClr val="black">
                  <a:alpha val="45000"/>
                </a:prstClr>
              </a:outerShdw>
            </a:effectLst>
          </p:grpSpPr>
          <p:sp>
            <p:nvSpPr>
              <p:cNvPr id="84" name="Oval 83"/>
              <p:cNvSpPr/>
              <p:nvPr/>
            </p:nvSpPr>
            <p:spPr>
              <a:xfrm>
                <a:off x="4917745" y="2429067"/>
                <a:ext cx="2295331" cy="2295332"/>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444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sp>
            <p:nvSpPr>
              <p:cNvPr id="85" name="Oval 84"/>
              <p:cNvSpPr/>
              <p:nvPr/>
            </p:nvSpPr>
            <p:spPr>
              <a:xfrm>
                <a:off x="5484130" y="2913213"/>
                <a:ext cx="1253454" cy="1253453"/>
              </a:xfrm>
              <a:prstGeom prst="ellipse">
                <a:avLst/>
              </a:prstGeom>
              <a:solidFill>
                <a:schemeClr val="accent6">
                  <a:lumMod val="50000"/>
                </a:schemeClr>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sp>
            <p:nvSpPr>
              <p:cNvPr id="86" name="Oval 85"/>
              <p:cNvSpPr/>
              <p:nvPr/>
            </p:nvSpPr>
            <p:spPr>
              <a:xfrm>
                <a:off x="5972471" y="2235200"/>
                <a:ext cx="1530226" cy="1530226"/>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317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grpSp>
      </p:grpSp>
      <p:grpSp>
        <p:nvGrpSpPr>
          <p:cNvPr id="87" name="Group 86"/>
          <p:cNvGrpSpPr/>
          <p:nvPr/>
        </p:nvGrpSpPr>
        <p:grpSpPr>
          <a:xfrm>
            <a:off x="1125295" y="4911561"/>
            <a:ext cx="1991194" cy="1565090"/>
            <a:chOff x="3909823" y="3102762"/>
            <a:chExt cx="1991194" cy="1731989"/>
          </a:xfrm>
        </p:grpSpPr>
        <p:sp>
          <p:nvSpPr>
            <p:cNvPr id="88" name="Rectangle 19"/>
            <p:cNvSpPr/>
            <p:nvPr/>
          </p:nvSpPr>
          <p:spPr>
            <a:xfrm rot="21599113">
              <a:off x="4208482" y="3102762"/>
              <a:ext cx="1692535" cy="1731989"/>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F6EBB6"/>
                </a:gs>
                <a:gs pos="100000">
                  <a:srgbClr val="F0DD80"/>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r>
                <a:rPr lang="en-US" sz="1600" dirty="0">
                  <a:solidFill>
                    <a:schemeClr val="tx1"/>
                  </a:solidFill>
                  <a:latin typeface="ChalkyChuck" panose="02000603000000000000" pitchFamily="2" charset="0"/>
                  <a:ea typeface="ChalkyChuck" panose="02000603000000000000" pitchFamily="2" charset="0"/>
                  <a:cs typeface="Arial" pitchFamily="34" charset="0"/>
                </a:rPr>
                <a:t>Listening to animal sounds</a:t>
              </a:r>
            </a:p>
          </p:txBody>
        </p:sp>
        <p:sp>
          <p:nvSpPr>
            <p:cNvPr id="89" name="Rectangle 88"/>
            <p:cNvSpPr/>
            <p:nvPr/>
          </p:nvSpPr>
          <p:spPr>
            <a:xfrm rot="21599113">
              <a:off x="3909823" y="3652885"/>
              <a:ext cx="1935849" cy="338554"/>
            </a:xfrm>
            <a:prstGeom prst="rect">
              <a:avLst/>
            </a:prstGeom>
          </p:spPr>
          <p:txBody>
            <a:bodyPr wrap="square">
              <a:spAutoFit/>
            </a:bodyPr>
            <a:lstStyle/>
            <a:p>
              <a:pPr algn="ctr"/>
              <a:endParaRPr lang="en-US" sz="1600" dirty="0">
                <a:solidFill>
                  <a:schemeClr val="tx1">
                    <a:lumMod val="95000"/>
                    <a:lumOff val="5000"/>
                  </a:schemeClr>
                </a:solidFill>
                <a:latin typeface="Comic Sans MS" pitchFamily="66" charset="0"/>
              </a:endParaRPr>
            </a:p>
          </p:txBody>
        </p:sp>
        <p:grpSp>
          <p:nvGrpSpPr>
            <p:cNvPr id="90" name="Group 89"/>
            <p:cNvGrpSpPr/>
            <p:nvPr/>
          </p:nvGrpSpPr>
          <p:grpSpPr>
            <a:xfrm rot="21599113">
              <a:off x="4509108" y="3129865"/>
              <a:ext cx="180490" cy="189365"/>
              <a:chOff x="4917745" y="2429074"/>
              <a:chExt cx="2295328" cy="2295335"/>
            </a:xfrm>
            <a:effectLst>
              <a:outerShdw blurRad="50800" dist="25400" dir="8100000" algn="tr" rotWithShape="0">
                <a:prstClr val="black">
                  <a:alpha val="45000"/>
                </a:prstClr>
              </a:outerShdw>
            </a:effectLst>
          </p:grpSpPr>
          <p:sp>
            <p:nvSpPr>
              <p:cNvPr id="91" name="Oval 90"/>
              <p:cNvSpPr/>
              <p:nvPr/>
            </p:nvSpPr>
            <p:spPr>
              <a:xfrm>
                <a:off x="4917745" y="2429074"/>
                <a:ext cx="2295328" cy="2295335"/>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444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sp>
            <p:nvSpPr>
              <p:cNvPr id="92" name="Oval 91"/>
              <p:cNvSpPr/>
              <p:nvPr/>
            </p:nvSpPr>
            <p:spPr>
              <a:xfrm>
                <a:off x="5484130" y="2913213"/>
                <a:ext cx="1253454" cy="1253453"/>
              </a:xfrm>
              <a:prstGeom prst="ellipse">
                <a:avLst/>
              </a:prstGeom>
              <a:solidFill>
                <a:schemeClr val="accent6">
                  <a:lumMod val="50000"/>
                </a:schemeClr>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grpSp>
      </p:grpSp>
      <p:grpSp>
        <p:nvGrpSpPr>
          <p:cNvPr id="43" name="Group 42"/>
          <p:cNvGrpSpPr/>
          <p:nvPr/>
        </p:nvGrpSpPr>
        <p:grpSpPr>
          <a:xfrm>
            <a:off x="6444024" y="5045775"/>
            <a:ext cx="1556632" cy="1441600"/>
            <a:chOff x="3701092" y="3054593"/>
            <a:chExt cx="1556632" cy="1441600"/>
          </a:xfrm>
        </p:grpSpPr>
        <p:sp>
          <p:nvSpPr>
            <p:cNvPr id="48" name="Rectangle 19"/>
            <p:cNvSpPr/>
            <p:nvPr/>
          </p:nvSpPr>
          <p:spPr>
            <a:xfrm rot="21599113">
              <a:off x="3701092" y="3054593"/>
              <a:ext cx="1497868" cy="1441600"/>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F6EBB6"/>
                </a:gs>
                <a:gs pos="100000">
                  <a:srgbClr val="F0DD80"/>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algn="ctr"/>
              <a:r>
                <a:rPr lang="en-US" sz="1600" dirty="0">
                  <a:solidFill>
                    <a:schemeClr val="tx1"/>
                  </a:solidFill>
                  <a:latin typeface="ChalkyChuck" panose="02000603000000000000" pitchFamily="2" charset="0"/>
                  <a:ea typeface="ChalkyChuck" panose="02000603000000000000" pitchFamily="2" charset="0"/>
                  <a:cs typeface="Arial" pitchFamily="34" charset="0"/>
                </a:rPr>
                <a:t>Listening and remembering sounds</a:t>
              </a:r>
            </a:p>
          </p:txBody>
        </p:sp>
        <p:sp>
          <p:nvSpPr>
            <p:cNvPr id="49" name="Rectangle 48"/>
            <p:cNvSpPr/>
            <p:nvPr/>
          </p:nvSpPr>
          <p:spPr>
            <a:xfrm rot="21599113">
              <a:off x="3909824" y="3652961"/>
              <a:ext cx="1347900" cy="338554"/>
            </a:xfrm>
            <a:prstGeom prst="rect">
              <a:avLst/>
            </a:prstGeom>
          </p:spPr>
          <p:txBody>
            <a:bodyPr wrap="square">
              <a:spAutoFit/>
            </a:bodyPr>
            <a:lstStyle/>
            <a:p>
              <a:pPr algn="ctr"/>
              <a:endParaRPr lang="en-US" sz="1600" dirty="0">
                <a:solidFill>
                  <a:schemeClr val="tx1">
                    <a:lumMod val="95000"/>
                    <a:lumOff val="5000"/>
                  </a:schemeClr>
                </a:solidFill>
                <a:latin typeface="Comic Sans MS" pitchFamily="66" charset="0"/>
              </a:endParaRPr>
            </a:p>
          </p:txBody>
        </p:sp>
        <p:grpSp>
          <p:nvGrpSpPr>
            <p:cNvPr id="50" name="Group 49"/>
            <p:cNvGrpSpPr/>
            <p:nvPr/>
          </p:nvGrpSpPr>
          <p:grpSpPr>
            <a:xfrm rot="21599113">
              <a:off x="4509106" y="3113868"/>
              <a:ext cx="203264" cy="205359"/>
              <a:chOff x="4917745" y="2235200"/>
              <a:chExt cx="2584952" cy="2489199"/>
            </a:xfrm>
            <a:effectLst>
              <a:outerShdw blurRad="50800" dist="25400" dir="8100000" algn="tr" rotWithShape="0">
                <a:prstClr val="black">
                  <a:alpha val="45000"/>
                </a:prstClr>
              </a:outerShdw>
            </a:effectLst>
          </p:grpSpPr>
          <p:sp>
            <p:nvSpPr>
              <p:cNvPr id="51" name="Oval 50"/>
              <p:cNvSpPr/>
              <p:nvPr/>
            </p:nvSpPr>
            <p:spPr>
              <a:xfrm>
                <a:off x="4917745" y="2429067"/>
                <a:ext cx="2295331" cy="2295332"/>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444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sp>
            <p:nvSpPr>
              <p:cNvPr id="52" name="Oval 51"/>
              <p:cNvSpPr/>
              <p:nvPr/>
            </p:nvSpPr>
            <p:spPr>
              <a:xfrm>
                <a:off x="5484130" y="2913213"/>
                <a:ext cx="1253454" cy="1253453"/>
              </a:xfrm>
              <a:prstGeom prst="ellipse">
                <a:avLst/>
              </a:prstGeom>
              <a:solidFill>
                <a:schemeClr val="accent6">
                  <a:lumMod val="50000"/>
                </a:schemeClr>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sp>
            <p:nvSpPr>
              <p:cNvPr id="53" name="Oval 52"/>
              <p:cNvSpPr/>
              <p:nvPr/>
            </p:nvSpPr>
            <p:spPr>
              <a:xfrm>
                <a:off x="5972471" y="2235200"/>
                <a:ext cx="1530226" cy="1530226"/>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317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p>
            </p:txBody>
          </p:sp>
        </p:grpSp>
      </p:grpSp>
      <p:sp>
        <p:nvSpPr>
          <p:cNvPr id="9" name="TextBox 8">
            <a:extLst>
              <a:ext uri="{FF2B5EF4-FFF2-40B4-BE49-F238E27FC236}">
                <a16:creationId xmlns:a16="http://schemas.microsoft.com/office/drawing/2014/main" id="{F7902277-EAA6-4705-9543-741F1D862612}"/>
              </a:ext>
            </a:extLst>
          </p:cNvPr>
          <p:cNvSpPr txBox="1"/>
          <p:nvPr/>
        </p:nvSpPr>
        <p:spPr>
          <a:xfrm>
            <a:off x="533400" y="1371600"/>
            <a:ext cx="3047999" cy="1477328"/>
          </a:xfrm>
          <a:prstGeom prst="rect">
            <a:avLst/>
          </a:prstGeom>
          <a:noFill/>
        </p:spPr>
        <p:txBody>
          <a:bodyPr wrap="square" rtlCol="0">
            <a:spAutoFit/>
          </a:bodyPr>
          <a:lstStyle/>
          <a:p>
            <a:endParaRPr lang="en-GB" sz="1800" dirty="0">
              <a:solidFill>
                <a:schemeClr val="bg1"/>
              </a:solidFill>
              <a:latin typeface="ChalkyChuck" panose="02000603000000000000" pitchFamily="2" charset="0"/>
              <a:ea typeface="ChalkyChuck" panose="02000603000000000000" pitchFamily="2" charset="0"/>
            </a:endParaRPr>
          </a:p>
          <a:p>
            <a:r>
              <a:rPr lang="en-GB" sz="1800" dirty="0">
                <a:solidFill>
                  <a:schemeClr val="bg1"/>
                </a:solidFill>
                <a:latin typeface="ChalkyChuck" panose="02000603000000000000" pitchFamily="2" charset="0"/>
                <a:ea typeface="ChalkyChuck" panose="02000603000000000000" pitchFamily="2" charset="0"/>
              </a:rPr>
              <a:t>The aim of this aspect is to raise children's awareness of the sounds around them and to develop their listening skills</a:t>
            </a:r>
            <a:endParaRPr lang="en-GB" dirty="0">
              <a:solidFill>
                <a:schemeClr val="bg1"/>
              </a:solidFill>
              <a:latin typeface="ChalkyChuck" panose="02000603000000000000" pitchFamily="2" charset="0"/>
              <a:ea typeface="ChalkyChuck" panose="02000603000000000000" pitchFamily="2" charset="0"/>
            </a:endParaRPr>
          </a:p>
        </p:txBody>
      </p:sp>
      <p:pic>
        <p:nvPicPr>
          <p:cNvPr id="57" name="Picture 56">
            <a:extLst>
              <a:ext uri="{FF2B5EF4-FFF2-40B4-BE49-F238E27FC236}">
                <a16:creationId xmlns:a16="http://schemas.microsoft.com/office/drawing/2014/main" id="{EA319C04-D16A-435A-9455-78C7905FD3E2}"/>
              </a:ext>
            </a:extLst>
          </p:cNvPr>
          <p:cNvPicPr>
            <a:picLocks noChangeAspect="1"/>
          </p:cNvPicPr>
          <p:nvPr/>
        </p:nvPicPr>
        <p:blipFill>
          <a:blip r:embed="rId2"/>
          <a:stretch>
            <a:fillRect/>
          </a:stretch>
        </p:blipFill>
        <p:spPr>
          <a:xfrm>
            <a:off x="8250002" y="82028"/>
            <a:ext cx="772892" cy="867808"/>
          </a:xfrm>
          <a:prstGeom prst="rect">
            <a:avLst/>
          </a:prstGeom>
        </p:spPr>
      </p:pic>
    </p:spTree>
    <p:extLst>
      <p:ext uri="{BB962C8B-B14F-4D97-AF65-F5344CB8AC3E}">
        <p14:creationId xmlns:p14="http://schemas.microsoft.com/office/powerpoint/2010/main" val="2775238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2465893" y="3169847"/>
            <a:ext cx="1905000" cy="584737"/>
          </a:xfrm>
          <a:prstGeom prst="line">
            <a:avLst/>
          </a:prstGeom>
          <a:ln w="22860">
            <a:gradFill flip="none" rotWithShape="1">
              <a:gsLst>
                <a:gs pos="0">
                  <a:schemeClr val="bg1">
                    <a:lumMod val="95000"/>
                  </a:schemeClr>
                </a:gs>
                <a:gs pos="50000">
                  <a:schemeClr val="bg1"/>
                </a:gs>
                <a:gs pos="78000">
                  <a:srgbClr val="AFAFAF"/>
                </a:gs>
                <a:gs pos="28000">
                  <a:schemeClr val="tx1">
                    <a:lumMod val="65000"/>
                    <a:lumOff val="35000"/>
                  </a:schemeClr>
                </a:gs>
                <a:gs pos="100000">
                  <a:schemeClr val="bg1"/>
                </a:gs>
              </a:gsLst>
              <a:lin ang="2700000" scaled="1"/>
              <a:tileRect/>
            </a:gra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a:cxnSpLocks/>
          </p:cNvCxnSpPr>
          <p:nvPr/>
        </p:nvCxnSpPr>
        <p:spPr>
          <a:xfrm flipV="1">
            <a:off x="5463610" y="3149155"/>
            <a:ext cx="1685235" cy="518077"/>
          </a:xfrm>
          <a:prstGeom prst="line">
            <a:avLst/>
          </a:prstGeom>
          <a:ln w="22860">
            <a:gradFill flip="none" rotWithShape="1">
              <a:gsLst>
                <a:gs pos="0">
                  <a:schemeClr val="bg1">
                    <a:lumMod val="95000"/>
                  </a:schemeClr>
                </a:gs>
                <a:gs pos="50000">
                  <a:schemeClr val="bg1"/>
                </a:gs>
                <a:gs pos="78000">
                  <a:srgbClr val="AFAFAF"/>
                </a:gs>
                <a:gs pos="28000">
                  <a:schemeClr val="tx1">
                    <a:lumMod val="65000"/>
                    <a:lumOff val="35000"/>
                  </a:schemeClr>
                </a:gs>
                <a:gs pos="100000">
                  <a:schemeClr val="bg1"/>
                </a:gs>
              </a:gsLst>
              <a:lin ang="2700000" scaled="1"/>
              <a:tileRect/>
            </a:gra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4690547" y="3998822"/>
            <a:ext cx="0" cy="1447800"/>
          </a:xfrm>
          <a:prstGeom prst="line">
            <a:avLst/>
          </a:prstGeom>
          <a:ln w="22860">
            <a:gradFill flip="none" rotWithShape="1">
              <a:gsLst>
                <a:gs pos="0">
                  <a:schemeClr val="bg1">
                    <a:lumMod val="95000"/>
                  </a:schemeClr>
                </a:gs>
                <a:gs pos="50000">
                  <a:schemeClr val="bg1"/>
                </a:gs>
                <a:gs pos="78000">
                  <a:srgbClr val="AFAFAF"/>
                </a:gs>
                <a:gs pos="28000">
                  <a:schemeClr val="tx1">
                    <a:lumMod val="65000"/>
                    <a:lumOff val="35000"/>
                  </a:schemeClr>
                </a:gs>
                <a:gs pos="100000">
                  <a:schemeClr val="bg1"/>
                </a:gs>
              </a:gsLst>
              <a:lin ang="2700000" scaled="1"/>
              <a:tileRect/>
            </a:gra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p:txBody>
          <a:bodyPr>
            <a:normAutofit fontScale="90000"/>
          </a:bodyPr>
          <a:lstStyle/>
          <a:p>
            <a:br>
              <a:rPr lang="en-GB" sz="4000" dirty="0">
                <a:latin typeface="ChalkyChuck" panose="02000603000000000000" pitchFamily="2" charset="0"/>
                <a:ea typeface="ChalkyChuck" panose="02000603000000000000" pitchFamily="2" charset="0"/>
              </a:rPr>
            </a:br>
            <a:br>
              <a:rPr lang="en-GB" sz="4000" dirty="0">
                <a:latin typeface="ChalkyChuck" panose="02000603000000000000" pitchFamily="2" charset="0"/>
                <a:ea typeface="ChalkyChuck" panose="02000603000000000000" pitchFamily="2" charset="0"/>
              </a:rPr>
            </a:br>
            <a:br>
              <a:rPr lang="en-GB" sz="4000" dirty="0">
                <a:latin typeface="ChalkyChuck" panose="02000603000000000000" pitchFamily="2" charset="0"/>
                <a:ea typeface="ChalkyChuck" panose="02000603000000000000" pitchFamily="2" charset="0"/>
              </a:rPr>
            </a:br>
            <a:br>
              <a:rPr lang="en-GB" sz="4000" dirty="0">
                <a:latin typeface="ChalkyChuck" panose="02000603000000000000" pitchFamily="2" charset="0"/>
                <a:ea typeface="ChalkyChuck" panose="02000603000000000000" pitchFamily="2" charset="0"/>
              </a:rPr>
            </a:br>
            <a:r>
              <a:rPr lang="en-GB" sz="4000" dirty="0">
                <a:latin typeface="ChalkyChuck" panose="02000603000000000000" pitchFamily="2" charset="0"/>
                <a:ea typeface="ChalkyChuck" panose="02000603000000000000" pitchFamily="2" charset="0"/>
              </a:rPr>
              <a:t>Aspect 2 General sound discrimination – instrumental sounds</a:t>
            </a:r>
            <a:br>
              <a:rPr lang="en-GB" sz="4000" dirty="0">
                <a:latin typeface="ChalkyChuck" panose="02000603000000000000" pitchFamily="2" charset="0"/>
                <a:ea typeface="ChalkyChuck" panose="02000603000000000000" pitchFamily="2" charset="0"/>
              </a:rPr>
            </a:br>
            <a:br>
              <a:rPr lang="en-GB" sz="4000" dirty="0">
                <a:latin typeface="ChalkyChuck" panose="02000603000000000000" pitchFamily="2" charset="0"/>
                <a:ea typeface="ChalkyChuck" panose="02000603000000000000" pitchFamily="2" charset="0"/>
              </a:rPr>
            </a:br>
            <a:br>
              <a:rPr lang="en-GB" sz="4000" dirty="0">
                <a:latin typeface="ChalkyChuck" panose="02000603000000000000" pitchFamily="2" charset="0"/>
                <a:ea typeface="ChalkyChuck" panose="02000603000000000000" pitchFamily="2" charset="0"/>
              </a:rPr>
            </a:br>
            <a:endParaRPr lang="en-US" dirty="0">
              <a:latin typeface="ChalkyChuck" panose="02000603000000000000" pitchFamily="2" charset="0"/>
              <a:ea typeface="ChalkyChuck" panose="02000603000000000000" pitchFamily="2" charset="0"/>
            </a:endParaRPr>
          </a:p>
        </p:txBody>
      </p:sp>
      <p:sp>
        <p:nvSpPr>
          <p:cNvPr id="2" name="AutoShape 2" descr="http://www.moxa.com/Innovation/images/DT-diagram.jpg"/>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grpSp>
        <p:nvGrpSpPr>
          <p:cNvPr id="3" name="Group 2"/>
          <p:cNvGrpSpPr/>
          <p:nvPr/>
        </p:nvGrpSpPr>
        <p:grpSpPr>
          <a:xfrm>
            <a:off x="3679840" y="3121001"/>
            <a:ext cx="1790568" cy="1470866"/>
            <a:chOff x="3909824" y="3113868"/>
            <a:chExt cx="1790568" cy="1470866"/>
          </a:xfrm>
        </p:grpSpPr>
        <p:sp>
          <p:nvSpPr>
            <p:cNvPr id="37" name="Rectangle 19"/>
            <p:cNvSpPr/>
            <p:nvPr/>
          </p:nvSpPr>
          <p:spPr>
            <a:xfrm rot="21599113">
              <a:off x="4202524" y="3143134"/>
              <a:ext cx="1497868" cy="1441600"/>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F6EBB6"/>
                </a:gs>
                <a:gs pos="100000">
                  <a:srgbClr val="F0DD80"/>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halkyChuck" panose="02000603000000000000" pitchFamily="2" charset="0"/>
                  <a:ea typeface="ChalkyChuck" panose="02000603000000000000" pitchFamily="2" charset="0"/>
                  <a:cs typeface="Arial" pitchFamily="34" charset="0"/>
                </a:rPr>
                <a:t>Comparing and matching sounds</a:t>
              </a:r>
            </a:p>
          </p:txBody>
        </p:sp>
        <p:sp>
          <p:nvSpPr>
            <p:cNvPr id="38" name="Rectangle 37"/>
            <p:cNvSpPr/>
            <p:nvPr/>
          </p:nvSpPr>
          <p:spPr>
            <a:xfrm rot="21599113">
              <a:off x="3909824" y="3652961"/>
              <a:ext cx="1347900" cy="33855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lumMod val="95000"/>
                    <a:lumOff val="5000"/>
                  </a:prstClr>
                </a:solidFill>
                <a:effectLst/>
                <a:uLnTx/>
                <a:uFillTx/>
                <a:latin typeface="Comic Sans MS" pitchFamily="66" charset="0"/>
                <a:ea typeface="+mn-ea"/>
                <a:cs typeface="+mn-cs"/>
              </a:endParaRPr>
            </a:p>
          </p:txBody>
        </p:sp>
        <p:grpSp>
          <p:nvGrpSpPr>
            <p:cNvPr id="39" name="Group 38"/>
            <p:cNvGrpSpPr/>
            <p:nvPr/>
          </p:nvGrpSpPr>
          <p:grpSpPr>
            <a:xfrm rot="21599113">
              <a:off x="4509106" y="3113868"/>
              <a:ext cx="203264" cy="205359"/>
              <a:chOff x="4917745" y="2235200"/>
              <a:chExt cx="2584952" cy="2489199"/>
            </a:xfrm>
            <a:effectLst>
              <a:outerShdw blurRad="50800" dist="25400" dir="8100000" algn="tr" rotWithShape="0">
                <a:prstClr val="black">
                  <a:alpha val="45000"/>
                </a:prstClr>
              </a:outerShdw>
            </a:effectLst>
          </p:grpSpPr>
          <p:sp>
            <p:nvSpPr>
              <p:cNvPr id="40" name="Oval 39"/>
              <p:cNvSpPr/>
              <p:nvPr/>
            </p:nvSpPr>
            <p:spPr>
              <a:xfrm>
                <a:off x="4917745" y="2429067"/>
                <a:ext cx="2295331" cy="2295332"/>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444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sp>
            <p:nvSpPr>
              <p:cNvPr id="41" name="Oval 40"/>
              <p:cNvSpPr/>
              <p:nvPr/>
            </p:nvSpPr>
            <p:spPr>
              <a:xfrm>
                <a:off x="5484130" y="2913213"/>
                <a:ext cx="1253454" cy="1253453"/>
              </a:xfrm>
              <a:prstGeom prst="ellipse">
                <a:avLst/>
              </a:prstGeom>
              <a:solidFill>
                <a:schemeClr val="accent6">
                  <a:lumMod val="50000"/>
                </a:schemeClr>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sp>
            <p:nvSpPr>
              <p:cNvPr id="42" name="Oval 41"/>
              <p:cNvSpPr/>
              <p:nvPr/>
            </p:nvSpPr>
            <p:spPr>
              <a:xfrm>
                <a:off x="5972471" y="2235200"/>
                <a:ext cx="1530226" cy="1530226"/>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317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grpSp>
      </p:grpSp>
      <p:grpSp>
        <p:nvGrpSpPr>
          <p:cNvPr id="65" name="Group 64"/>
          <p:cNvGrpSpPr/>
          <p:nvPr/>
        </p:nvGrpSpPr>
        <p:grpSpPr>
          <a:xfrm>
            <a:off x="7092947" y="3120974"/>
            <a:ext cx="1546968" cy="1441600"/>
            <a:chOff x="3909824" y="2931987"/>
            <a:chExt cx="1546968" cy="1441600"/>
          </a:xfrm>
        </p:grpSpPr>
        <p:sp>
          <p:nvSpPr>
            <p:cNvPr id="66" name="Rectangle 19"/>
            <p:cNvSpPr/>
            <p:nvPr/>
          </p:nvSpPr>
          <p:spPr>
            <a:xfrm rot="21599113">
              <a:off x="3958924" y="2931987"/>
              <a:ext cx="1497868" cy="1441600"/>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F6EBB6"/>
                </a:gs>
                <a:gs pos="100000">
                  <a:srgbClr val="F0DD80"/>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ChalkyChuck" panose="02000603000000000000" pitchFamily="2" charset="0"/>
                <a:ea typeface="ChalkyChuck" panose="02000603000000000000" pitchFamily="2" charset="0"/>
                <a:cs typeface="Arial"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halkyChuck" panose="02000603000000000000" pitchFamily="2" charset="0"/>
                  <a:ea typeface="ChalkyChuck" panose="02000603000000000000" pitchFamily="2" charset="0"/>
                  <a:cs typeface="Arial" pitchFamily="34" charset="0"/>
                </a:rPr>
                <a:t>Playing instruments along to a story</a:t>
              </a:r>
            </a:p>
          </p:txBody>
        </p:sp>
        <p:sp>
          <p:nvSpPr>
            <p:cNvPr id="67" name="Rectangle 66"/>
            <p:cNvSpPr/>
            <p:nvPr/>
          </p:nvSpPr>
          <p:spPr>
            <a:xfrm rot="21599113">
              <a:off x="3909824" y="3652961"/>
              <a:ext cx="1347900" cy="33855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lumMod val="95000"/>
                    <a:lumOff val="5000"/>
                  </a:prstClr>
                </a:solidFill>
                <a:effectLst/>
                <a:uLnTx/>
                <a:uFillTx/>
                <a:latin typeface="Comic Sans MS" pitchFamily="66" charset="0"/>
                <a:ea typeface="+mn-ea"/>
                <a:cs typeface="+mn-cs"/>
              </a:endParaRPr>
            </a:p>
          </p:txBody>
        </p:sp>
        <p:grpSp>
          <p:nvGrpSpPr>
            <p:cNvPr id="68" name="Group 67"/>
            <p:cNvGrpSpPr/>
            <p:nvPr/>
          </p:nvGrpSpPr>
          <p:grpSpPr>
            <a:xfrm rot="21599113">
              <a:off x="4509106" y="3113868"/>
              <a:ext cx="203264" cy="205359"/>
              <a:chOff x="4917745" y="2235200"/>
              <a:chExt cx="2584952" cy="2489199"/>
            </a:xfrm>
            <a:effectLst>
              <a:outerShdw blurRad="50800" dist="25400" dir="8100000" algn="tr" rotWithShape="0">
                <a:prstClr val="black">
                  <a:alpha val="45000"/>
                </a:prstClr>
              </a:outerShdw>
            </a:effectLst>
          </p:grpSpPr>
          <p:sp>
            <p:nvSpPr>
              <p:cNvPr id="69" name="Oval 68"/>
              <p:cNvSpPr/>
              <p:nvPr/>
            </p:nvSpPr>
            <p:spPr>
              <a:xfrm>
                <a:off x="4917745" y="2429067"/>
                <a:ext cx="2295331" cy="2295332"/>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444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sp>
            <p:nvSpPr>
              <p:cNvPr id="70" name="Oval 69"/>
              <p:cNvSpPr/>
              <p:nvPr/>
            </p:nvSpPr>
            <p:spPr>
              <a:xfrm>
                <a:off x="5484130" y="2913213"/>
                <a:ext cx="1253454" cy="1253453"/>
              </a:xfrm>
              <a:prstGeom prst="ellipse">
                <a:avLst/>
              </a:prstGeom>
              <a:solidFill>
                <a:schemeClr val="accent6">
                  <a:lumMod val="50000"/>
                </a:schemeClr>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sp>
            <p:nvSpPr>
              <p:cNvPr id="73" name="Oval 72"/>
              <p:cNvSpPr/>
              <p:nvPr/>
            </p:nvSpPr>
            <p:spPr>
              <a:xfrm>
                <a:off x="5972471" y="2235200"/>
                <a:ext cx="1530226" cy="1530226"/>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317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grpSp>
      </p:grpSp>
      <p:grpSp>
        <p:nvGrpSpPr>
          <p:cNvPr id="74" name="Group 73"/>
          <p:cNvGrpSpPr/>
          <p:nvPr/>
        </p:nvGrpSpPr>
        <p:grpSpPr>
          <a:xfrm>
            <a:off x="974872" y="3128596"/>
            <a:ext cx="1497868" cy="1441600"/>
            <a:chOff x="3835946" y="3104282"/>
            <a:chExt cx="1497868" cy="1441600"/>
          </a:xfrm>
        </p:grpSpPr>
        <p:sp>
          <p:nvSpPr>
            <p:cNvPr id="75" name="Rectangle 19"/>
            <p:cNvSpPr/>
            <p:nvPr/>
          </p:nvSpPr>
          <p:spPr>
            <a:xfrm rot="21599113">
              <a:off x="3835946" y="3104282"/>
              <a:ext cx="1497868" cy="1441600"/>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F6EBB6"/>
                </a:gs>
                <a:gs pos="100000">
                  <a:srgbClr val="F0DD80"/>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
          <p:nvSpPr>
            <p:cNvPr id="76" name="Rectangle 75"/>
            <p:cNvSpPr/>
            <p:nvPr/>
          </p:nvSpPr>
          <p:spPr>
            <a:xfrm rot="21599113">
              <a:off x="3909824" y="3652958"/>
              <a:ext cx="1347900" cy="3385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black"/>
                </a:solidFill>
                <a:effectLst/>
                <a:uLnTx/>
                <a:uFillTx/>
                <a:latin typeface="Sassoon Infant Rg" panose="02000503030000020003" pitchFamily="2" charset="0"/>
                <a:ea typeface="Sassoon Infant Rg" panose="02000503030000020003" pitchFamily="2" charset="0"/>
                <a:cs typeface="+mn-cs"/>
              </a:endParaRPr>
            </a:p>
          </p:txBody>
        </p:sp>
        <p:grpSp>
          <p:nvGrpSpPr>
            <p:cNvPr id="77" name="Group 76"/>
            <p:cNvGrpSpPr/>
            <p:nvPr/>
          </p:nvGrpSpPr>
          <p:grpSpPr>
            <a:xfrm rot="21599113">
              <a:off x="4509106" y="3113868"/>
              <a:ext cx="203264" cy="205359"/>
              <a:chOff x="4917745" y="2235200"/>
              <a:chExt cx="2584952" cy="2489199"/>
            </a:xfrm>
            <a:effectLst>
              <a:outerShdw blurRad="50800" dist="25400" dir="8100000" algn="tr" rotWithShape="0">
                <a:prstClr val="black">
                  <a:alpha val="45000"/>
                </a:prstClr>
              </a:outerShdw>
            </a:effectLst>
          </p:grpSpPr>
          <p:sp>
            <p:nvSpPr>
              <p:cNvPr id="84" name="Oval 83"/>
              <p:cNvSpPr/>
              <p:nvPr/>
            </p:nvSpPr>
            <p:spPr>
              <a:xfrm>
                <a:off x="4917745" y="2429067"/>
                <a:ext cx="2295331" cy="2295332"/>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444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sp>
            <p:nvSpPr>
              <p:cNvPr id="85" name="Oval 84"/>
              <p:cNvSpPr/>
              <p:nvPr/>
            </p:nvSpPr>
            <p:spPr>
              <a:xfrm>
                <a:off x="5484130" y="2913213"/>
                <a:ext cx="1253454" cy="1253453"/>
              </a:xfrm>
              <a:prstGeom prst="ellipse">
                <a:avLst/>
              </a:prstGeom>
              <a:solidFill>
                <a:schemeClr val="accent6">
                  <a:lumMod val="50000"/>
                </a:schemeClr>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sp>
            <p:nvSpPr>
              <p:cNvPr id="86" name="Oval 85"/>
              <p:cNvSpPr/>
              <p:nvPr/>
            </p:nvSpPr>
            <p:spPr>
              <a:xfrm>
                <a:off x="5972471" y="2235200"/>
                <a:ext cx="1530226" cy="1530226"/>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317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grpSp>
      </p:grpSp>
      <p:sp>
        <p:nvSpPr>
          <p:cNvPr id="9" name="TextBox 8">
            <a:extLst>
              <a:ext uri="{FF2B5EF4-FFF2-40B4-BE49-F238E27FC236}">
                <a16:creationId xmlns:a16="http://schemas.microsoft.com/office/drawing/2014/main" id="{F7902277-EAA6-4705-9543-741F1D862612}"/>
              </a:ext>
            </a:extLst>
          </p:cNvPr>
          <p:cNvSpPr txBox="1"/>
          <p:nvPr/>
        </p:nvSpPr>
        <p:spPr>
          <a:xfrm>
            <a:off x="533400" y="1371600"/>
            <a:ext cx="8382000"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halkyChuck" panose="02000603000000000000" pitchFamily="2" charset="0"/>
              <a:ea typeface="ChalkyChuck" panose="02000603000000000000" pitchFamily="2" charset="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halkyChuck" panose="02000603000000000000" pitchFamily="2" charset="0"/>
                <a:ea typeface="ChalkyChuck" panose="02000603000000000000" pitchFamily="2" charset="0"/>
                <a:cs typeface="+mn-cs"/>
              </a:rPr>
              <a:t>This aspect aims to develop children's awareness of sounds made by various instruments and noise makers. </a:t>
            </a:r>
          </a:p>
        </p:txBody>
      </p:sp>
      <p:sp>
        <p:nvSpPr>
          <p:cNvPr id="59" name="TextBox 58">
            <a:extLst>
              <a:ext uri="{FF2B5EF4-FFF2-40B4-BE49-F238E27FC236}">
                <a16:creationId xmlns:a16="http://schemas.microsoft.com/office/drawing/2014/main" id="{914A0E0B-74BA-4869-9B3F-265FA51FD2AC}"/>
              </a:ext>
            </a:extLst>
          </p:cNvPr>
          <p:cNvSpPr txBox="1"/>
          <p:nvPr/>
        </p:nvSpPr>
        <p:spPr>
          <a:xfrm>
            <a:off x="1095880" y="3556001"/>
            <a:ext cx="1208860" cy="584775"/>
          </a:xfrm>
          <a:prstGeom prst="rect">
            <a:avLst/>
          </a:prstGeom>
          <a:noFill/>
        </p:spPr>
        <p:txBody>
          <a:bodyPr wrap="square">
            <a:spAutoFit/>
          </a:bodyPr>
          <a:lstStyle/>
          <a:p>
            <a:pPr algn="ctr"/>
            <a:r>
              <a:rPr lang="en-GB" sz="1600" dirty="0">
                <a:latin typeface="ChalkyChuck" panose="02000603000000000000" pitchFamily="2" charset="0"/>
                <a:ea typeface="ChalkyChuck" panose="02000603000000000000" pitchFamily="2" charset="0"/>
              </a:rPr>
              <a:t>Pass the sound</a:t>
            </a:r>
          </a:p>
        </p:txBody>
      </p:sp>
      <p:grpSp>
        <p:nvGrpSpPr>
          <p:cNvPr id="71" name="Group 70">
            <a:extLst>
              <a:ext uri="{FF2B5EF4-FFF2-40B4-BE49-F238E27FC236}">
                <a16:creationId xmlns:a16="http://schemas.microsoft.com/office/drawing/2014/main" id="{BEC24C30-414A-476B-850D-9B85CD78F579}"/>
              </a:ext>
            </a:extLst>
          </p:cNvPr>
          <p:cNvGrpSpPr/>
          <p:nvPr/>
        </p:nvGrpSpPr>
        <p:grpSpPr>
          <a:xfrm>
            <a:off x="3637926" y="5240250"/>
            <a:ext cx="1790568" cy="1470866"/>
            <a:chOff x="3909824" y="3113868"/>
            <a:chExt cx="1790568" cy="1470866"/>
          </a:xfrm>
        </p:grpSpPr>
        <p:sp>
          <p:nvSpPr>
            <p:cNvPr id="72" name="Rectangle 19">
              <a:extLst>
                <a:ext uri="{FF2B5EF4-FFF2-40B4-BE49-F238E27FC236}">
                  <a16:creationId xmlns:a16="http://schemas.microsoft.com/office/drawing/2014/main" id="{92DC9E5E-5FE7-4582-9623-FD1229A1ACA3}"/>
                </a:ext>
              </a:extLst>
            </p:cNvPr>
            <p:cNvSpPr/>
            <p:nvPr/>
          </p:nvSpPr>
          <p:spPr>
            <a:xfrm rot="21599113">
              <a:off x="4202524" y="3143134"/>
              <a:ext cx="1497868" cy="1441600"/>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F6EBB6"/>
                </a:gs>
                <a:gs pos="100000">
                  <a:srgbClr val="F0DD80"/>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halkyChuck" panose="02000603000000000000" pitchFamily="2" charset="0"/>
                  <a:ea typeface="ChalkyChuck" panose="02000603000000000000" pitchFamily="2" charset="0"/>
                  <a:cs typeface="Arial" pitchFamily="34" charset="0"/>
                </a:rPr>
                <a:t>Loud and quiet sounds</a:t>
              </a:r>
            </a:p>
          </p:txBody>
        </p:sp>
        <p:sp>
          <p:nvSpPr>
            <p:cNvPr id="78" name="Rectangle 77">
              <a:extLst>
                <a:ext uri="{FF2B5EF4-FFF2-40B4-BE49-F238E27FC236}">
                  <a16:creationId xmlns:a16="http://schemas.microsoft.com/office/drawing/2014/main" id="{47233FD3-54BD-4B7A-A370-915175428254}"/>
                </a:ext>
              </a:extLst>
            </p:cNvPr>
            <p:cNvSpPr/>
            <p:nvPr/>
          </p:nvSpPr>
          <p:spPr>
            <a:xfrm rot="21599113">
              <a:off x="3909824" y="3652961"/>
              <a:ext cx="1347900" cy="33855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lumMod val="95000"/>
                    <a:lumOff val="5000"/>
                  </a:prstClr>
                </a:solidFill>
                <a:effectLst/>
                <a:uLnTx/>
                <a:uFillTx/>
                <a:latin typeface="Comic Sans MS" pitchFamily="66" charset="0"/>
                <a:ea typeface="+mn-ea"/>
                <a:cs typeface="+mn-cs"/>
              </a:endParaRPr>
            </a:p>
          </p:txBody>
        </p:sp>
        <p:grpSp>
          <p:nvGrpSpPr>
            <p:cNvPr id="79" name="Group 78">
              <a:extLst>
                <a:ext uri="{FF2B5EF4-FFF2-40B4-BE49-F238E27FC236}">
                  <a16:creationId xmlns:a16="http://schemas.microsoft.com/office/drawing/2014/main" id="{EA7C9E26-B0F1-4EB5-A09F-5CA1162CB5D7}"/>
                </a:ext>
              </a:extLst>
            </p:cNvPr>
            <p:cNvGrpSpPr/>
            <p:nvPr/>
          </p:nvGrpSpPr>
          <p:grpSpPr>
            <a:xfrm rot="21599113">
              <a:off x="4509106" y="3113868"/>
              <a:ext cx="203264" cy="205359"/>
              <a:chOff x="4917745" y="2235200"/>
              <a:chExt cx="2584952" cy="2489199"/>
            </a:xfrm>
            <a:effectLst>
              <a:outerShdw blurRad="50800" dist="25400" dir="8100000" algn="tr" rotWithShape="0">
                <a:prstClr val="black">
                  <a:alpha val="45000"/>
                </a:prstClr>
              </a:outerShdw>
            </a:effectLst>
          </p:grpSpPr>
          <p:sp>
            <p:nvSpPr>
              <p:cNvPr id="80" name="Oval 79">
                <a:extLst>
                  <a:ext uri="{FF2B5EF4-FFF2-40B4-BE49-F238E27FC236}">
                    <a16:creationId xmlns:a16="http://schemas.microsoft.com/office/drawing/2014/main" id="{1B22C364-E5B3-4916-B9ED-1D5F0B15B1B4}"/>
                  </a:ext>
                </a:extLst>
              </p:cNvPr>
              <p:cNvSpPr/>
              <p:nvPr/>
            </p:nvSpPr>
            <p:spPr>
              <a:xfrm>
                <a:off x="4917745" y="2429067"/>
                <a:ext cx="2295331" cy="2295332"/>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444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sp>
            <p:nvSpPr>
              <p:cNvPr id="81" name="Oval 80">
                <a:extLst>
                  <a:ext uri="{FF2B5EF4-FFF2-40B4-BE49-F238E27FC236}">
                    <a16:creationId xmlns:a16="http://schemas.microsoft.com/office/drawing/2014/main" id="{892B00B3-B073-46A0-A420-CDAC5C8A557C}"/>
                  </a:ext>
                </a:extLst>
              </p:cNvPr>
              <p:cNvSpPr/>
              <p:nvPr/>
            </p:nvSpPr>
            <p:spPr>
              <a:xfrm>
                <a:off x="5484130" y="2913213"/>
                <a:ext cx="1253454" cy="1253453"/>
              </a:xfrm>
              <a:prstGeom prst="ellipse">
                <a:avLst/>
              </a:prstGeom>
              <a:solidFill>
                <a:schemeClr val="accent6">
                  <a:lumMod val="50000"/>
                </a:schemeClr>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sp>
            <p:nvSpPr>
              <p:cNvPr id="82" name="Oval 81">
                <a:extLst>
                  <a:ext uri="{FF2B5EF4-FFF2-40B4-BE49-F238E27FC236}">
                    <a16:creationId xmlns:a16="http://schemas.microsoft.com/office/drawing/2014/main" id="{B52C2F1B-15C3-408A-BE38-17751EC95047}"/>
                  </a:ext>
                </a:extLst>
              </p:cNvPr>
              <p:cNvSpPr/>
              <p:nvPr/>
            </p:nvSpPr>
            <p:spPr>
              <a:xfrm>
                <a:off x="5972471" y="2235200"/>
                <a:ext cx="1530226" cy="1530226"/>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317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grpSp>
      </p:grpSp>
      <p:pic>
        <p:nvPicPr>
          <p:cNvPr id="43" name="Picture 42">
            <a:extLst>
              <a:ext uri="{FF2B5EF4-FFF2-40B4-BE49-F238E27FC236}">
                <a16:creationId xmlns:a16="http://schemas.microsoft.com/office/drawing/2014/main" id="{EC4C6FAF-4677-41A4-AEF2-7188D0B2CDED}"/>
              </a:ext>
            </a:extLst>
          </p:cNvPr>
          <p:cNvPicPr>
            <a:picLocks noChangeAspect="1"/>
          </p:cNvPicPr>
          <p:nvPr/>
        </p:nvPicPr>
        <p:blipFill>
          <a:blip r:embed="rId2"/>
          <a:stretch>
            <a:fillRect/>
          </a:stretch>
        </p:blipFill>
        <p:spPr>
          <a:xfrm>
            <a:off x="8253655" y="121700"/>
            <a:ext cx="772892" cy="867808"/>
          </a:xfrm>
          <a:prstGeom prst="rect">
            <a:avLst/>
          </a:prstGeom>
        </p:spPr>
      </p:pic>
    </p:spTree>
    <p:extLst>
      <p:ext uri="{BB962C8B-B14F-4D97-AF65-F5344CB8AC3E}">
        <p14:creationId xmlns:p14="http://schemas.microsoft.com/office/powerpoint/2010/main" val="2114583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2640739" y="3175667"/>
            <a:ext cx="1905000" cy="584737"/>
          </a:xfrm>
          <a:prstGeom prst="line">
            <a:avLst/>
          </a:prstGeom>
          <a:ln w="22860">
            <a:gradFill flip="none" rotWithShape="1">
              <a:gsLst>
                <a:gs pos="0">
                  <a:schemeClr val="bg1">
                    <a:lumMod val="95000"/>
                  </a:schemeClr>
                </a:gs>
                <a:gs pos="50000">
                  <a:schemeClr val="bg1"/>
                </a:gs>
                <a:gs pos="78000">
                  <a:srgbClr val="AFAFAF"/>
                </a:gs>
                <a:gs pos="28000">
                  <a:schemeClr val="tx1">
                    <a:lumMod val="65000"/>
                    <a:lumOff val="35000"/>
                  </a:schemeClr>
                </a:gs>
                <a:gs pos="100000">
                  <a:schemeClr val="bg1"/>
                </a:gs>
              </a:gsLst>
              <a:lin ang="2700000" scaled="1"/>
              <a:tileRect/>
            </a:gra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a:cxnSpLocks/>
          </p:cNvCxnSpPr>
          <p:nvPr/>
        </p:nvCxnSpPr>
        <p:spPr>
          <a:xfrm flipV="1">
            <a:off x="5428494" y="3156811"/>
            <a:ext cx="1685235" cy="518077"/>
          </a:xfrm>
          <a:prstGeom prst="line">
            <a:avLst/>
          </a:prstGeom>
          <a:ln w="22860">
            <a:gradFill flip="none" rotWithShape="1">
              <a:gsLst>
                <a:gs pos="0">
                  <a:schemeClr val="bg1">
                    <a:lumMod val="95000"/>
                  </a:schemeClr>
                </a:gs>
                <a:gs pos="50000">
                  <a:schemeClr val="bg1"/>
                </a:gs>
                <a:gs pos="78000">
                  <a:srgbClr val="AFAFAF"/>
                </a:gs>
                <a:gs pos="28000">
                  <a:schemeClr val="tx1">
                    <a:lumMod val="65000"/>
                    <a:lumOff val="35000"/>
                  </a:schemeClr>
                </a:gs>
                <a:gs pos="100000">
                  <a:schemeClr val="bg1"/>
                </a:gs>
              </a:gsLst>
              <a:lin ang="2700000" scaled="1"/>
              <a:tileRect/>
            </a:gra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flipH="1">
            <a:off x="3035023" y="4428683"/>
            <a:ext cx="1156006" cy="901101"/>
          </a:xfrm>
          <a:prstGeom prst="line">
            <a:avLst/>
          </a:prstGeom>
          <a:ln w="22860">
            <a:gradFill flip="none" rotWithShape="1">
              <a:gsLst>
                <a:gs pos="0">
                  <a:schemeClr val="bg1">
                    <a:lumMod val="95000"/>
                  </a:schemeClr>
                </a:gs>
                <a:gs pos="50000">
                  <a:schemeClr val="bg1"/>
                </a:gs>
                <a:gs pos="78000">
                  <a:srgbClr val="AFAFAF"/>
                </a:gs>
                <a:gs pos="28000">
                  <a:schemeClr val="tx1">
                    <a:lumMod val="65000"/>
                    <a:lumOff val="35000"/>
                  </a:schemeClr>
                </a:gs>
                <a:gs pos="100000">
                  <a:schemeClr val="bg1"/>
                </a:gs>
              </a:gsLst>
              <a:lin ang="2700000" scaled="1"/>
              <a:tileRect/>
            </a:gra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5210067" y="4411492"/>
            <a:ext cx="1272632" cy="901101"/>
          </a:xfrm>
          <a:prstGeom prst="line">
            <a:avLst/>
          </a:prstGeom>
          <a:ln w="22860">
            <a:gradFill flip="none" rotWithShape="1">
              <a:gsLst>
                <a:gs pos="0">
                  <a:schemeClr val="bg1">
                    <a:lumMod val="95000"/>
                  </a:schemeClr>
                </a:gs>
                <a:gs pos="50000">
                  <a:schemeClr val="bg1"/>
                </a:gs>
                <a:gs pos="78000">
                  <a:srgbClr val="AFAFAF"/>
                </a:gs>
                <a:gs pos="28000">
                  <a:schemeClr val="tx1">
                    <a:lumMod val="65000"/>
                    <a:lumOff val="35000"/>
                  </a:schemeClr>
                </a:gs>
                <a:gs pos="100000">
                  <a:schemeClr val="bg1"/>
                </a:gs>
              </a:gsLst>
              <a:lin ang="2700000" scaled="1"/>
              <a:tileRect/>
            </a:gra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p:txBody>
          <a:bodyPr>
            <a:normAutofit fontScale="90000"/>
          </a:bodyPr>
          <a:lstStyle/>
          <a:p>
            <a:br>
              <a:rPr lang="en-GB" sz="4000" dirty="0">
                <a:latin typeface="ChalkyChuck" panose="02000603000000000000" pitchFamily="2" charset="0"/>
                <a:ea typeface="ChalkyChuck" panose="02000603000000000000" pitchFamily="2" charset="0"/>
              </a:rPr>
            </a:br>
            <a:r>
              <a:rPr lang="en-GB" sz="4000" dirty="0">
                <a:latin typeface="ChalkyChuck" panose="02000603000000000000" pitchFamily="2" charset="0"/>
                <a:ea typeface="ChalkyChuck" panose="02000603000000000000" pitchFamily="2" charset="0"/>
              </a:rPr>
              <a:t>Aspect 3 General sound discrimination – body percussion </a:t>
            </a:r>
            <a:endParaRPr lang="en-US" dirty="0">
              <a:latin typeface="ChalkyChuck" panose="02000603000000000000" pitchFamily="2" charset="0"/>
              <a:ea typeface="ChalkyChuck" panose="02000603000000000000" pitchFamily="2" charset="0"/>
            </a:endParaRPr>
          </a:p>
        </p:txBody>
      </p:sp>
      <p:sp>
        <p:nvSpPr>
          <p:cNvPr id="2" name="AutoShape 2" descr="http://www.moxa.com/Innovation/images/DT-diagram.jpg"/>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grpSp>
        <p:nvGrpSpPr>
          <p:cNvPr id="3" name="Group 2"/>
          <p:cNvGrpSpPr/>
          <p:nvPr/>
        </p:nvGrpSpPr>
        <p:grpSpPr>
          <a:xfrm>
            <a:off x="3679840" y="3121001"/>
            <a:ext cx="1790568" cy="1470866"/>
            <a:chOff x="3909824" y="3113868"/>
            <a:chExt cx="1790568" cy="1470866"/>
          </a:xfrm>
        </p:grpSpPr>
        <p:sp>
          <p:nvSpPr>
            <p:cNvPr id="37" name="Rectangle 19"/>
            <p:cNvSpPr/>
            <p:nvPr/>
          </p:nvSpPr>
          <p:spPr>
            <a:xfrm rot="21599113">
              <a:off x="4202524" y="3143134"/>
              <a:ext cx="1497868" cy="1441600"/>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F6EBB6"/>
                </a:gs>
                <a:gs pos="100000">
                  <a:srgbClr val="F0DD80"/>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halkyChuck" panose="02000603000000000000" pitchFamily="2" charset="0"/>
                  <a:ea typeface="ChalkyChuck" panose="02000603000000000000" pitchFamily="2" charset="0"/>
                  <a:cs typeface="Arial" pitchFamily="34" charset="0"/>
                </a:rPr>
                <a:t>Listening to music</a:t>
              </a:r>
            </a:p>
          </p:txBody>
        </p:sp>
        <p:sp>
          <p:nvSpPr>
            <p:cNvPr id="38" name="Rectangle 37"/>
            <p:cNvSpPr/>
            <p:nvPr/>
          </p:nvSpPr>
          <p:spPr>
            <a:xfrm rot="21599113">
              <a:off x="3909824" y="3652961"/>
              <a:ext cx="1347900" cy="33855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lumMod val="95000"/>
                    <a:lumOff val="5000"/>
                  </a:prstClr>
                </a:solidFill>
                <a:effectLst/>
                <a:uLnTx/>
                <a:uFillTx/>
                <a:latin typeface="Comic Sans MS" pitchFamily="66" charset="0"/>
                <a:ea typeface="+mn-ea"/>
                <a:cs typeface="+mn-cs"/>
              </a:endParaRPr>
            </a:p>
          </p:txBody>
        </p:sp>
        <p:grpSp>
          <p:nvGrpSpPr>
            <p:cNvPr id="39" name="Group 38"/>
            <p:cNvGrpSpPr/>
            <p:nvPr/>
          </p:nvGrpSpPr>
          <p:grpSpPr>
            <a:xfrm rot="21599113">
              <a:off x="4509106" y="3113868"/>
              <a:ext cx="203264" cy="205359"/>
              <a:chOff x="4917745" y="2235200"/>
              <a:chExt cx="2584952" cy="2489199"/>
            </a:xfrm>
            <a:effectLst>
              <a:outerShdw blurRad="50800" dist="25400" dir="8100000" algn="tr" rotWithShape="0">
                <a:prstClr val="black">
                  <a:alpha val="45000"/>
                </a:prstClr>
              </a:outerShdw>
            </a:effectLst>
          </p:grpSpPr>
          <p:sp>
            <p:nvSpPr>
              <p:cNvPr id="40" name="Oval 39"/>
              <p:cNvSpPr/>
              <p:nvPr/>
            </p:nvSpPr>
            <p:spPr>
              <a:xfrm>
                <a:off x="4917745" y="2429067"/>
                <a:ext cx="2295331" cy="2295332"/>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444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sp>
            <p:nvSpPr>
              <p:cNvPr id="41" name="Oval 40"/>
              <p:cNvSpPr/>
              <p:nvPr/>
            </p:nvSpPr>
            <p:spPr>
              <a:xfrm>
                <a:off x="5484130" y="2913213"/>
                <a:ext cx="1253454" cy="1253453"/>
              </a:xfrm>
              <a:prstGeom prst="ellipse">
                <a:avLst/>
              </a:prstGeom>
              <a:solidFill>
                <a:schemeClr val="accent6">
                  <a:lumMod val="50000"/>
                </a:schemeClr>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sp>
            <p:nvSpPr>
              <p:cNvPr id="42" name="Oval 41"/>
              <p:cNvSpPr/>
              <p:nvPr/>
            </p:nvSpPr>
            <p:spPr>
              <a:xfrm>
                <a:off x="5972471" y="2235200"/>
                <a:ext cx="1530226" cy="1530226"/>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317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grpSp>
      </p:grpSp>
      <p:grpSp>
        <p:nvGrpSpPr>
          <p:cNvPr id="65" name="Group 64"/>
          <p:cNvGrpSpPr/>
          <p:nvPr/>
        </p:nvGrpSpPr>
        <p:grpSpPr>
          <a:xfrm>
            <a:off x="7089294" y="3120974"/>
            <a:ext cx="1546968" cy="1527032"/>
            <a:chOff x="3909824" y="2991714"/>
            <a:chExt cx="1546968" cy="1441600"/>
          </a:xfrm>
        </p:grpSpPr>
        <p:sp>
          <p:nvSpPr>
            <p:cNvPr id="66" name="Rectangle 19"/>
            <p:cNvSpPr/>
            <p:nvPr/>
          </p:nvSpPr>
          <p:spPr>
            <a:xfrm rot="21599113">
              <a:off x="3958924" y="2991714"/>
              <a:ext cx="1497868" cy="1441600"/>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F6EBB6"/>
                </a:gs>
                <a:gs pos="100000">
                  <a:srgbClr val="F0DD80"/>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ChalkyChuck" panose="02000603000000000000" pitchFamily="2" charset="0"/>
                <a:ea typeface="ChalkyChuck" panose="02000603000000000000" pitchFamily="2" charset="0"/>
                <a:cs typeface="Arial"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halkyChuck" panose="02000603000000000000" pitchFamily="2" charset="0"/>
                  <a:ea typeface="ChalkyChuck" panose="02000603000000000000" pitchFamily="2" charset="0"/>
                  <a:cs typeface="Arial" pitchFamily="34" charset="0"/>
                </a:rPr>
                <a:t>Developing a sound vocabulary</a:t>
              </a:r>
            </a:p>
          </p:txBody>
        </p:sp>
        <p:sp>
          <p:nvSpPr>
            <p:cNvPr id="67" name="Rectangle 66"/>
            <p:cNvSpPr/>
            <p:nvPr/>
          </p:nvSpPr>
          <p:spPr>
            <a:xfrm rot="21599113">
              <a:off x="3909824" y="3652961"/>
              <a:ext cx="1347900" cy="33855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lumMod val="95000"/>
                    <a:lumOff val="5000"/>
                  </a:prstClr>
                </a:solidFill>
                <a:effectLst/>
                <a:uLnTx/>
                <a:uFillTx/>
                <a:latin typeface="Comic Sans MS" pitchFamily="66" charset="0"/>
                <a:ea typeface="+mn-ea"/>
                <a:cs typeface="+mn-cs"/>
              </a:endParaRPr>
            </a:p>
          </p:txBody>
        </p:sp>
        <p:grpSp>
          <p:nvGrpSpPr>
            <p:cNvPr id="68" name="Group 67"/>
            <p:cNvGrpSpPr/>
            <p:nvPr/>
          </p:nvGrpSpPr>
          <p:grpSpPr>
            <a:xfrm rot="21599113">
              <a:off x="4509106" y="3113868"/>
              <a:ext cx="203264" cy="205359"/>
              <a:chOff x="4917745" y="2235200"/>
              <a:chExt cx="2584952" cy="2489199"/>
            </a:xfrm>
            <a:effectLst>
              <a:outerShdw blurRad="50800" dist="25400" dir="8100000" algn="tr" rotWithShape="0">
                <a:prstClr val="black">
                  <a:alpha val="45000"/>
                </a:prstClr>
              </a:outerShdw>
            </a:effectLst>
          </p:grpSpPr>
          <p:sp>
            <p:nvSpPr>
              <p:cNvPr id="69" name="Oval 68"/>
              <p:cNvSpPr/>
              <p:nvPr/>
            </p:nvSpPr>
            <p:spPr>
              <a:xfrm>
                <a:off x="4917745" y="2429067"/>
                <a:ext cx="2295331" cy="2295332"/>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444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sp>
            <p:nvSpPr>
              <p:cNvPr id="70" name="Oval 69"/>
              <p:cNvSpPr/>
              <p:nvPr/>
            </p:nvSpPr>
            <p:spPr>
              <a:xfrm>
                <a:off x="5484130" y="2913213"/>
                <a:ext cx="1253454" cy="1253453"/>
              </a:xfrm>
              <a:prstGeom prst="ellipse">
                <a:avLst/>
              </a:prstGeom>
              <a:solidFill>
                <a:schemeClr val="accent6">
                  <a:lumMod val="50000"/>
                </a:schemeClr>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sp>
            <p:nvSpPr>
              <p:cNvPr id="73" name="Oval 72"/>
              <p:cNvSpPr/>
              <p:nvPr/>
            </p:nvSpPr>
            <p:spPr>
              <a:xfrm>
                <a:off x="5972471" y="2235200"/>
                <a:ext cx="1530226" cy="1530226"/>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317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grpSp>
      </p:grpSp>
      <p:grpSp>
        <p:nvGrpSpPr>
          <p:cNvPr id="74" name="Group 73"/>
          <p:cNvGrpSpPr/>
          <p:nvPr/>
        </p:nvGrpSpPr>
        <p:grpSpPr>
          <a:xfrm>
            <a:off x="1120545" y="3126386"/>
            <a:ext cx="1497868" cy="1441600"/>
            <a:chOff x="3835946" y="3104282"/>
            <a:chExt cx="1497868" cy="1441600"/>
          </a:xfrm>
        </p:grpSpPr>
        <p:sp>
          <p:nvSpPr>
            <p:cNvPr id="75" name="Rectangle 19"/>
            <p:cNvSpPr/>
            <p:nvPr/>
          </p:nvSpPr>
          <p:spPr>
            <a:xfrm rot="21599113">
              <a:off x="3835946" y="3104282"/>
              <a:ext cx="1497868" cy="1441600"/>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F6EBB6"/>
                </a:gs>
                <a:gs pos="100000">
                  <a:srgbClr val="F0DD80"/>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halkyChuck" panose="02000603000000000000" pitchFamily="2" charset="0"/>
                  <a:ea typeface="ChalkyChuck" panose="02000603000000000000" pitchFamily="2" charset="0"/>
                  <a:cs typeface="Arial" pitchFamily="34" charset="0"/>
                </a:rPr>
                <a:t>Singing songs and action rhymes</a:t>
              </a:r>
            </a:p>
          </p:txBody>
        </p:sp>
        <p:sp>
          <p:nvSpPr>
            <p:cNvPr id="76" name="Rectangle 75"/>
            <p:cNvSpPr/>
            <p:nvPr/>
          </p:nvSpPr>
          <p:spPr>
            <a:xfrm rot="21599113">
              <a:off x="3909824" y="3652958"/>
              <a:ext cx="1347900" cy="3385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black"/>
                </a:solidFill>
                <a:effectLst/>
                <a:uLnTx/>
                <a:uFillTx/>
                <a:latin typeface="Sassoon Infant Rg" panose="02000503030000020003" pitchFamily="2" charset="0"/>
                <a:ea typeface="Sassoon Infant Rg" panose="02000503030000020003" pitchFamily="2" charset="0"/>
                <a:cs typeface="+mn-cs"/>
              </a:endParaRPr>
            </a:p>
          </p:txBody>
        </p:sp>
        <p:grpSp>
          <p:nvGrpSpPr>
            <p:cNvPr id="77" name="Group 76"/>
            <p:cNvGrpSpPr/>
            <p:nvPr/>
          </p:nvGrpSpPr>
          <p:grpSpPr>
            <a:xfrm rot="21599113">
              <a:off x="4509106" y="3113868"/>
              <a:ext cx="203264" cy="205359"/>
              <a:chOff x="4917745" y="2235200"/>
              <a:chExt cx="2584952" cy="2489199"/>
            </a:xfrm>
            <a:effectLst>
              <a:outerShdw blurRad="50800" dist="25400" dir="8100000" algn="tr" rotWithShape="0">
                <a:prstClr val="black">
                  <a:alpha val="45000"/>
                </a:prstClr>
              </a:outerShdw>
            </a:effectLst>
          </p:grpSpPr>
          <p:sp>
            <p:nvSpPr>
              <p:cNvPr id="84" name="Oval 83"/>
              <p:cNvSpPr/>
              <p:nvPr/>
            </p:nvSpPr>
            <p:spPr>
              <a:xfrm>
                <a:off x="4917745" y="2429067"/>
                <a:ext cx="2295331" cy="2295332"/>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444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sp>
            <p:nvSpPr>
              <p:cNvPr id="85" name="Oval 84"/>
              <p:cNvSpPr/>
              <p:nvPr/>
            </p:nvSpPr>
            <p:spPr>
              <a:xfrm>
                <a:off x="5484130" y="2913213"/>
                <a:ext cx="1253454" cy="1253453"/>
              </a:xfrm>
              <a:prstGeom prst="ellipse">
                <a:avLst/>
              </a:prstGeom>
              <a:solidFill>
                <a:schemeClr val="accent6">
                  <a:lumMod val="50000"/>
                </a:schemeClr>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sp>
            <p:nvSpPr>
              <p:cNvPr id="86" name="Oval 85"/>
              <p:cNvSpPr/>
              <p:nvPr/>
            </p:nvSpPr>
            <p:spPr>
              <a:xfrm>
                <a:off x="5972471" y="2235200"/>
                <a:ext cx="1530226" cy="1530226"/>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317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grpSp>
      </p:grpSp>
      <p:grpSp>
        <p:nvGrpSpPr>
          <p:cNvPr id="87" name="Group 86"/>
          <p:cNvGrpSpPr/>
          <p:nvPr/>
        </p:nvGrpSpPr>
        <p:grpSpPr>
          <a:xfrm>
            <a:off x="1125295" y="4911561"/>
            <a:ext cx="1991194" cy="1565090"/>
            <a:chOff x="3909823" y="3102762"/>
            <a:chExt cx="1991194" cy="1731989"/>
          </a:xfrm>
        </p:grpSpPr>
        <p:sp>
          <p:nvSpPr>
            <p:cNvPr id="88" name="Rectangle 19"/>
            <p:cNvSpPr/>
            <p:nvPr/>
          </p:nvSpPr>
          <p:spPr>
            <a:xfrm rot="21599113">
              <a:off x="4208482" y="3102762"/>
              <a:ext cx="1692535" cy="1731989"/>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F6EBB6"/>
                </a:gs>
                <a:gs pos="100000">
                  <a:srgbClr val="F0DD80"/>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halkyChuck" panose="02000603000000000000" pitchFamily="2" charset="0"/>
                  <a:ea typeface="ChalkyChuck" panose="02000603000000000000" pitchFamily="2" charset="0"/>
                  <a:cs typeface="Arial" pitchFamily="34" charset="0"/>
                </a:rPr>
                <a:t>Tuning into sounds</a:t>
              </a:r>
            </a:p>
          </p:txBody>
        </p:sp>
        <p:sp>
          <p:nvSpPr>
            <p:cNvPr id="89" name="Rectangle 88"/>
            <p:cNvSpPr/>
            <p:nvPr/>
          </p:nvSpPr>
          <p:spPr>
            <a:xfrm rot="21599113">
              <a:off x="3909823" y="3652885"/>
              <a:ext cx="1935849" cy="33855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lumMod val="95000"/>
                    <a:lumOff val="5000"/>
                  </a:prstClr>
                </a:solidFill>
                <a:effectLst/>
                <a:uLnTx/>
                <a:uFillTx/>
                <a:latin typeface="Comic Sans MS" pitchFamily="66" charset="0"/>
                <a:ea typeface="+mn-ea"/>
                <a:cs typeface="+mn-cs"/>
              </a:endParaRPr>
            </a:p>
          </p:txBody>
        </p:sp>
        <p:grpSp>
          <p:nvGrpSpPr>
            <p:cNvPr id="90" name="Group 89"/>
            <p:cNvGrpSpPr/>
            <p:nvPr/>
          </p:nvGrpSpPr>
          <p:grpSpPr>
            <a:xfrm rot="21599113">
              <a:off x="4509108" y="3129865"/>
              <a:ext cx="180490" cy="189365"/>
              <a:chOff x="4917745" y="2429074"/>
              <a:chExt cx="2295328" cy="2295335"/>
            </a:xfrm>
            <a:effectLst>
              <a:outerShdw blurRad="50800" dist="25400" dir="8100000" algn="tr" rotWithShape="0">
                <a:prstClr val="black">
                  <a:alpha val="45000"/>
                </a:prstClr>
              </a:outerShdw>
            </a:effectLst>
          </p:grpSpPr>
          <p:sp>
            <p:nvSpPr>
              <p:cNvPr id="91" name="Oval 90"/>
              <p:cNvSpPr/>
              <p:nvPr/>
            </p:nvSpPr>
            <p:spPr>
              <a:xfrm>
                <a:off x="4917745" y="2429074"/>
                <a:ext cx="2295328" cy="2295335"/>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444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sp>
            <p:nvSpPr>
              <p:cNvPr id="92" name="Oval 91"/>
              <p:cNvSpPr/>
              <p:nvPr/>
            </p:nvSpPr>
            <p:spPr>
              <a:xfrm>
                <a:off x="5484130" y="2913213"/>
                <a:ext cx="1253454" cy="1253453"/>
              </a:xfrm>
              <a:prstGeom prst="ellipse">
                <a:avLst/>
              </a:prstGeom>
              <a:solidFill>
                <a:schemeClr val="accent6">
                  <a:lumMod val="50000"/>
                </a:schemeClr>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grpSp>
      </p:grpSp>
      <p:grpSp>
        <p:nvGrpSpPr>
          <p:cNvPr id="43" name="Group 42"/>
          <p:cNvGrpSpPr/>
          <p:nvPr/>
        </p:nvGrpSpPr>
        <p:grpSpPr>
          <a:xfrm>
            <a:off x="6444024" y="5045775"/>
            <a:ext cx="1556632" cy="1441600"/>
            <a:chOff x="3701092" y="3054593"/>
            <a:chExt cx="1556632" cy="1441600"/>
          </a:xfrm>
        </p:grpSpPr>
        <p:sp>
          <p:nvSpPr>
            <p:cNvPr id="48" name="Rectangle 19"/>
            <p:cNvSpPr/>
            <p:nvPr/>
          </p:nvSpPr>
          <p:spPr>
            <a:xfrm rot="21599113">
              <a:off x="3701092" y="3054593"/>
              <a:ext cx="1497868" cy="1441600"/>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F6EBB6"/>
                </a:gs>
                <a:gs pos="100000">
                  <a:srgbClr val="F0DD80"/>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halkyChuck" panose="02000603000000000000" pitchFamily="2" charset="0"/>
                  <a:ea typeface="ChalkyChuck" panose="02000603000000000000" pitchFamily="2" charset="0"/>
                  <a:cs typeface="Arial" pitchFamily="34" charset="0"/>
                </a:rPr>
                <a:t>Talking about sounds</a:t>
              </a:r>
            </a:p>
          </p:txBody>
        </p:sp>
        <p:sp>
          <p:nvSpPr>
            <p:cNvPr id="49" name="Rectangle 48"/>
            <p:cNvSpPr/>
            <p:nvPr/>
          </p:nvSpPr>
          <p:spPr>
            <a:xfrm rot="21599113">
              <a:off x="3909824" y="3652961"/>
              <a:ext cx="1347900" cy="33855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lumMod val="95000"/>
                    <a:lumOff val="5000"/>
                  </a:prstClr>
                </a:solidFill>
                <a:effectLst/>
                <a:uLnTx/>
                <a:uFillTx/>
                <a:latin typeface="Comic Sans MS" pitchFamily="66" charset="0"/>
                <a:ea typeface="+mn-ea"/>
                <a:cs typeface="+mn-cs"/>
              </a:endParaRPr>
            </a:p>
          </p:txBody>
        </p:sp>
        <p:grpSp>
          <p:nvGrpSpPr>
            <p:cNvPr id="50" name="Group 49"/>
            <p:cNvGrpSpPr/>
            <p:nvPr/>
          </p:nvGrpSpPr>
          <p:grpSpPr>
            <a:xfrm rot="21599113">
              <a:off x="4509106" y="3113868"/>
              <a:ext cx="203264" cy="205359"/>
              <a:chOff x="4917745" y="2235200"/>
              <a:chExt cx="2584952" cy="2489199"/>
            </a:xfrm>
            <a:effectLst>
              <a:outerShdw blurRad="50800" dist="25400" dir="8100000" algn="tr" rotWithShape="0">
                <a:prstClr val="black">
                  <a:alpha val="45000"/>
                </a:prstClr>
              </a:outerShdw>
            </a:effectLst>
          </p:grpSpPr>
          <p:sp>
            <p:nvSpPr>
              <p:cNvPr id="51" name="Oval 50"/>
              <p:cNvSpPr/>
              <p:nvPr/>
            </p:nvSpPr>
            <p:spPr>
              <a:xfrm>
                <a:off x="4917745" y="2429067"/>
                <a:ext cx="2295331" cy="2295332"/>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444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sp>
            <p:nvSpPr>
              <p:cNvPr id="52" name="Oval 51"/>
              <p:cNvSpPr/>
              <p:nvPr/>
            </p:nvSpPr>
            <p:spPr>
              <a:xfrm>
                <a:off x="5484130" y="2913213"/>
                <a:ext cx="1253454" cy="1253453"/>
              </a:xfrm>
              <a:prstGeom prst="ellipse">
                <a:avLst/>
              </a:prstGeom>
              <a:solidFill>
                <a:schemeClr val="accent6">
                  <a:lumMod val="50000"/>
                </a:schemeClr>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sp>
            <p:nvSpPr>
              <p:cNvPr id="53" name="Oval 52"/>
              <p:cNvSpPr/>
              <p:nvPr/>
            </p:nvSpPr>
            <p:spPr>
              <a:xfrm>
                <a:off x="5972471" y="2235200"/>
                <a:ext cx="1530226" cy="1530226"/>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317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grpSp>
      </p:grpSp>
      <p:sp>
        <p:nvSpPr>
          <p:cNvPr id="9" name="TextBox 8">
            <a:extLst>
              <a:ext uri="{FF2B5EF4-FFF2-40B4-BE49-F238E27FC236}">
                <a16:creationId xmlns:a16="http://schemas.microsoft.com/office/drawing/2014/main" id="{F7902277-EAA6-4705-9543-741F1D862612}"/>
              </a:ext>
            </a:extLst>
          </p:cNvPr>
          <p:cNvSpPr txBox="1"/>
          <p:nvPr/>
        </p:nvSpPr>
        <p:spPr>
          <a:xfrm>
            <a:off x="533400" y="1371600"/>
            <a:ext cx="8103048"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halkyChuck" panose="02000603000000000000" pitchFamily="2" charset="0"/>
              <a:ea typeface="ChalkyChuck" panose="02000603000000000000" pitchFamily="2" charset="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halkyChuck" panose="02000603000000000000" pitchFamily="2" charset="0"/>
                <a:ea typeface="ChalkyChuck" panose="02000603000000000000" pitchFamily="2" charset="0"/>
                <a:cs typeface="+mn-cs"/>
              </a:rPr>
              <a:t>The aim of this aspect is to develop children's awareness of sounds and rhythms. </a:t>
            </a:r>
          </a:p>
        </p:txBody>
      </p:sp>
      <p:pic>
        <p:nvPicPr>
          <p:cNvPr id="44" name="Picture 43">
            <a:extLst>
              <a:ext uri="{FF2B5EF4-FFF2-40B4-BE49-F238E27FC236}">
                <a16:creationId xmlns:a16="http://schemas.microsoft.com/office/drawing/2014/main" id="{D4C31356-7D20-4E5B-B249-74CF23937744}"/>
              </a:ext>
            </a:extLst>
          </p:cNvPr>
          <p:cNvPicPr>
            <a:picLocks noChangeAspect="1"/>
          </p:cNvPicPr>
          <p:nvPr/>
        </p:nvPicPr>
        <p:blipFill>
          <a:blip r:embed="rId2"/>
          <a:stretch>
            <a:fillRect/>
          </a:stretch>
        </p:blipFill>
        <p:spPr>
          <a:xfrm>
            <a:off x="8250002" y="106411"/>
            <a:ext cx="772892" cy="867808"/>
          </a:xfrm>
          <a:prstGeom prst="rect">
            <a:avLst/>
          </a:prstGeom>
        </p:spPr>
      </p:pic>
    </p:spTree>
    <p:extLst>
      <p:ext uri="{BB962C8B-B14F-4D97-AF65-F5344CB8AC3E}">
        <p14:creationId xmlns:p14="http://schemas.microsoft.com/office/powerpoint/2010/main" val="1339135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2640739" y="3175667"/>
            <a:ext cx="1905000" cy="584737"/>
          </a:xfrm>
          <a:prstGeom prst="line">
            <a:avLst/>
          </a:prstGeom>
          <a:ln w="22860">
            <a:gradFill flip="none" rotWithShape="1">
              <a:gsLst>
                <a:gs pos="0">
                  <a:schemeClr val="bg1">
                    <a:lumMod val="95000"/>
                  </a:schemeClr>
                </a:gs>
                <a:gs pos="50000">
                  <a:schemeClr val="bg1"/>
                </a:gs>
                <a:gs pos="78000">
                  <a:srgbClr val="AFAFAF"/>
                </a:gs>
                <a:gs pos="28000">
                  <a:schemeClr val="tx1">
                    <a:lumMod val="65000"/>
                    <a:lumOff val="35000"/>
                  </a:schemeClr>
                </a:gs>
                <a:gs pos="100000">
                  <a:schemeClr val="bg1"/>
                </a:gs>
              </a:gsLst>
              <a:lin ang="2700000" scaled="1"/>
              <a:tileRect/>
            </a:gra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a:cxnSpLocks/>
          </p:cNvCxnSpPr>
          <p:nvPr/>
        </p:nvCxnSpPr>
        <p:spPr>
          <a:xfrm flipV="1">
            <a:off x="5428494" y="3156811"/>
            <a:ext cx="1685235" cy="518077"/>
          </a:xfrm>
          <a:prstGeom prst="line">
            <a:avLst/>
          </a:prstGeom>
          <a:ln w="22860">
            <a:gradFill flip="none" rotWithShape="1">
              <a:gsLst>
                <a:gs pos="0">
                  <a:schemeClr val="bg1">
                    <a:lumMod val="95000"/>
                  </a:schemeClr>
                </a:gs>
                <a:gs pos="50000">
                  <a:schemeClr val="bg1"/>
                </a:gs>
                <a:gs pos="78000">
                  <a:srgbClr val="AFAFAF"/>
                </a:gs>
                <a:gs pos="28000">
                  <a:schemeClr val="tx1">
                    <a:lumMod val="65000"/>
                    <a:lumOff val="35000"/>
                  </a:schemeClr>
                </a:gs>
                <a:gs pos="100000">
                  <a:schemeClr val="bg1"/>
                </a:gs>
              </a:gsLst>
              <a:lin ang="2700000" scaled="1"/>
              <a:tileRect/>
            </a:gra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flipH="1">
            <a:off x="3035023" y="4428683"/>
            <a:ext cx="1156006" cy="901101"/>
          </a:xfrm>
          <a:prstGeom prst="line">
            <a:avLst/>
          </a:prstGeom>
          <a:ln w="22860">
            <a:gradFill flip="none" rotWithShape="1">
              <a:gsLst>
                <a:gs pos="0">
                  <a:schemeClr val="bg1">
                    <a:lumMod val="95000"/>
                  </a:schemeClr>
                </a:gs>
                <a:gs pos="50000">
                  <a:schemeClr val="bg1"/>
                </a:gs>
                <a:gs pos="78000">
                  <a:srgbClr val="AFAFAF"/>
                </a:gs>
                <a:gs pos="28000">
                  <a:schemeClr val="tx1">
                    <a:lumMod val="65000"/>
                    <a:lumOff val="35000"/>
                  </a:schemeClr>
                </a:gs>
                <a:gs pos="100000">
                  <a:schemeClr val="bg1"/>
                </a:gs>
              </a:gsLst>
              <a:lin ang="2700000" scaled="1"/>
              <a:tileRect/>
            </a:gra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5210067" y="4411492"/>
            <a:ext cx="1272632" cy="901101"/>
          </a:xfrm>
          <a:prstGeom prst="line">
            <a:avLst/>
          </a:prstGeom>
          <a:ln w="22860">
            <a:gradFill flip="none" rotWithShape="1">
              <a:gsLst>
                <a:gs pos="0">
                  <a:schemeClr val="bg1">
                    <a:lumMod val="95000"/>
                  </a:schemeClr>
                </a:gs>
                <a:gs pos="50000">
                  <a:schemeClr val="bg1"/>
                </a:gs>
                <a:gs pos="78000">
                  <a:srgbClr val="AFAFAF"/>
                </a:gs>
                <a:gs pos="28000">
                  <a:schemeClr val="tx1">
                    <a:lumMod val="65000"/>
                    <a:lumOff val="35000"/>
                  </a:schemeClr>
                </a:gs>
                <a:gs pos="100000">
                  <a:schemeClr val="bg1"/>
                </a:gs>
              </a:gsLst>
              <a:lin ang="2700000" scaled="1"/>
              <a:tileRect/>
            </a:gra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4855109" y="2449386"/>
            <a:ext cx="0" cy="1447800"/>
          </a:xfrm>
          <a:prstGeom prst="line">
            <a:avLst/>
          </a:prstGeom>
          <a:ln w="22860">
            <a:gradFill flip="none" rotWithShape="1">
              <a:gsLst>
                <a:gs pos="0">
                  <a:schemeClr val="bg1">
                    <a:lumMod val="95000"/>
                  </a:schemeClr>
                </a:gs>
                <a:gs pos="50000">
                  <a:schemeClr val="bg1"/>
                </a:gs>
                <a:gs pos="78000">
                  <a:srgbClr val="AFAFAF"/>
                </a:gs>
                <a:gs pos="28000">
                  <a:schemeClr val="tx1">
                    <a:lumMod val="65000"/>
                    <a:lumOff val="35000"/>
                  </a:schemeClr>
                </a:gs>
                <a:gs pos="100000">
                  <a:schemeClr val="bg1"/>
                </a:gs>
              </a:gsLst>
              <a:lin ang="2700000" scaled="1"/>
              <a:tileRect/>
            </a:gra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p:txBody>
          <a:bodyPr>
            <a:normAutofit/>
          </a:bodyPr>
          <a:lstStyle/>
          <a:p>
            <a:r>
              <a:rPr lang="en-GB" sz="4000" dirty="0">
                <a:latin typeface="ChalkyChuck" panose="02000603000000000000" pitchFamily="2" charset="0"/>
                <a:ea typeface="ChalkyChuck" panose="02000603000000000000" pitchFamily="2" charset="0"/>
              </a:rPr>
              <a:t>Aspect 4 Rhythm and Rhyme</a:t>
            </a:r>
            <a:endParaRPr lang="en-US" dirty="0">
              <a:latin typeface="ChalkyChuck" panose="02000603000000000000" pitchFamily="2" charset="0"/>
              <a:ea typeface="ChalkyChuck" panose="02000603000000000000" pitchFamily="2" charset="0"/>
            </a:endParaRPr>
          </a:p>
        </p:txBody>
      </p:sp>
      <p:sp>
        <p:nvSpPr>
          <p:cNvPr id="2" name="AutoShape 2" descr="http://www.moxa.com/Innovation/images/DT-diagram.jpg"/>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grpSp>
        <p:nvGrpSpPr>
          <p:cNvPr id="3" name="Group 2"/>
          <p:cNvGrpSpPr/>
          <p:nvPr/>
        </p:nvGrpSpPr>
        <p:grpSpPr>
          <a:xfrm>
            <a:off x="3679840" y="3121001"/>
            <a:ext cx="1790568" cy="1470866"/>
            <a:chOff x="3909824" y="3113868"/>
            <a:chExt cx="1790568" cy="1470866"/>
          </a:xfrm>
        </p:grpSpPr>
        <p:sp>
          <p:nvSpPr>
            <p:cNvPr id="37" name="Rectangle 19"/>
            <p:cNvSpPr/>
            <p:nvPr/>
          </p:nvSpPr>
          <p:spPr>
            <a:xfrm rot="21599113">
              <a:off x="4202524" y="3143134"/>
              <a:ext cx="1497868" cy="1441600"/>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F6EBB6"/>
                </a:gs>
                <a:gs pos="100000">
                  <a:srgbClr val="F0DD80"/>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p>
          </p:txBody>
        </p:sp>
        <p:sp>
          <p:nvSpPr>
            <p:cNvPr id="38" name="Rectangle 37"/>
            <p:cNvSpPr/>
            <p:nvPr/>
          </p:nvSpPr>
          <p:spPr>
            <a:xfrm rot="21599113">
              <a:off x="3909824" y="3529803"/>
              <a:ext cx="1724132" cy="58477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lumMod val="95000"/>
                      <a:lumOff val="5000"/>
                    </a:prstClr>
                  </a:solidFill>
                  <a:effectLst/>
                  <a:uLnTx/>
                  <a:uFillTx/>
                  <a:latin typeface="Comic Sans MS" pitchFamily="66" charset="0"/>
                  <a:ea typeface="+mn-ea"/>
                  <a:cs typeface="+mn-cs"/>
                </a:rPr>
                <a:t>    </a:t>
              </a:r>
              <a:r>
                <a:rPr kumimoji="0" lang="en-US" sz="1600" b="0" i="0" u="none" strike="noStrike" kern="1200" cap="none" spc="0" normalizeH="0" baseline="0" noProof="0" dirty="0">
                  <a:ln>
                    <a:noFill/>
                  </a:ln>
                  <a:solidFill>
                    <a:prstClr val="black">
                      <a:lumMod val="95000"/>
                      <a:lumOff val="5000"/>
                    </a:prstClr>
                  </a:solidFill>
                  <a:effectLst/>
                  <a:uLnTx/>
                  <a:uFillTx/>
                  <a:latin typeface="ChalkyChuck" panose="02000603000000000000" pitchFamily="2" charset="0"/>
                  <a:ea typeface="ChalkyChuck" panose="02000603000000000000" pitchFamily="2" charset="0"/>
                </a:rPr>
                <a:t>Rhyming stories</a:t>
              </a:r>
            </a:p>
          </p:txBody>
        </p:sp>
        <p:grpSp>
          <p:nvGrpSpPr>
            <p:cNvPr id="39" name="Group 38"/>
            <p:cNvGrpSpPr/>
            <p:nvPr/>
          </p:nvGrpSpPr>
          <p:grpSpPr>
            <a:xfrm rot="21599113">
              <a:off x="4509106" y="3113868"/>
              <a:ext cx="203264" cy="205359"/>
              <a:chOff x="4917745" y="2235200"/>
              <a:chExt cx="2584952" cy="2489199"/>
            </a:xfrm>
            <a:effectLst>
              <a:outerShdw blurRad="50800" dist="25400" dir="8100000" algn="tr" rotWithShape="0">
                <a:prstClr val="black">
                  <a:alpha val="45000"/>
                </a:prstClr>
              </a:outerShdw>
            </a:effectLst>
          </p:grpSpPr>
          <p:sp>
            <p:nvSpPr>
              <p:cNvPr id="40" name="Oval 39"/>
              <p:cNvSpPr/>
              <p:nvPr/>
            </p:nvSpPr>
            <p:spPr>
              <a:xfrm>
                <a:off x="4917745" y="2429067"/>
                <a:ext cx="2295331" cy="2295332"/>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444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sp>
            <p:nvSpPr>
              <p:cNvPr id="41" name="Oval 40"/>
              <p:cNvSpPr/>
              <p:nvPr/>
            </p:nvSpPr>
            <p:spPr>
              <a:xfrm>
                <a:off x="5484130" y="2913213"/>
                <a:ext cx="1253454" cy="1253453"/>
              </a:xfrm>
              <a:prstGeom prst="ellipse">
                <a:avLst/>
              </a:prstGeom>
              <a:solidFill>
                <a:schemeClr val="accent6">
                  <a:lumMod val="50000"/>
                </a:schemeClr>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sp>
            <p:nvSpPr>
              <p:cNvPr id="42" name="Oval 41"/>
              <p:cNvSpPr/>
              <p:nvPr/>
            </p:nvSpPr>
            <p:spPr>
              <a:xfrm>
                <a:off x="5972471" y="2235200"/>
                <a:ext cx="1530226" cy="1530226"/>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317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grpSp>
      </p:grpSp>
      <p:grpSp>
        <p:nvGrpSpPr>
          <p:cNvPr id="44" name="Group 43"/>
          <p:cNvGrpSpPr/>
          <p:nvPr/>
        </p:nvGrpSpPr>
        <p:grpSpPr>
          <a:xfrm>
            <a:off x="3706251" y="950030"/>
            <a:ext cx="1897792" cy="1441600"/>
            <a:chOff x="3909824" y="2975271"/>
            <a:chExt cx="1897792" cy="1441600"/>
          </a:xfrm>
        </p:grpSpPr>
        <p:sp>
          <p:nvSpPr>
            <p:cNvPr id="46" name="Rectangle 19"/>
            <p:cNvSpPr/>
            <p:nvPr/>
          </p:nvSpPr>
          <p:spPr>
            <a:xfrm rot="21599113">
              <a:off x="4309748" y="2975271"/>
              <a:ext cx="1497868" cy="1441600"/>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F6EBB6"/>
                </a:gs>
                <a:gs pos="100000">
                  <a:srgbClr val="F0DD80"/>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a:solidFill>
                  <a:prstClr val="black"/>
                </a:solidFill>
                <a:latin typeface="ChalkyChuck" panose="02000603000000000000" pitchFamily="2" charset="0"/>
                <a:ea typeface="ChalkyChuck" panose="02000603000000000000" pitchFamily="2" charset="0"/>
                <a:cs typeface="Arial"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prstClr val="black"/>
                  </a:solidFill>
                  <a:latin typeface="ChalkyChuck" panose="02000603000000000000" pitchFamily="2" charset="0"/>
                  <a:ea typeface="ChalkyChuck" panose="02000603000000000000" pitchFamily="2" charset="0"/>
                  <a:cs typeface="Arial" pitchFamily="34" charset="0"/>
                </a:rPr>
                <a:t>Clapping out the syllables in words</a:t>
              </a:r>
              <a:endParaRPr kumimoji="0" lang="en-US" sz="1600" b="0" i="0" u="none" strike="noStrike" kern="1200" cap="none" spc="0" normalizeH="0" baseline="0" noProof="0" dirty="0">
                <a:ln>
                  <a:noFill/>
                </a:ln>
                <a:solidFill>
                  <a:prstClr val="black"/>
                </a:solidFill>
                <a:effectLst/>
                <a:uLnTx/>
                <a:uFillTx/>
                <a:latin typeface="ChalkyChuck" panose="02000603000000000000" pitchFamily="2" charset="0"/>
                <a:ea typeface="ChalkyChuck" panose="02000603000000000000" pitchFamily="2" charset="0"/>
                <a:cs typeface="Arial" pitchFamily="34" charset="0"/>
              </a:endParaRPr>
            </a:p>
          </p:txBody>
        </p:sp>
        <p:sp>
          <p:nvSpPr>
            <p:cNvPr id="47" name="Rectangle 46"/>
            <p:cNvSpPr/>
            <p:nvPr/>
          </p:nvSpPr>
          <p:spPr>
            <a:xfrm rot="21599113">
              <a:off x="3909824" y="3652961"/>
              <a:ext cx="1347900" cy="33855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lumMod val="95000"/>
                    <a:lumOff val="5000"/>
                  </a:prstClr>
                </a:solidFill>
                <a:effectLst/>
                <a:uLnTx/>
                <a:uFillTx/>
                <a:latin typeface="Comic Sans MS" pitchFamily="66" charset="0"/>
                <a:ea typeface="+mn-ea"/>
                <a:cs typeface="+mn-cs"/>
              </a:endParaRPr>
            </a:p>
          </p:txBody>
        </p:sp>
        <p:grpSp>
          <p:nvGrpSpPr>
            <p:cNvPr id="61" name="Group 60"/>
            <p:cNvGrpSpPr/>
            <p:nvPr/>
          </p:nvGrpSpPr>
          <p:grpSpPr>
            <a:xfrm rot="21599113">
              <a:off x="4509106" y="3113868"/>
              <a:ext cx="203264" cy="205359"/>
              <a:chOff x="4917745" y="2235200"/>
              <a:chExt cx="2584952" cy="2489199"/>
            </a:xfrm>
            <a:effectLst>
              <a:outerShdw blurRad="50800" dist="25400" dir="8100000" algn="tr" rotWithShape="0">
                <a:prstClr val="black">
                  <a:alpha val="45000"/>
                </a:prstClr>
              </a:outerShdw>
            </a:effectLst>
          </p:grpSpPr>
          <p:sp>
            <p:nvSpPr>
              <p:cNvPr id="62" name="Oval 61"/>
              <p:cNvSpPr/>
              <p:nvPr/>
            </p:nvSpPr>
            <p:spPr>
              <a:xfrm>
                <a:off x="4917745" y="2429067"/>
                <a:ext cx="2295331" cy="2295332"/>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444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sp>
            <p:nvSpPr>
              <p:cNvPr id="63" name="Oval 62"/>
              <p:cNvSpPr/>
              <p:nvPr/>
            </p:nvSpPr>
            <p:spPr>
              <a:xfrm>
                <a:off x="5484130" y="2913213"/>
                <a:ext cx="1253454" cy="1253453"/>
              </a:xfrm>
              <a:prstGeom prst="ellipse">
                <a:avLst/>
              </a:prstGeom>
              <a:solidFill>
                <a:schemeClr val="accent6">
                  <a:lumMod val="50000"/>
                </a:schemeClr>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sp>
            <p:nvSpPr>
              <p:cNvPr id="64" name="Oval 63"/>
              <p:cNvSpPr/>
              <p:nvPr/>
            </p:nvSpPr>
            <p:spPr>
              <a:xfrm>
                <a:off x="5972471" y="2235200"/>
                <a:ext cx="1530226" cy="1530226"/>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317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grpSp>
      </p:grpSp>
      <p:grpSp>
        <p:nvGrpSpPr>
          <p:cNvPr id="65" name="Group 64"/>
          <p:cNvGrpSpPr/>
          <p:nvPr/>
        </p:nvGrpSpPr>
        <p:grpSpPr>
          <a:xfrm>
            <a:off x="7089294" y="3146679"/>
            <a:ext cx="1546968" cy="1441600"/>
            <a:chOff x="3909824" y="2931987"/>
            <a:chExt cx="1546968" cy="1441600"/>
          </a:xfrm>
        </p:grpSpPr>
        <p:sp>
          <p:nvSpPr>
            <p:cNvPr id="66" name="Rectangle 19"/>
            <p:cNvSpPr/>
            <p:nvPr/>
          </p:nvSpPr>
          <p:spPr>
            <a:xfrm rot="21599113">
              <a:off x="3958924" y="2931987"/>
              <a:ext cx="1497868" cy="1441600"/>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F6EBB6"/>
                </a:gs>
                <a:gs pos="100000">
                  <a:srgbClr val="F0DD80"/>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halkyChuck" panose="02000603000000000000" pitchFamily="2" charset="0"/>
                  <a:ea typeface="ChalkyChuck" panose="02000603000000000000" pitchFamily="2" charset="0"/>
                  <a:cs typeface="Arial" pitchFamily="34" charset="0"/>
                </a:rPr>
                <a:t>Rhyming bingo</a:t>
              </a:r>
            </a:p>
          </p:txBody>
        </p:sp>
        <p:sp>
          <p:nvSpPr>
            <p:cNvPr id="67" name="Rectangle 66"/>
            <p:cNvSpPr/>
            <p:nvPr/>
          </p:nvSpPr>
          <p:spPr>
            <a:xfrm rot="21599113">
              <a:off x="3909824" y="3652961"/>
              <a:ext cx="1347900" cy="33855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lumMod val="95000"/>
                    <a:lumOff val="5000"/>
                  </a:prstClr>
                </a:solidFill>
                <a:effectLst/>
                <a:uLnTx/>
                <a:uFillTx/>
                <a:latin typeface="Comic Sans MS" pitchFamily="66" charset="0"/>
                <a:ea typeface="+mn-ea"/>
                <a:cs typeface="+mn-cs"/>
              </a:endParaRPr>
            </a:p>
          </p:txBody>
        </p:sp>
        <p:grpSp>
          <p:nvGrpSpPr>
            <p:cNvPr id="68" name="Group 67"/>
            <p:cNvGrpSpPr/>
            <p:nvPr/>
          </p:nvGrpSpPr>
          <p:grpSpPr>
            <a:xfrm rot="21599113">
              <a:off x="4509106" y="3113868"/>
              <a:ext cx="203264" cy="205359"/>
              <a:chOff x="4917745" y="2235200"/>
              <a:chExt cx="2584952" cy="2489199"/>
            </a:xfrm>
            <a:effectLst>
              <a:outerShdw blurRad="50800" dist="25400" dir="8100000" algn="tr" rotWithShape="0">
                <a:prstClr val="black">
                  <a:alpha val="45000"/>
                </a:prstClr>
              </a:outerShdw>
            </a:effectLst>
          </p:grpSpPr>
          <p:sp>
            <p:nvSpPr>
              <p:cNvPr id="69" name="Oval 68"/>
              <p:cNvSpPr/>
              <p:nvPr/>
            </p:nvSpPr>
            <p:spPr>
              <a:xfrm>
                <a:off x="4917745" y="2429067"/>
                <a:ext cx="2295331" cy="2295332"/>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444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sp>
            <p:nvSpPr>
              <p:cNvPr id="70" name="Oval 69"/>
              <p:cNvSpPr/>
              <p:nvPr/>
            </p:nvSpPr>
            <p:spPr>
              <a:xfrm>
                <a:off x="5484130" y="2913213"/>
                <a:ext cx="1253454" cy="1253453"/>
              </a:xfrm>
              <a:prstGeom prst="ellipse">
                <a:avLst/>
              </a:prstGeom>
              <a:solidFill>
                <a:schemeClr val="accent6">
                  <a:lumMod val="50000"/>
                </a:schemeClr>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sp>
            <p:nvSpPr>
              <p:cNvPr id="73" name="Oval 72"/>
              <p:cNvSpPr/>
              <p:nvPr/>
            </p:nvSpPr>
            <p:spPr>
              <a:xfrm>
                <a:off x="5972471" y="2235200"/>
                <a:ext cx="1530226" cy="1530226"/>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317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grpSp>
      </p:grpSp>
      <p:grpSp>
        <p:nvGrpSpPr>
          <p:cNvPr id="74" name="Group 73"/>
          <p:cNvGrpSpPr/>
          <p:nvPr/>
        </p:nvGrpSpPr>
        <p:grpSpPr>
          <a:xfrm>
            <a:off x="1120545" y="3126386"/>
            <a:ext cx="1497868" cy="1441600"/>
            <a:chOff x="3835946" y="3104282"/>
            <a:chExt cx="1497868" cy="1441600"/>
          </a:xfrm>
        </p:grpSpPr>
        <p:sp>
          <p:nvSpPr>
            <p:cNvPr id="75" name="Rectangle 19"/>
            <p:cNvSpPr/>
            <p:nvPr/>
          </p:nvSpPr>
          <p:spPr>
            <a:xfrm rot="21599113">
              <a:off x="3835946" y="3104282"/>
              <a:ext cx="1497868" cy="1441600"/>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F6EBB6"/>
                </a:gs>
                <a:gs pos="100000">
                  <a:srgbClr val="F0DD80"/>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halkyChuck" panose="02000603000000000000" pitchFamily="2" charset="0"/>
                  <a:ea typeface="ChalkyChuck" panose="02000603000000000000" pitchFamily="2" charset="0"/>
                  <a:cs typeface="Arial" pitchFamily="34" charset="0"/>
                </a:rPr>
                <a:t>Odd one out</a:t>
              </a:r>
            </a:p>
          </p:txBody>
        </p:sp>
        <p:sp>
          <p:nvSpPr>
            <p:cNvPr id="76" name="Rectangle 75"/>
            <p:cNvSpPr/>
            <p:nvPr/>
          </p:nvSpPr>
          <p:spPr>
            <a:xfrm rot="21599113">
              <a:off x="3909824" y="3652958"/>
              <a:ext cx="1347900" cy="3385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black"/>
                </a:solidFill>
                <a:effectLst/>
                <a:uLnTx/>
                <a:uFillTx/>
                <a:latin typeface="Sassoon Infant Rg" panose="02000503030000020003" pitchFamily="2" charset="0"/>
                <a:ea typeface="Sassoon Infant Rg" panose="02000503030000020003" pitchFamily="2" charset="0"/>
                <a:cs typeface="+mn-cs"/>
              </a:endParaRPr>
            </a:p>
          </p:txBody>
        </p:sp>
        <p:grpSp>
          <p:nvGrpSpPr>
            <p:cNvPr id="77" name="Group 76"/>
            <p:cNvGrpSpPr/>
            <p:nvPr/>
          </p:nvGrpSpPr>
          <p:grpSpPr>
            <a:xfrm rot="21599113">
              <a:off x="4509106" y="3113868"/>
              <a:ext cx="203264" cy="205359"/>
              <a:chOff x="4917745" y="2235200"/>
              <a:chExt cx="2584952" cy="2489199"/>
            </a:xfrm>
            <a:effectLst>
              <a:outerShdw blurRad="50800" dist="25400" dir="8100000" algn="tr" rotWithShape="0">
                <a:prstClr val="black">
                  <a:alpha val="45000"/>
                </a:prstClr>
              </a:outerShdw>
            </a:effectLst>
          </p:grpSpPr>
          <p:sp>
            <p:nvSpPr>
              <p:cNvPr id="84" name="Oval 83"/>
              <p:cNvSpPr/>
              <p:nvPr/>
            </p:nvSpPr>
            <p:spPr>
              <a:xfrm>
                <a:off x="4917745" y="2429067"/>
                <a:ext cx="2295331" cy="2295332"/>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444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sp>
            <p:nvSpPr>
              <p:cNvPr id="85" name="Oval 84"/>
              <p:cNvSpPr/>
              <p:nvPr/>
            </p:nvSpPr>
            <p:spPr>
              <a:xfrm>
                <a:off x="5484130" y="2913213"/>
                <a:ext cx="1253454" cy="1253453"/>
              </a:xfrm>
              <a:prstGeom prst="ellipse">
                <a:avLst/>
              </a:prstGeom>
              <a:solidFill>
                <a:schemeClr val="accent6">
                  <a:lumMod val="50000"/>
                </a:schemeClr>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sp>
            <p:nvSpPr>
              <p:cNvPr id="86" name="Oval 85"/>
              <p:cNvSpPr/>
              <p:nvPr/>
            </p:nvSpPr>
            <p:spPr>
              <a:xfrm>
                <a:off x="5972471" y="2235200"/>
                <a:ext cx="1530226" cy="1530226"/>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317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grpSp>
      </p:grpSp>
      <p:grpSp>
        <p:nvGrpSpPr>
          <p:cNvPr id="87" name="Group 86"/>
          <p:cNvGrpSpPr/>
          <p:nvPr/>
        </p:nvGrpSpPr>
        <p:grpSpPr>
          <a:xfrm>
            <a:off x="1125295" y="4911561"/>
            <a:ext cx="1991194" cy="1565090"/>
            <a:chOff x="3909823" y="3102762"/>
            <a:chExt cx="1991194" cy="1731989"/>
          </a:xfrm>
        </p:grpSpPr>
        <p:sp>
          <p:nvSpPr>
            <p:cNvPr id="88" name="Rectangle 19"/>
            <p:cNvSpPr/>
            <p:nvPr/>
          </p:nvSpPr>
          <p:spPr>
            <a:xfrm rot="21599113">
              <a:off x="4208482" y="3102762"/>
              <a:ext cx="1692535" cy="1731989"/>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F6EBB6"/>
                </a:gs>
                <a:gs pos="100000">
                  <a:srgbClr val="F0DD80"/>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halkyChuck" panose="02000603000000000000" pitchFamily="2" charset="0"/>
                  <a:ea typeface="ChalkyChuck" panose="02000603000000000000" pitchFamily="2" charset="0"/>
                  <a:cs typeface="Arial" pitchFamily="34" charset="0"/>
                </a:rPr>
                <a:t>Learning songs and rhymes</a:t>
              </a:r>
            </a:p>
          </p:txBody>
        </p:sp>
        <p:sp>
          <p:nvSpPr>
            <p:cNvPr id="89" name="Rectangle 88"/>
            <p:cNvSpPr/>
            <p:nvPr/>
          </p:nvSpPr>
          <p:spPr>
            <a:xfrm rot="21599113">
              <a:off x="3909823" y="3652885"/>
              <a:ext cx="1935849" cy="33855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lumMod val="95000"/>
                    <a:lumOff val="5000"/>
                  </a:prstClr>
                </a:solidFill>
                <a:effectLst/>
                <a:uLnTx/>
                <a:uFillTx/>
                <a:latin typeface="Comic Sans MS" pitchFamily="66" charset="0"/>
                <a:ea typeface="+mn-ea"/>
                <a:cs typeface="+mn-cs"/>
              </a:endParaRPr>
            </a:p>
          </p:txBody>
        </p:sp>
        <p:grpSp>
          <p:nvGrpSpPr>
            <p:cNvPr id="90" name="Group 89"/>
            <p:cNvGrpSpPr/>
            <p:nvPr/>
          </p:nvGrpSpPr>
          <p:grpSpPr>
            <a:xfrm rot="21599113">
              <a:off x="4509108" y="3129865"/>
              <a:ext cx="180490" cy="189365"/>
              <a:chOff x="4917745" y="2429074"/>
              <a:chExt cx="2295328" cy="2295335"/>
            </a:xfrm>
            <a:effectLst>
              <a:outerShdw blurRad="50800" dist="25400" dir="8100000" algn="tr" rotWithShape="0">
                <a:prstClr val="black">
                  <a:alpha val="45000"/>
                </a:prstClr>
              </a:outerShdw>
            </a:effectLst>
          </p:grpSpPr>
          <p:sp>
            <p:nvSpPr>
              <p:cNvPr id="91" name="Oval 90"/>
              <p:cNvSpPr/>
              <p:nvPr/>
            </p:nvSpPr>
            <p:spPr>
              <a:xfrm>
                <a:off x="4917745" y="2429074"/>
                <a:ext cx="2295328" cy="2295335"/>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444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sp>
            <p:nvSpPr>
              <p:cNvPr id="92" name="Oval 91"/>
              <p:cNvSpPr/>
              <p:nvPr/>
            </p:nvSpPr>
            <p:spPr>
              <a:xfrm>
                <a:off x="5484130" y="2913213"/>
                <a:ext cx="1253454" cy="1253453"/>
              </a:xfrm>
              <a:prstGeom prst="ellipse">
                <a:avLst/>
              </a:prstGeom>
              <a:solidFill>
                <a:schemeClr val="accent6">
                  <a:lumMod val="50000"/>
                </a:schemeClr>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grpSp>
      </p:grpSp>
      <p:grpSp>
        <p:nvGrpSpPr>
          <p:cNvPr id="43" name="Group 42"/>
          <p:cNvGrpSpPr/>
          <p:nvPr/>
        </p:nvGrpSpPr>
        <p:grpSpPr>
          <a:xfrm>
            <a:off x="6444024" y="5045775"/>
            <a:ext cx="1556632" cy="1441600"/>
            <a:chOff x="3701092" y="3054593"/>
            <a:chExt cx="1556632" cy="1441600"/>
          </a:xfrm>
        </p:grpSpPr>
        <p:sp>
          <p:nvSpPr>
            <p:cNvPr id="48" name="Rectangle 19"/>
            <p:cNvSpPr/>
            <p:nvPr/>
          </p:nvSpPr>
          <p:spPr>
            <a:xfrm rot="21599113">
              <a:off x="3701092" y="3054593"/>
              <a:ext cx="1497868" cy="1441600"/>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F6EBB6"/>
                </a:gs>
                <a:gs pos="100000">
                  <a:srgbClr val="F0DD80"/>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halkyChuck" panose="02000603000000000000" pitchFamily="2" charset="0"/>
                  <a:ea typeface="ChalkyChuck" panose="02000603000000000000" pitchFamily="2" charset="0"/>
                  <a:cs typeface="Arial" pitchFamily="34" charset="0"/>
                </a:rPr>
                <a:t>Listen to the beat</a:t>
              </a:r>
            </a:p>
          </p:txBody>
        </p:sp>
        <p:sp>
          <p:nvSpPr>
            <p:cNvPr id="49" name="Rectangle 48"/>
            <p:cNvSpPr/>
            <p:nvPr/>
          </p:nvSpPr>
          <p:spPr>
            <a:xfrm rot="21599113">
              <a:off x="3909824" y="3652961"/>
              <a:ext cx="1347900" cy="33855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lumMod val="95000"/>
                    <a:lumOff val="5000"/>
                  </a:prstClr>
                </a:solidFill>
                <a:effectLst/>
                <a:uLnTx/>
                <a:uFillTx/>
                <a:latin typeface="Comic Sans MS" pitchFamily="66" charset="0"/>
                <a:ea typeface="+mn-ea"/>
                <a:cs typeface="+mn-cs"/>
              </a:endParaRPr>
            </a:p>
          </p:txBody>
        </p:sp>
        <p:grpSp>
          <p:nvGrpSpPr>
            <p:cNvPr id="50" name="Group 49"/>
            <p:cNvGrpSpPr/>
            <p:nvPr/>
          </p:nvGrpSpPr>
          <p:grpSpPr>
            <a:xfrm rot="21599113">
              <a:off x="4509106" y="3113868"/>
              <a:ext cx="203264" cy="205359"/>
              <a:chOff x="4917745" y="2235200"/>
              <a:chExt cx="2584952" cy="2489199"/>
            </a:xfrm>
            <a:effectLst>
              <a:outerShdw blurRad="50800" dist="25400" dir="8100000" algn="tr" rotWithShape="0">
                <a:prstClr val="black">
                  <a:alpha val="45000"/>
                </a:prstClr>
              </a:outerShdw>
            </a:effectLst>
          </p:grpSpPr>
          <p:sp>
            <p:nvSpPr>
              <p:cNvPr id="51" name="Oval 50"/>
              <p:cNvSpPr/>
              <p:nvPr/>
            </p:nvSpPr>
            <p:spPr>
              <a:xfrm>
                <a:off x="4917745" y="2429067"/>
                <a:ext cx="2295331" cy="2295332"/>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444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sp>
            <p:nvSpPr>
              <p:cNvPr id="52" name="Oval 51"/>
              <p:cNvSpPr/>
              <p:nvPr/>
            </p:nvSpPr>
            <p:spPr>
              <a:xfrm>
                <a:off x="5484130" y="2913213"/>
                <a:ext cx="1253454" cy="1253453"/>
              </a:xfrm>
              <a:prstGeom prst="ellipse">
                <a:avLst/>
              </a:prstGeom>
              <a:solidFill>
                <a:schemeClr val="accent6">
                  <a:lumMod val="50000"/>
                </a:schemeClr>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sp>
            <p:nvSpPr>
              <p:cNvPr id="53" name="Oval 52"/>
              <p:cNvSpPr/>
              <p:nvPr/>
            </p:nvSpPr>
            <p:spPr>
              <a:xfrm>
                <a:off x="5972471" y="2235200"/>
                <a:ext cx="1530226" cy="1530226"/>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317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grpSp>
      </p:grpSp>
      <p:sp>
        <p:nvSpPr>
          <p:cNvPr id="9" name="TextBox 8">
            <a:extLst>
              <a:ext uri="{FF2B5EF4-FFF2-40B4-BE49-F238E27FC236}">
                <a16:creationId xmlns:a16="http://schemas.microsoft.com/office/drawing/2014/main" id="{F7902277-EAA6-4705-9543-741F1D862612}"/>
              </a:ext>
            </a:extLst>
          </p:cNvPr>
          <p:cNvSpPr txBox="1"/>
          <p:nvPr/>
        </p:nvSpPr>
        <p:spPr>
          <a:xfrm>
            <a:off x="533400" y="1371600"/>
            <a:ext cx="3047999"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halkyChuck" panose="02000603000000000000" pitchFamily="2" charset="0"/>
                <a:ea typeface="ChalkyChuck" panose="02000603000000000000" pitchFamily="2" charset="0"/>
                <a:cs typeface="+mn-cs"/>
              </a:rPr>
              <a:t>This aspect aims to develop children's appreciation and experiences of rhythm and rhyme in speech. </a:t>
            </a:r>
          </a:p>
        </p:txBody>
      </p:sp>
      <p:pic>
        <p:nvPicPr>
          <p:cNvPr id="57" name="Picture 56">
            <a:extLst>
              <a:ext uri="{FF2B5EF4-FFF2-40B4-BE49-F238E27FC236}">
                <a16:creationId xmlns:a16="http://schemas.microsoft.com/office/drawing/2014/main" id="{06767F60-D4B3-469F-9EC3-A0131BBBD94D}"/>
              </a:ext>
            </a:extLst>
          </p:cNvPr>
          <p:cNvPicPr>
            <a:picLocks noChangeAspect="1"/>
          </p:cNvPicPr>
          <p:nvPr/>
        </p:nvPicPr>
        <p:blipFill>
          <a:blip r:embed="rId2"/>
          <a:stretch>
            <a:fillRect/>
          </a:stretch>
        </p:blipFill>
        <p:spPr>
          <a:xfrm>
            <a:off x="8250002" y="76477"/>
            <a:ext cx="772892" cy="867808"/>
          </a:xfrm>
          <a:prstGeom prst="rect">
            <a:avLst/>
          </a:prstGeom>
        </p:spPr>
      </p:pic>
    </p:spTree>
    <p:extLst>
      <p:ext uri="{BB962C8B-B14F-4D97-AF65-F5344CB8AC3E}">
        <p14:creationId xmlns:p14="http://schemas.microsoft.com/office/powerpoint/2010/main" val="26741373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2640739" y="3175667"/>
            <a:ext cx="1905000" cy="584737"/>
          </a:xfrm>
          <a:prstGeom prst="line">
            <a:avLst/>
          </a:prstGeom>
          <a:ln w="22860">
            <a:gradFill flip="none" rotWithShape="1">
              <a:gsLst>
                <a:gs pos="0">
                  <a:schemeClr val="bg1">
                    <a:lumMod val="95000"/>
                  </a:schemeClr>
                </a:gs>
                <a:gs pos="50000">
                  <a:schemeClr val="bg1"/>
                </a:gs>
                <a:gs pos="78000">
                  <a:srgbClr val="AFAFAF"/>
                </a:gs>
                <a:gs pos="28000">
                  <a:schemeClr val="tx1">
                    <a:lumMod val="65000"/>
                    <a:lumOff val="35000"/>
                  </a:schemeClr>
                </a:gs>
                <a:gs pos="100000">
                  <a:schemeClr val="bg1"/>
                </a:gs>
              </a:gsLst>
              <a:lin ang="2700000" scaled="1"/>
              <a:tileRect/>
            </a:gra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a:cxnSpLocks/>
          </p:cNvCxnSpPr>
          <p:nvPr/>
        </p:nvCxnSpPr>
        <p:spPr>
          <a:xfrm flipV="1">
            <a:off x="5428494" y="3156811"/>
            <a:ext cx="1685235" cy="518077"/>
          </a:xfrm>
          <a:prstGeom prst="line">
            <a:avLst/>
          </a:prstGeom>
          <a:ln w="22860">
            <a:gradFill flip="none" rotWithShape="1">
              <a:gsLst>
                <a:gs pos="0">
                  <a:schemeClr val="bg1">
                    <a:lumMod val="95000"/>
                  </a:schemeClr>
                </a:gs>
                <a:gs pos="50000">
                  <a:schemeClr val="bg1"/>
                </a:gs>
                <a:gs pos="78000">
                  <a:srgbClr val="AFAFAF"/>
                </a:gs>
                <a:gs pos="28000">
                  <a:schemeClr val="tx1">
                    <a:lumMod val="65000"/>
                    <a:lumOff val="35000"/>
                  </a:schemeClr>
                </a:gs>
                <a:gs pos="100000">
                  <a:schemeClr val="bg1"/>
                </a:gs>
              </a:gsLst>
              <a:lin ang="2700000" scaled="1"/>
              <a:tileRect/>
            </a:gra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flipH="1">
            <a:off x="3035023" y="4428683"/>
            <a:ext cx="1156006" cy="901101"/>
          </a:xfrm>
          <a:prstGeom prst="line">
            <a:avLst/>
          </a:prstGeom>
          <a:ln w="22860">
            <a:gradFill flip="none" rotWithShape="1">
              <a:gsLst>
                <a:gs pos="0">
                  <a:schemeClr val="bg1">
                    <a:lumMod val="95000"/>
                  </a:schemeClr>
                </a:gs>
                <a:gs pos="50000">
                  <a:schemeClr val="bg1"/>
                </a:gs>
                <a:gs pos="78000">
                  <a:srgbClr val="AFAFAF"/>
                </a:gs>
                <a:gs pos="28000">
                  <a:schemeClr val="tx1">
                    <a:lumMod val="65000"/>
                    <a:lumOff val="35000"/>
                  </a:schemeClr>
                </a:gs>
                <a:gs pos="100000">
                  <a:schemeClr val="bg1"/>
                </a:gs>
              </a:gsLst>
              <a:lin ang="2700000" scaled="1"/>
              <a:tileRect/>
            </a:gra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5210067" y="4411492"/>
            <a:ext cx="1272632" cy="901101"/>
          </a:xfrm>
          <a:prstGeom prst="line">
            <a:avLst/>
          </a:prstGeom>
          <a:ln w="22860">
            <a:gradFill flip="none" rotWithShape="1">
              <a:gsLst>
                <a:gs pos="0">
                  <a:schemeClr val="bg1">
                    <a:lumMod val="95000"/>
                  </a:schemeClr>
                </a:gs>
                <a:gs pos="50000">
                  <a:schemeClr val="bg1"/>
                </a:gs>
                <a:gs pos="78000">
                  <a:srgbClr val="AFAFAF"/>
                </a:gs>
                <a:gs pos="28000">
                  <a:schemeClr val="tx1">
                    <a:lumMod val="65000"/>
                    <a:lumOff val="35000"/>
                  </a:schemeClr>
                </a:gs>
                <a:gs pos="100000">
                  <a:schemeClr val="bg1"/>
                </a:gs>
              </a:gsLst>
              <a:lin ang="2700000" scaled="1"/>
              <a:tileRect/>
            </a:gra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4855109" y="2449386"/>
            <a:ext cx="0" cy="1447800"/>
          </a:xfrm>
          <a:prstGeom prst="line">
            <a:avLst/>
          </a:prstGeom>
          <a:ln w="22860">
            <a:gradFill flip="none" rotWithShape="1">
              <a:gsLst>
                <a:gs pos="0">
                  <a:schemeClr val="bg1">
                    <a:lumMod val="95000"/>
                  </a:schemeClr>
                </a:gs>
                <a:gs pos="50000">
                  <a:schemeClr val="bg1"/>
                </a:gs>
                <a:gs pos="78000">
                  <a:srgbClr val="AFAFAF"/>
                </a:gs>
                <a:gs pos="28000">
                  <a:schemeClr val="tx1">
                    <a:lumMod val="65000"/>
                    <a:lumOff val="35000"/>
                  </a:schemeClr>
                </a:gs>
                <a:gs pos="100000">
                  <a:schemeClr val="bg1"/>
                </a:gs>
              </a:gsLst>
              <a:lin ang="2700000" scaled="1"/>
              <a:tileRect/>
            </a:gra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p:txBody>
          <a:bodyPr>
            <a:normAutofit/>
          </a:bodyPr>
          <a:lstStyle/>
          <a:p>
            <a:r>
              <a:rPr lang="en-GB" sz="4000" dirty="0">
                <a:latin typeface="ChalkyChuck" panose="02000603000000000000" pitchFamily="2" charset="0"/>
                <a:ea typeface="ChalkyChuck" panose="02000603000000000000" pitchFamily="2" charset="0"/>
              </a:rPr>
              <a:t>Aspect 5 Alliteration</a:t>
            </a:r>
            <a:endParaRPr lang="en-US" dirty="0">
              <a:latin typeface="ChalkyChuck" panose="02000603000000000000" pitchFamily="2" charset="0"/>
              <a:ea typeface="ChalkyChuck" panose="02000603000000000000" pitchFamily="2" charset="0"/>
            </a:endParaRPr>
          </a:p>
        </p:txBody>
      </p:sp>
      <p:sp>
        <p:nvSpPr>
          <p:cNvPr id="2" name="AutoShape 2" descr="http://www.moxa.com/Innovation/images/DT-diagram.jpg"/>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grpSp>
        <p:nvGrpSpPr>
          <p:cNvPr id="3" name="Group 2"/>
          <p:cNvGrpSpPr/>
          <p:nvPr/>
        </p:nvGrpSpPr>
        <p:grpSpPr>
          <a:xfrm>
            <a:off x="3679840" y="3121001"/>
            <a:ext cx="1790568" cy="1470866"/>
            <a:chOff x="3909824" y="3113868"/>
            <a:chExt cx="1790568" cy="1470866"/>
          </a:xfrm>
        </p:grpSpPr>
        <p:sp>
          <p:nvSpPr>
            <p:cNvPr id="37" name="Rectangle 19"/>
            <p:cNvSpPr/>
            <p:nvPr/>
          </p:nvSpPr>
          <p:spPr>
            <a:xfrm rot="21599113">
              <a:off x="4202524" y="3143134"/>
              <a:ext cx="1497868" cy="1441600"/>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F6EBB6"/>
                </a:gs>
                <a:gs pos="100000">
                  <a:srgbClr val="F0DD80"/>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halkyChuck" panose="02000603000000000000" pitchFamily="2" charset="0"/>
                  <a:ea typeface="ChalkyChuck" panose="02000603000000000000" pitchFamily="2" charset="0"/>
                  <a:cs typeface="Arial" pitchFamily="34" charset="0"/>
                </a:rPr>
                <a:t>Matching objects to the same sound</a:t>
              </a:r>
            </a:p>
          </p:txBody>
        </p:sp>
        <p:sp>
          <p:nvSpPr>
            <p:cNvPr id="38" name="Rectangle 37"/>
            <p:cNvSpPr/>
            <p:nvPr/>
          </p:nvSpPr>
          <p:spPr>
            <a:xfrm rot="21599113">
              <a:off x="3909824" y="3652961"/>
              <a:ext cx="1347900" cy="33855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lumMod val="95000"/>
                    <a:lumOff val="5000"/>
                  </a:prstClr>
                </a:solidFill>
                <a:effectLst/>
                <a:uLnTx/>
                <a:uFillTx/>
                <a:latin typeface="Comic Sans MS" pitchFamily="66" charset="0"/>
                <a:ea typeface="+mn-ea"/>
                <a:cs typeface="+mn-cs"/>
              </a:endParaRPr>
            </a:p>
          </p:txBody>
        </p:sp>
        <p:grpSp>
          <p:nvGrpSpPr>
            <p:cNvPr id="39" name="Group 38"/>
            <p:cNvGrpSpPr/>
            <p:nvPr/>
          </p:nvGrpSpPr>
          <p:grpSpPr>
            <a:xfrm rot="21599113">
              <a:off x="4509106" y="3113868"/>
              <a:ext cx="203264" cy="205359"/>
              <a:chOff x="4917745" y="2235200"/>
              <a:chExt cx="2584952" cy="2489199"/>
            </a:xfrm>
            <a:effectLst>
              <a:outerShdw blurRad="50800" dist="25400" dir="8100000" algn="tr" rotWithShape="0">
                <a:prstClr val="black">
                  <a:alpha val="45000"/>
                </a:prstClr>
              </a:outerShdw>
            </a:effectLst>
          </p:grpSpPr>
          <p:sp>
            <p:nvSpPr>
              <p:cNvPr id="40" name="Oval 39"/>
              <p:cNvSpPr/>
              <p:nvPr/>
            </p:nvSpPr>
            <p:spPr>
              <a:xfrm>
                <a:off x="4917745" y="2429067"/>
                <a:ext cx="2295331" cy="2295332"/>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444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sp>
            <p:nvSpPr>
              <p:cNvPr id="41" name="Oval 40"/>
              <p:cNvSpPr/>
              <p:nvPr/>
            </p:nvSpPr>
            <p:spPr>
              <a:xfrm>
                <a:off x="5484130" y="2913213"/>
                <a:ext cx="1253454" cy="1253453"/>
              </a:xfrm>
              <a:prstGeom prst="ellipse">
                <a:avLst/>
              </a:prstGeom>
              <a:solidFill>
                <a:schemeClr val="accent6">
                  <a:lumMod val="50000"/>
                </a:schemeClr>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sp>
            <p:nvSpPr>
              <p:cNvPr id="42" name="Oval 41"/>
              <p:cNvSpPr/>
              <p:nvPr/>
            </p:nvSpPr>
            <p:spPr>
              <a:xfrm>
                <a:off x="5972471" y="2235200"/>
                <a:ext cx="1530226" cy="1530226"/>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317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grpSp>
      </p:grpSp>
      <p:grpSp>
        <p:nvGrpSpPr>
          <p:cNvPr id="44" name="Group 43"/>
          <p:cNvGrpSpPr/>
          <p:nvPr/>
        </p:nvGrpSpPr>
        <p:grpSpPr>
          <a:xfrm>
            <a:off x="3706251" y="950030"/>
            <a:ext cx="1897792" cy="1441600"/>
            <a:chOff x="3909824" y="2975271"/>
            <a:chExt cx="1897792" cy="1441600"/>
          </a:xfrm>
        </p:grpSpPr>
        <p:sp>
          <p:nvSpPr>
            <p:cNvPr id="46" name="Rectangle 19"/>
            <p:cNvSpPr/>
            <p:nvPr/>
          </p:nvSpPr>
          <p:spPr>
            <a:xfrm rot="21599113">
              <a:off x="4309748" y="2975271"/>
              <a:ext cx="1497868" cy="1441600"/>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F6EBB6"/>
                </a:gs>
                <a:gs pos="100000">
                  <a:srgbClr val="F0DD80"/>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halkyChuck" panose="02000603000000000000" pitchFamily="2" charset="0"/>
                  <a:ea typeface="ChalkyChuck" panose="02000603000000000000" pitchFamily="2" charset="0"/>
                  <a:cs typeface="Arial" pitchFamily="34" charset="0"/>
                </a:rPr>
                <a:t>I spy type games</a:t>
              </a:r>
            </a:p>
          </p:txBody>
        </p:sp>
        <p:sp>
          <p:nvSpPr>
            <p:cNvPr id="47" name="Rectangle 46"/>
            <p:cNvSpPr/>
            <p:nvPr/>
          </p:nvSpPr>
          <p:spPr>
            <a:xfrm rot="21599113">
              <a:off x="3909824" y="3652961"/>
              <a:ext cx="1347900" cy="33855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lumMod val="95000"/>
                    <a:lumOff val="5000"/>
                  </a:prstClr>
                </a:solidFill>
                <a:effectLst/>
                <a:uLnTx/>
                <a:uFillTx/>
                <a:latin typeface="Comic Sans MS" pitchFamily="66" charset="0"/>
                <a:ea typeface="+mn-ea"/>
                <a:cs typeface="+mn-cs"/>
              </a:endParaRPr>
            </a:p>
          </p:txBody>
        </p:sp>
        <p:grpSp>
          <p:nvGrpSpPr>
            <p:cNvPr id="61" name="Group 60"/>
            <p:cNvGrpSpPr/>
            <p:nvPr/>
          </p:nvGrpSpPr>
          <p:grpSpPr>
            <a:xfrm rot="21599113">
              <a:off x="4509106" y="3113868"/>
              <a:ext cx="203264" cy="205359"/>
              <a:chOff x="4917745" y="2235200"/>
              <a:chExt cx="2584952" cy="2489199"/>
            </a:xfrm>
            <a:effectLst>
              <a:outerShdw blurRad="50800" dist="25400" dir="8100000" algn="tr" rotWithShape="0">
                <a:prstClr val="black">
                  <a:alpha val="45000"/>
                </a:prstClr>
              </a:outerShdw>
            </a:effectLst>
          </p:grpSpPr>
          <p:sp>
            <p:nvSpPr>
              <p:cNvPr id="62" name="Oval 61"/>
              <p:cNvSpPr/>
              <p:nvPr/>
            </p:nvSpPr>
            <p:spPr>
              <a:xfrm>
                <a:off x="4917745" y="2429067"/>
                <a:ext cx="2295331" cy="2295332"/>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444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sp>
            <p:nvSpPr>
              <p:cNvPr id="63" name="Oval 62"/>
              <p:cNvSpPr/>
              <p:nvPr/>
            </p:nvSpPr>
            <p:spPr>
              <a:xfrm>
                <a:off x="5484130" y="2913213"/>
                <a:ext cx="1253454" cy="1253453"/>
              </a:xfrm>
              <a:prstGeom prst="ellipse">
                <a:avLst/>
              </a:prstGeom>
              <a:solidFill>
                <a:schemeClr val="accent6">
                  <a:lumMod val="50000"/>
                </a:schemeClr>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sp>
            <p:nvSpPr>
              <p:cNvPr id="64" name="Oval 63"/>
              <p:cNvSpPr/>
              <p:nvPr/>
            </p:nvSpPr>
            <p:spPr>
              <a:xfrm>
                <a:off x="5972471" y="2235200"/>
                <a:ext cx="1530226" cy="1530226"/>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317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grpSp>
      </p:grpSp>
      <p:grpSp>
        <p:nvGrpSpPr>
          <p:cNvPr id="65" name="Group 64"/>
          <p:cNvGrpSpPr/>
          <p:nvPr/>
        </p:nvGrpSpPr>
        <p:grpSpPr>
          <a:xfrm>
            <a:off x="6968849" y="3127739"/>
            <a:ext cx="1794147" cy="1643751"/>
            <a:chOff x="3909824" y="2931987"/>
            <a:chExt cx="1546968" cy="1441600"/>
          </a:xfrm>
        </p:grpSpPr>
        <p:sp>
          <p:nvSpPr>
            <p:cNvPr id="66" name="Rectangle 19"/>
            <p:cNvSpPr/>
            <p:nvPr/>
          </p:nvSpPr>
          <p:spPr>
            <a:xfrm rot="21599113">
              <a:off x="3958924" y="2931987"/>
              <a:ext cx="1497868" cy="1441600"/>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F6EBB6"/>
                </a:gs>
                <a:gs pos="100000">
                  <a:srgbClr val="F0DD80"/>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ChalkyChuck" panose="02000603000000000000" pitchFamily="2" charset="0"/>
                <a:ea typeface="ChalkyChuck" panose="02000603000000000000" pitchFamily="2" charset="0"/>
                <a:cs typeface="Arial"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halkyChuck" panose="02000603000000000000" pitchFamily="2" charset="0"/>
                  <a:ea typeface="ChalkyChuck" panose="02000603000000000000" pitchFamily="2" charset="0"/>
                  <a:cs typeface="Arial" pitchFamily="34" charset="0"/>
                </a:rPr>
                <a:t>Silly sentences with the same sounds at the beginning of each word</a:t>
              </a:r>
            </a:p>
          </p:txBody>
        </p:sp>
        <p:sp>
          <p:nvSpPr>
            <p:cNvPr id="67" name="Rectangle 66"/>
            <p:cNvSpPr/>
            <p:nvPr/>
          </p:nvSpPr>
          <p:spPr>
            <a:xfrm rot="21599113">
              <a:off x="3909824" y="3652961"/>
              <a:ext cx="1347900" cy="33855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lumMod val="95000"/>
                    <a:lumOff val="5000"/>
                  </a:prstClr>
                </a:solidFill>
                <a:effectLst/>
                <a:uLnTx/>
                <a:uFillTx/>
                <a:latin typeface="Comic Sans MS" pitchFamily="66" charset="0"/>
                <a:ea typeface="+mn-ea"/>
                <a:cs typeface="+mn-cs"/>
              </a:endParaRPr>
            </a:p>
          </p:txBody>
        </p:sp>
        <p:grpSp>
          <p:nvGrpSpPr>
            <p:cNvPr id="68" name="Group 67"/>
            <p:cNvGrpSpPr/>
            <p:nvPr/>
          </p:nvGrpSpPr>
          <p:grpSpPr>
            <a:xfrm rot="21599113">
              <a:off x="4509106" y="3113868"/>
              <a:ext cx="203264" cy="205359"/>
              <a:chOff x="4917745" y="2235200"/>
              <a:chExt cx="2584952" cy="2489199"/>
            </a:xfrm>
            <a:effectLst>
              <a:outerShdw blurRad="50800" dist="25400" dir="8100000" algn="tr" rotWithShape="0">
                <a:prstClr val="black">
                  <a:alpha val="45000"/>
                </a:prstClr>
              </a:outerShdw>
            </a:effectLst>
          </p:grpSpPr>
          <p:sp>
            <p:nvSpPr>
              <p:cNvPr id="69" name="Oval 68"/>
              <p:cNvSpPr/>
              <p:nvPr/>
            </p:nvSpPr>
            <p:spPr>
              <a:xfrm>
                <a:off x="4917745" y="2429067"/>
                <a:ext cx="2295331" cy="2295332"/>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444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sp>
            <p:nvSpPr>
              <p:cNvPr id="70" name="Oval 69"/>
              <p:cNvSpPr/>
              <p:nvPr/>
            </p:nvSpPr>
            <p:spPr>
              <a:xfrm>
                <a:off x="5484130" y="2913213"/>
                <a:ext cx="1253454" cy="1253453"/>
              </a:xfrm>
              <a:prstGeom prst="ellipse">
                <a:avLst/>
              </a:prstGeom>
              <a:solidFill>
                <a:schemeClr val="accent6">
                  <a:lumMod val="50000"/>
                </a:schemeClr>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sp>
            <p:nvSpPr>
              <p:cNvPr id="73" name="Oval 72"/>
              <p:cNvSpPr/>
              <p:nvPr/>
            </p:nvSpPr>
            <p:spPr>
              <a:xfrm>
                <a:off x="5972471" y="2235200"/>
                <a:ext cx="1530226" cy="1530226"/>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317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grpSp>
      </p:grpSp>
      <p:grpSp>
        <p:nvGrpSpPr>
          <p:cNvPr id="74" name="Group 73"/>
          <p:cNvGrpSpPr/>
          <p:nvPr/>
        </p:nvGrpSpPr>
        <p:grpSpPr>
          <a:xfrm>
            <a:off x="1120545" y="3126386"/>
            <a:ext cx="1497868" cy="1441600"/>
            <a:chOff x="3835946" y="3104282"/>
            <a:chExt cx="1497868" cy="1441600"/>
          </a:xfrm>
        </p:grpSpPr>
        <p:sp>
          <p:nvSpPr>
            <p:cNvPr id="75" name="Rectangle 19"/>
            <p:cNvSpPr/>
            <p:nvPr/>
          </p:nvSpPr>
          <p:spPr>
            <a:xfrm rot="21599113">
              <a:off x="3835946" y="3104282"/>
              <a:ext cx="1497868" cy="1441600"/>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F6EBB6"/>
                </a:gs>
                <a:gs pos="100000">
                  <a:srgbClr val="F0DD80"/>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halkyChuck" panose="02000603000000000000" pitchFamily="2" charset="0"/>
                  <a:ea typeface="ChalkyChuck" panose="02000603000000000000" pitchFamily="2" charset="0"/>
                  <a:cs typeface="Arial" pitchFamily="34" charset="0"/>
                </a:rPr>
                <a:t>Hunt for objects that start with the same sound</a:t>
              </a:r>
            </a:p>
          </p:txBody>
        </p:sp>
        <p:sp>
          <p:nvSpPr>
            <p:cNvPr id="76" name="Rectangle 75"/>
            <p:cNvSpPr/>
            <p:nvPr/>
          </p:nvSpPr>
          <p:spPr>
            <a:xfrm rot="21599113">
              <a:off x="3909824" y="3652958"/>
              <a:ext cx="1347900" cy="3385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black"/>
                </a:solidFill>
                <a:effectLst/>
                <a:uLnTx/>
                <a:uFillTx/>
                <a:latin typeface="Sassoon Infant Rg" panose="02000503030000020003" pitchFamily="2" charset="0"/>
                <a:ea typeface="Sassoon Infant Rg" panose="02000503030000020003" pitchFamily="2" charset="0"/>
                <a:cs typeface="+mn-cs"/>
              </a:endParaRPr>
            </a:p>
          </p:txBody>
        </p:sp>
        <p:grpSp>
          <p:nvGrpSpPr>
            <p:cNvPr id="77" name="Group 76"/>
            <p:cNvGrpSpPr/>
            <p:nvPr/>
          </p:nvGrpSpPr>
          <p:grpSpPr>
            <a:xfrm rot="21599113">
              <a:off x="4509106" y="3113868"/>
              <a:ext cx="203264" cy="205359"/>
              <a:chOff x="4917745" y="2235200"/>
              <a:chExt cx="2584952" cy="2489199"/>
            </a:xfrm>
            <a:effectLst>
              <a:outerShdw blurRad="50800" dist="25400" dir="8100000" algn="tr" rotWithShape="0">
                <a:prstClr val="black">
                  <a:alpha val="45000"/>
                </a:prstClr>
              </a:outerShdw>
            </a:effectLst>
          </p:grpSpPr>
          <p:sp>
            <p:nvSpPr>
              <p:cNvPr id="84" name="Oval 83"/>
              <p:cNvSpPr/>
              <p:nvPr/>
            </p:nvSpPr>
            <p:spPr>
              <a:xfrm>
                <a:off x="4917745" y="2429067"/>
                <a:ext cx="2295331" cy="2295332"/>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444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sp>
            <p:nvSpPr>
              <p:cNvPr id="85" name="Oval 84"/>
              <p:cNvSpPr/>
              <p:nvPr/>
            </p:nvSpPr>
            <p:spPr>
              <a:xfrm>
                <a:off x="5484130" y="2913213"/>
                <a:ext cx="1253454" cy="1253453"/>
              </a:xfrm>
              <a:prstGeom prst="ellipse">
                <a:avLst/>
              </a:prstGeom>
              <a:solidFill>
                <a:schemeClr val="accent6">
                  <a:lumMod val="50000"/>
                </a:schemeClr>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sp>
            <p:nvSpPr>
              <p:cNvPr id="86" name="Oval 85"/>
              <p:cNvSpPr/>
              <p:nvPr/>
            </p:nvSpPr>
            <p:spPr>
              <a:xfrm>
                <a:off x="5972471" y="2235200"/>
                <a:ext cx="1530226" cy="1530226"/>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317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grpSp>
      </p:grpSp>
      <p:grpSp>
        <p:nvGrpSpPr>
          <p:cNvPr id="87" name="Group 86"/>
          <p:cNvGrpSpPr/>
          <p:nvPr/>
        </p:nvGrpSpPr>
        <p:grpSpPr>
          <a:xfrm>
            <a:off x="1125295" y="4911561"/>
            <a:ext cx="1991194" cy="1565090"/>
            <a:chOff x="3909823" y="3102762"/>
            <a:chExt cx="1991194" cy="1731989"/>
          </a:xfrm>
        </p:grpSpPr>
        <p:sp>
          <p:nvSpPr>
            <p:cNvPr id="88" name="Rectangle 19"/>
            <p:cNvSpPr/>
            <p:nvPr/>
          </p:nvSpPr>
          <p:spPr>
            <a:xfrm rot="21599113">
              <a:off x="4208482" y="3102762"/>
              <a:ext cx="1692535" cy="1731989"/>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F6EBB6"/>
                </a:gs>
                <a:gs pos="100000">
                  <a:srgbClr val="F0DD80"/>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halkyChuck" panose="02000603000000000000" pitchFamily="2" charset="0"/>
                  <a:ea typeface="ChalkyChuck" panose="02000603000000000000" pitchFamily="2" charset="0"/>
                  <a:cs typeface="Arial" pitchFamily="34" charset="0"/>
                </a:rPr>
                <a:t>Alliterative stories</a:t>
              </a:r>
            </a:p>
          </p:txBody>
        </p:sp>
        <p:sp>
          <p:nvSpPr>
            <p:cNvPr id="89" name="Rectangle 88"/>
            <p:cNvSpPr/>
            <p:nvPr/>
          </p:nvSpPr>
          <p:spPr>
            <a:xfrm rot="21599113">
              <a:off x="3909823" y="3652885"/>
              <a:ext cx="1935849" cy="33855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lumMod val="95000"/>
                    <a:lumOff val="5000"/>
                  </a:prstClr>
                </a:solidFill>
                <a:effectLst/>
                <a:uLnTx/>
                <a:uFillTx/>
                <a:latin typeface="Comic Sans MS" pitchFamily="66" charset="0"/>
                <a:ea typeface="+mn-ea"/>
                <a:cs typeface="+mn-cs"/>
              </a:endParaRPr>
            </a:p>
          </p:txBody>
        </p:sp>
        <p:grpSp>
          <p:nvGrpSpPr>
            <p:cNvPr id="90" name="Group 89"/>
            <p:cNvGrpSpPr/>
            <p:nvPr/>
          </p:nvGrpSpPr>
          <p:grpSpPr>
            <a:xfrm rot="21599113">
              <a:off x="4509108" y="3129865"/>
              <a:ext cx="180490" cy="189365"/>
              <a:chOff x="4917745" y="2429074"/>
              <a:chExt cx="2295328" cy="2295335"/>
            </a:xfrm>
            <a:effectLst>
              <a:outerShdw blurRad="50800" dist="25400" dir="8100000" algn="tr" rotWithShape="0">
                <a:prstClr val="black">
                  <a:alpha val="45000"/>
                </a:prstClr>
              </a:outerShdw>
            </a:effectLst>
          </p:grpSpPr>
          <p:sp>
            <p:nvSpPr>
              <p:cNvPr id="91" name="Oval 90"/>
              <p:cNvSpPr/>
              <p:nvPr/>
            </p:nvSpPr>
            <p:spPr>
              <a:xfrm>
                <a:off x="4917745" y="2429074"/>
                <a:ext cx="2295328" cy="2295335"/>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444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sp>
            <p:nvSpPr>
              <p:cNvPr id="92" name="Oval 91"/>
              <p:cNvSpPr/>
              <p:nvPr/>
            </p:nvSpPr>
            <p:spPr>
              <a:xfrm>
                <a:off x="5484130" y="2913213"/>
                <a:ext cx="1253454" cy="1253453"/>
              </a:xfrm>
              <a:prstGeom prst="ellipse">
                <a:avLst/>
              </a:prstGeom>
              <a:solidFill>
                <a:schemeClr val="accent6">
                  <a:lumMod val="50000"/>
                </a:schemeClr>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grpSp>
      </p:grpSp>
      <p:grpSp>
        <p:nvGrpSpPr>
          <p:cNvPr id="43" name="Group 42"/>
          <p:cNvGrpSpPr/>
          <p:nvPr/>
        </p:nvGrpSpPr>
        <p:grpSpPr>
          <a:xfrm>
            <a:off x="6444024" y="5045775"/>
            <a:ext cx="1556632" cy="1441600"/>
            <a:chOff x="3701092" y="3054593"/>
            <a:chExt cx="1556632" cy="1441600"/>
          </a:xfrm>
        </p:grpSpPr>
        <p:sp>
          <p:nvSpPr>
            <p:cNvPr id="48" name="Rectangle 19"/>
            <p:cNvSpPr/>
            <p:nvPr/>
          </p:nvSpPr>
          <p:spPr>
            <a:xfrm rot="21599113">
              <a:off x="3701092" y="3054593"/>
              <a:ext cx="1497868" cy="1441600"/>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F6EBB6"/>
                </a:gs>
                <a:gs pos="100000">
                  <a:srgbClr val="F0DD80"/>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halkyChuck" panose="02000603000000000000" pitchFamily="2" charset="0"/>
                  <a:ea typeface="ChalkyChuck" panose="02000603000000000000" pitchFamily="2" charset="0"/>
                  <a:cs typeface="Arial" pitchFamily="34" charset="0"/>
                </a:rPr>
                <a:t>Identifying patterns in language</a:t>
              </a:r>
            </a:p>
          </p:txBody>
        </p:sp>
        <p:sp>
          <p:nvSpPr>
            <p:cNvPr id="49" name="Rectangle 48"/>
            <p:cNvSpPr/>
            <p:nvPr/>
          </p:nvSpPr>
          <p:spPr>
            <a:xfrm rot="21599113">
              <a:off x="3909824" y="3652961"/>
              <a:ext cx="1347900" cy="33855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lumMod val="95000"/>
                    <a:lumOff val="5000"/>
                  </a:prstClr>
                </a:solidFill>
                <a:effectLst/>
                <a:uLnTx/>
                <a:uFillTx/>
                <a:latin typeface="Comic Sans MS" pitchFamily="66" charset="0"/>
                <a:ea typeface="+mn-ea"/>
                <a:cs typeface="+mn-cs"/>
              </a:endParaRPr>
            </a:p>
          </p:txBody>
        </p:sp>
        <p:grpSp>
          <p:nvGrpSpPr>
            <p:cNvPr id="50" name="Group 49"/>
            <p:cNvGrpSpPr/>
            <p:nvPr/>
          </p:nvGrpSpPr>
          <p:grpSpPr>
            <a:xfrm rot="21599113">
              <a:off x="4509106" y="3113868"/>
              <a:ext cx="203264" cy="205359"/>
              <a:chOff x="4917745" y="2235200"/>
              <a:chExt cx="2584952" cy="2489199"/>
            </a:xfrm>
            <a:effectLst>
              <a:outerShdw blurRad="50800" dist="25400" dir="8100000" algn="tr" rotWithShape="0">
                <a:prstClr val="black">
                  <a:alpha val="45000"/>
                </a:prstClr>
              </a:outerShdw>
            </a:effectLst>
          </p:grpSpPr>
          <p:sp>
            <p:nvSpPr>
              <p:cNvPr id="51" name="Oval 50"/>
              <p:cNvSpPr/>
              <p:nvPr/>
            </p:nvSpPr>
            <p:spPr>
              <a:xfrm>
                <a:off x="4917745" y="2429067"/>
                <a:ext cx="2295331" cy="2295332"/>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444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sp>
            <p:nvSpPr>
              <p:cNvPr id="52" name="Oval 51"/>
              <p:cNvSpPr/>
              <p:nvPr/>
            </p:nvSpPr>
            <p:spPr>
              <a:xfrm>
                <a:off x="5484130" y="2913213"/>
                <a:ext cx="1253454" cy="1253453"/>
              </a:xfrm>
              <a:prstGeom prst="ellipse">
                <a:avLst/>
              </a:prstGeom>
              <a:solidFill>
                <a:schemeClr val="accent6">
                  <a:lumMod val="50000"/>
                </a:schemeClr>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sp>
            <p:nvSpPr>
              <p:cNvPr id="53" name="Oval 52"/>
              <p:cNvSpPr/>
              <p:nvPr/>
            </p:nvSpPr>
            <p:spPr>
              <a:xfrm>
                <a:off x="5972471" y="2235200"/>
                <a:ext cx="1530226" cy="1530226"/>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317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grpSp>
      </p:grpSp>
      <p:sp>
        <p:nvSpPr>
          <p:cNvPr id="9" name="TextBox 8">
            <a:extLst>
              <a:ext uri="{FF2B5EF4-FFF2-40B4-BE49-F238E27FC236}">
                <a16:creationId xmlns:a16="http://schemas.microsoft.com/office/drawing/2014/main" id="{F7902277-EAA6-4705-9543-741F1D862612}"/>
              </a:ext>
            </a:extLst>
          </p:cNvPr>
          <p:cNvSpPr txBox="1"/>
          <p:nvPr/>
        </p:nvSpPr>
        <p:spPr>
          <a:xfrm>
            <a:off x="533400" y="1371600"/>
            <a:ext cx="3047999"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halkyChuck" panose="02000603000000000000" pitchFamily="2" charset="0"/>
                <a:ea typeface="ChalkyChuck" panose="02000603000000000000" pitchFamily="2" charset="0"/>
                <a:cs typeface="+mn-cs"/>
              </a:rPr>
              <a:t>The focus is on initial sounds of words.</a:t>
            </a:r>
          </a:p>
        </p:txBody>
      </p:sp>
      <p:pic>
        <p:nvPicPr>
          <p:cNvPr id="57" name="Picture 56">
            <a:extLst>
              <a:ext uri="{FF2B5EF4-FFF2-40B4-BE49-F238E27FC236}">
                <a16:creationId xmlns:a16="http://schemas.microsoft.com/office/drawing/2014/main" id="{D6C9BC69-A5EE-456D-B4B7-B696A9603D1D}"/>
              </a:ext>
            </a:extLst>
          </p:cNvPr>
          <p:cNvPicPr>
            <a:picLocks noChangeAspect="1"/>
          </p:cNvPicPr>
          <p:nvPr/>
        </p:nvPicPr>
        <p:blipFill>
          <a:blip r:embed="rId2"/>
          <a:stretch>
            <a:fillRect/>
          </a:stretch>
        </p:blipFill>
        <p:spPr>
          <a:xfrm>
            <a:off x="8229600" y="82028"/>
            <a:ext cx="772892" cy="867808"/>
          </a:xfrm>
          <a:prstGeom prst="rect">
            <a:avLst/>
          </a:prstGeom>
        </p:spPr>
      </p:pic>
    </p:spTree>
    <p:extLst>
      <p:ext uri="{BB962C8B-B14F-4D97-AF65-F5344CB8AC3E}">
        <p14:creationId xmlns:p14="http://schemas.microsoft.com/office/powerpoint/2010/main" val="37296593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2640739" y="3175667"/>
            <a:ext cx="1905000" cy="584737"/>
          </a:xfrm>
          <a:prstGeom prst="line">
            <a:avLst/>
          </a:prstGeom>
          <a:ln w="22860">
            <a:gradFill flip="none" rotWithShape="1">
              <a:gsLst>
                <a:gs pos="0">
                  <a:schemeClr val="bg1">
                    <a:lumMod val="95000"/>
                  </a:schemeClr>
                </a:gs>
                <a:gs pos="50000">
                  <a:schemeClr val="bg1"/>
                </a:gs>
                <a:gs pos="78000">
                  <a:srgbClr val="AFAFAF"/>
                </a:gs>
                <a:gs pos="28000">
                  <a:schemeClr val="tx1">
                    <a:lumMod val="65000"/>
                    <a:lumOff val="35000"/>
                  </a:schemeClr>
                </a:gs>
                <a:gs pos="100000">
                  <a:schemeClr val="bg1"/>
                </a:gs>
              </a:gsLst>
              <a:lin ang="2700000" scaled="1"/>
              <a:tileRect/>
            </a:gra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a:cxnSpLocks/>
          </p:cNvCxnSpPr>
          <p:nvPr/>
        </p:nvCxnSpPr>
        <p:spPr>
          <a:xfrm flipV="1">
            <a:off x="5428494" y="3156811"/>
            <a:ext cx="1685235" cy="518077"/>
          </a:xfrm>
          <a:prstGeom prst="line">
            <a:avLst/>
          </a:prstGeom>
          <a:ln w="22860">
            <a:gradFill flip="none" rotWithShape="1">
              <a:gsLst>
                <a:gs pos="0">
                  <a:schemeClr val="bg1">
                    <a:lumMod val="95000"/>
                  </a:schemeClr>
                </a:gs>
                <a:gs pos="50000">
                  <a:schemeClr val="bg1"/>
                </a:gs>
                <a:gs pos="78000">
                  <a:srgbClr val="AFAFAF"/>
                </a:gs>
                <a:gs pos="28000">
                  <a:schemeClr val="tx1">
                    <a:lumMod val="65000"/>
                    <a:lumOff val="35000"/>
                  </a:schemeClr>
                </a:gs>
                <a:gs pos="100000">
                  <a:schemeClr val="bg1"/>
                </a:gs>
              </a:gsLst>
              <a:lin ang="2700000" scaled="1"/>
              <a:tileRect/>
            </a:gra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flipH="1">
            <a:off x="3035023" y="4428683"/>
            <a:ext cx="1156006" cy="901101"/>
          </a:xfrm>
          <a:prstGeom prst="line">
            <a:avLst/>
          </a:prstGeom>
          <a:ln w="22860">
            <a:gradFill flip="none" rotWithShape="1">
              <a:gsLst>
                <a:gs pos="0">
                  <a:schemeClr val="bg1">
                    <a:lumMod val="95000"/>
                  </a:schemeClr>
                </a:gs>
                <a:gs pos="50000">
                  <a:schemeClr val="bg1"/>
                </a:gs>
                <a:gs pos="78000">
                  <a:srgbClr val="AFAFAF"/>
                </a:gs>
                <a:gs pos="28000">
                  <a:schemeClr val="tx1">
                    <a:lumMod val="65000"/>
                    <a:lumOff val="35000"/>
                  </a:schemeClr>
                </a:gs>
                <a:gs pos="100000">
                  <a:schemeClr val="bg1"/>
                </a:gs>
              </a:gsLst>
              <a:lin ang="2700000" scaled="1"/>
              <a:tileRect/>
            </a:gra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5210067" y="4411492"/>
            <a:ext cx="1272632" cy="901101"/>
          </a:xfrm>
          <a:prstGeom prst="line">
            <a:avLst/>
          </a:prstGeom>
          <a:ln w="22860">
            <a:gradFill flip="none" rotWithShape="1">
              <a:gsLst>
                <a:gs pos="0">
                  <a:schemeClr val="bg1">
                    <a:lumMod val="95000"/>
                  </a:schemeClr>
                </a:gs>
                <a:gs pos="50000">
                  <a:schemeClr val="bg1"/>
                </a:gs>
                <a:gs pos="78000">
                  <a:srgbClr val="AFAFAF"/>
                </a:gs>
                <a:gs pos="28000">
                  <a:schemeClr val="tx1">
                    <a:lumMod val="65000"/>
                    <a:lumOff val="35000"/>
                  </a:schemeClr>
                </a:gs>
                <a:gs pos="100000">
                  <a:schemeClr val="bg1"/>
                </a:gs>
              </a:gsLst>
              <a:lin ang="2700000" scaled="1"/>
              <a:tileRect/>
            </a:gra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4855109" y="2449386"/>
            <a:ext cx="0" cy="1447800"/>
          </a:xfrm>
          <a:prstGeom prst="line">
            <a:avLst/>
          </a:prstGeom>
          <a:ln w="22860">
            <a:gradFill flip="none" rotWithShape="1">
              <a:gsLst>
                <a:gs pos="0">
                  <a:schemeClr val="bg1">
                    <a:lumMod val="95000"/>
                  </a:schemeClr>
                </a:gs>
                <a:gs pos="50000">
                  <a:schemeClr val="bg1"/>
                </a:gs>
                <a:gs pos="78000">
                  <a:srgbClr val="AFAFAF"/>
                </a:gs>
                <a:gs pos="28000">
                  <a:schemeClr val="tx1">
                    <a:lumMod val="65000"/>
                    <a:lumOff val="35000"/>
                  </a:schemeClr>
                </a:gs>
                <a:gs pos="100000">
                  <a:schemeClr val="bg1"/>
                </a:gs>
              </a:gsLst>
              <a:lin ang="2700000" scaled="1"/>
              <a:tileRect/>
            </a:gra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p:txBody>
          <a:bodyPr>
            <a:normAutofit/>
          </a:bodyPr>
          <a:lstStyle/>
          <a:p>
            <a:r>
              <a:rPr lang="en-GB" sz="4000" dirty="0">
                <a:latin typeface="ChalkyChuck" panose="02000603000000000000" pitchFamily="2" charset="0"/>
                <a:ea typeface="ChalkyChuck" panose="02000603000000000000" pitchFamily="2" charset="0"/>
              </a:rPr>
              <a:t>Aspect 6 Voice sounds</a:t>
            </a:r>
            <a:endParaRPr lang="en-US" dirty="0">
              <a:latin typeface="ChalkyChuck" panose="02000603000000000000" pitchFamily="2" charset="0"/>
              <a:ea typeface="ChalkyChuck" panose="02000603000000000000" pitchFamily="2" charset="0"/>
            </a:endParaRPr>
          </a:p>
        </p:txBody>
      </p:sp>
      <p:sp>
        <p:nvSpPr>
          <p:cNvPr id="2" name="AutoShape 2" descr="http://www.moxa.com/Innovation/images/DT-diagram.jpg"/>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grpSp>
        <p:nvGrpSpPr>
          <p:cNvPr id="3" name="Group 2"/>
          <p:cNvGrpSpPr/>
          <p:nvPr/>
        </p:nvGrpSpPr>
        <p:grpSpPr>
          <a:xfrm>
            <a:off x="3679840" y="3121001"/>
            <a:ext cx="1790568" cy="1470866"/>
            <a:chOff x="3909824" y="3113868"/>
            <a:chExt cx="1790568" cy="1470866"/>
          </a:xfrm>
        </p:grpSpPr>
        <p:sp>
          <p:nvSpPr>
            <p:cNvPr id="37" name="Rectangle 19"/>
            <p:cNvSpPr/>
            <p:nvPr/>
          </p:nvSpPr>
          <p:spPr>
            <a:xfrm rot="21599113">
              <a:off x="4202524" y="3143134"/>
              <a:ext cx="1497868" cy="1441600"/>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F6EBB6"/>
                </a:gs>
                <a:gs pos="100000">
                  <a:srgbClr val="F0DD80"/>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prstClr val="black"/>
                  </a:solidFill>
                  <a:latin typeface="ChalkyChuck" panose="02000603000000000000" pitchFamily="2" charset="0"/>
                  <a:ea typeface="ChalkyChuck" panose="02000603000000000000" pitchFamily="2" charset="0"/>
                  <a:cs typeface="Arial" pitchFamily="34" charset="0"/>
                </a:rPr>
                <a:t>Metal Mike – using a robot voice to sound out the name of an object</a:t>
              </a:r>
              <a:endParaRPr kumimoji="0" lang="en-US" sz="1600" b="0" i="0" u="none" strike="noStrike" kern="1200" cap="none" spc="0" normalizeH="0" baseline="0" noProof="0" dirty="0">
                <a:ln>
                  <a:noFill/>
                </a:ln>
                <a:solidFill>
                  <a:prstClr val="black"/>
                </a:solidFill>
                <a:effectLst/>
                <a:uLnTx/>
                <a:uFillTx/>
                <a:latin typeface="ChalkyChuck" panose="02000603000000000000" pitchFamily="2" charset="0"/>
                <a:ea typeface="ChalkyChuck" panose="02000603000000000000" pitchFamily="2" charset="0"/>
                <a:cs typeface="Arial" pitchFamily="34" charset="0"/>
              </a:endParaRPr>
            </a:p>
          </p:txBody>
        </p:sp>
        <p:sp>
          <p:nvSpPr>
            <p:cNvPr id="38" name="Rectangle 37"/>
            <p:cNvSpPr/>
            <p:nvPr/>
          </p:nvSpPr>
          <p:spPr>
            <a:xfrm rot="21599113">
              <a:off x="3909824" y="3652961"/>
              <a:ext cx="1347900" cy="33855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lumMod val="95000"/>
                    <a:lumOff val="5000"/>
                  </a:prstClr>
                </a:solidFill>
                <a:effectLst/>
                <a:uLnTx/>
                <a:uFillTx/>
                <a:latin typeface="Comic Sans MS" pitchFamily="66" charset="0"/>
                <a:ea typeface="+mn-ea"/>
                <a:cs typeface="+mn-cs"/>
              </a:endParaRPr>
            </a:p>
          </p:txBody>
        </p:sp>
        <p:grpSp>
          <p:nvGrpSpPr>
            <p:cNvPr id="39" name="Group 38"/>
            <p:cNvGrpSpPr/>
            <p:nvPr/>
          </p:nvGrpSpPr>
          <p:grpSpPr>
            <a:xfrm rot="21599113">
              <a:off x="4509106" y="3113868"/>
              <a:ext cx="203264" cy="205359"/>
              <a:chOff x="4917745" y="2235200"/>
              <a:chExt cx="2584952" cy="2489199"/>
            </a:xfrm>
            <a:effectLst>
              <a:outerShdw blurRad="50800" dist="25400" dir="8100000" algn="tr" rotWithShape="0">
                <a:prstClr val="black">
                  <a:alpha val="45000"/>
                </a:prstClr>
              </a:outerShdw>
            </a:effectLst>
          </p:grpSpPr>
          <p:sp>
            <p:nvSpPr>
              <p:cNvPr id="40" name="Oval 39"/>
              <p:cNvSpPr/>
              <p:nvPr/>
            </p:nvSpPr>
            <p:spPr>
              <a:xfrm>
                <a:off x="4917745" y="2429067"/>
                <a:ext cx="2295331" cy="2295332"/>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444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sp>
            <p:nvSpPr>
              <p:cNvPr id="41" name="Oval 40"/>
              <p:cNvSpPr/>
              <p:nvPr/>
            </p:nvSpPr>
            <p:spPr>
              <a:xfrm>
                <a:off x="5484130" y="2913213"/>
                <a:ext cx="1253454" cy="1253453"/>
              </a:xfrm>
              <a:prstGeom prst="ellipse">
                <a:avLst/>
              </a:prstGeom>
              <a:solidFill>
                <a:schemeClr val="accent6">
                  <a:lumMod val="50000"/>
                </a:schemeClr>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sp>
            <p:nvSpPr>
              <p:cNvPr id="42" name="Oval 41"/>
              <p:cNvSpPr/>
              <p:nvPr/>
            </p:nvSpPr>
            <p:spPr>
              <a:xfrm>
                <a:off x="5972471" y="2235200"/>
                <a:ext cx="1530226" cy="1530226"/>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317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grpSp>
      </p:grpSp>
      <p:grpSp>
        <p:nvGrpSpPr>
          <p:cNvPr id="44" name="Group 43"/>
          <p:cNvGrpSpPr/>
          <p:nvPr/>
        </p:nvGrpSpPr>
        <p:grpSpPr>
          <a:xfrm>
            <a:off x="3706251" y="950030"/>
            <a:ext cx="1897792" cy="1441600"/>
            <a:chOff x="3909824" y="2975271"/>
            <a:chExt cx="1897792" cy="1441600"/>
          </a:xfrm>
        </p:grpSpPr>
        <p:sp>
          <p:nvSpPr>
            <p:cNvPr id="46" name="Rectangle 19"/>
            <p:cNvSpPr/>
            <p:nvPr/>
          </p:nvSpPr>
          <p:spPr>
            <a:xfrm rot="21599113">
              <a:off x="4309748" y="2975271"/>
              <a:ext cx="1497868" cy="1441600"/>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F6EBB6"/>
                </a:gs>
                <a:gs pos="100000">
                  <a:srgbClr val="F0DD80"/>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halkyChuck" panose="02000603000000000000" pitchFamily="2" charset="0"/>
                  <a:ea typeface="ChalkyChuck" panose="02000603000000000000" pitchFamily="2" charset="0"/>
                  <a:cs typeface="Arial" pitchFamily="34" charset="0"/>
                </a:rPr>
                <a:t>Making own voice sounds</a:t>
              </a:r>
            </a:p>
          </p:txBody>
        </p:sp>
        <p:sp>
          <p:nvSpPr>
            <p:cNvPr id="47" name="Rectangle 46"/>
            <p:cNvSpPr/>
            <p:nvPr/>
          </p:nvSpPr>
          <p:spPr>
            <a:xfrm rot="21599113">
              <a:off x="3909824" y="3652961"/>
              <a:ext cx="1347900" cy="33855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lumMod val="95000"/>
                    <a:lumOff val="5000"/>
                  </a:prstClr>
                </a:solidFill>
                <a:effectLst/>
                <a:uLnTx/>
                <a:uFillTx/>
                <a:latin typeface="Comic Sans MS" pitchFamily="66" charset="0"/>
                <a:ea typeface="+mn-ea"/>
                <a:cs typeface="+mn-cs"/>
              </a:endParaRPr>
            </a:p>
          </p:txBody>
        </p:sp>
        <p:grpSp>
          <p:nvGrpSpPr>
            <p:cNvPr id="61" name="Group 60"/>
            <p:cNvGrpSpPr/>
            <p:nvPr/>
          </p:nvGrpSpPr>
          <p:grpSpPr>
            <a:xfrm rot="21599113">
              <a:off x="4509106" y="3113868"/>
              <a:ext cx="203264" cy="205359"/>
              <a:chOff x="4917745" y="2235200"/>
              <a:chExt cx="2584952" cy="2489199"/>
            </a:xfrm>
            <a:effectLst>
              <a:outerShdw blurRad="50800" dist="25400" dir="8100000" algn="tr" rotWithShape="0">
                <a:prstClr val="black">
                  <a:alpha val="45000"/>
                </a:prstClr>
              </a:outerShdw>
            </a:effectLst>
          </p:grpSpPr>
          <p:sp>
            <p:nvSpPr>
              <p:cNvPr id="62" name="Oval 61"/>
              <p:cNvSpPr/>
              <p:nvPr/>
            </p:nvSpPr>
            <p:spPr>
              <a:xfrm>
                <a:off x="4917745" y="2429067"/>
                <a:ext cx="2295331" cy="2295332"/>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444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sp>
            <p:nvSpPr>
              <p:cNvPr id="63" name="Oval 62"/>
              <p:cNvSpPr/>
              <p:nvPr/>
            </p:nvSpPr>
            <p:spPr>
              <a:xfrm>
                <a:off x="5484130" y="2913213"/>
                <a:ext cx="1253454" cy="1253453"/>
              </a:xfrm>
              <a:prstGeom prst="ellipse">
                <a:avLst/>
              </a:prstGeom>
              <a:solidFill>
                <a:schemeClr val="accent6">
                  <a:lumMod val="50000"/>
                </a:schemeClr>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sp>
            <p:nvSpPr>
              <p:cNvPr id="64" name="Oval 63"/>
              <p:cNvSpPr/>
              <p:nvPr/>
            </p:nvSpPr>
            <p:spPr>
              <a:xfrm>
                <a:off x="5972471" y="2235200"/>
                <a:ext cx="1530226" cy="1530226"/>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317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grpSp>
      </p:grpSp>
      <p:grpSp>
        <p:nvGrpSpPr>
          <p:cNvPr id="65" name="Group 64"/>
          <p:cNvGrpSpPr/>
          <p:nvPr/>
        </p:nvGrpSpPr>
        <p:grpSpPr>
          <a:xfrm>
            <a:off x="7089294" y="3146679"/>
            <a:ext cx="1546968" cy="1441600"/>
            <a:chOff x="3909824" y="2931987"/>
            <a:chExt cx="1546968" cy="1441600"/>
          </a:xfrm>
        </p:grpSpPr>
        <p:sp>
          <p:nvSpPr>
            <p:cNvPr id="66" name="Rectangle 19"/>
            <p:cNvSpPr/>
            <p:nvPr/>
          </p:nvSpPr>
          <p:spPr>
            <a:xfrm rot="21599113">
              <a:off x="3958924" y="2931987"/>
              <a:ext cx="1497868" cy="1441600"/>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F6EBB6"/>
                </a:gs>
                <a:gs pos="100000">
                  <a:srgbClr val="F0DD80"/>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halkyChuck" panose="02000603000000000000" pitchFamily="2" charset="0"/>
                  <a:ea typeface="ChalkyChuck" panose="02000603000000000000" pitchFamily="2" charset="0"/>
                  <a:cs typeface="Arial" pitchFamily="34" charset="0"/>
                </a:rPr>
                <a:t>Explore speech sounds</a:t>
              </a:r>
            </a:p>
          </p:txBody>
        </p:sp>
        <p:sp>
          <p:nvSpPr>
            <p:cNvPr id="67" name="Rectangle 66"/>
            <p:cNvSpPr/>
            <p:nvPr/>
          </p:nvSpPr>
          <p:spPr>
            <a:xfrm rot="21599113">
              <a:off x="3909824" y="3652961"/>
              <a:ext cx="1347900" cy="33855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lumMod val="95000"/>
                    <a:lumOff val="5000"/>
                  </a:prstClr>
                </a:solidFill>
                <a:effectLst/>
                <a:uLnTx/>
                <a:uFillTx/>
                <a:latin typeface="Comic Sans MS" pitchFamily="66" charset="0"/>
                <a:ea typeface="+mn-ea"/>
                <a:cs typeface="+mn-cs"/>
              </a:endParaRPr>
            </a:p>
          </p:txBody>
        </p:sp>
        <p:grpSp>
          <p:nvGrpSpPr>
            <p:cNvPr id="68" name="Group 67"/>
            <p:cNvGrpSpPr/>
            <p:nvPr/>
          </p:nvGrpSpPr>
          <p:grpSpPr>
            <a:xfrm rot="21599113">
              <a:off x="4509106" y="3113868"/>
              <a:ext cx="203264" cy="205359"/>
              <a:chOff x="4917745" y="2235200"/>
              <a:chExt cx="2584952" cy="2489199"/>
            </a:xfrm>
            <a:effectLst>
              <a:outerShdw blurRad="50800" dist="25400" dir="8100000" algn="tr" rotWithShape="0">
                <a:prstClr val="black">
                  <a:alpha val="45000"/>
                </a:prstClr>
              </a:outerShdw>
            </a:effectLst>
          </p:grpSpPr>
          <p:sp>
            <p:nvSpPr>
              <p:cNvPr id="69" name="Oval 68"/>
              <p:cNvSpPr/>
              <p:nvPr/>
            </p:nvSpPr>
            <p:spPr>
              <a:xfrm>
                <a:off x="4917745" y="2429067"/>
                <a:ext cx="2295331" cy="2295332"/>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444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sp>
            <p:nvSpPr>
              <p:cNvPr id="70" name="Oval 69"/>
              <p:cNvSpPr/>
              <p:nvPr/>
            </p:nvSpPr>
            <p:spPr>
              <a:xfrm>
                <a:off x="5484130" y="2913213"/>
                <a:ext cx="1253454" cy="1253453"/>
              </a:xfrm>
              <a:prstGeom prst="ellipse">
                <a:avLst/>
              </a:prstGeom>
              <a:solidFill>
                <a:schemeClr val="accent6">
                  <a:lumMod val="50000"/>
                </a:schemeClr>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sp>
            <p:nvSpPr>
              <p:cNvPr id="73" name="Oval 72"/>
              <p:cNvSpPr/>
              <p:nvPr/>
            </p:nvSpPr>
            <p:spPr>
              <a:xfrm>
                <a:off x="5972471" y="2235200"/>
                <a:ext cx="1530226" cy="1530226"/>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317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grpSp>
      </p:grpSp>
      <p:grpSp>
        <p:nvGrpSpPr>
          <p:cNvPr id="74" name="Group 73"/>
          <p:cNvGrpSpPr/>
          <p:nvPr/>
        </p:nvGrpSpPr>
        <p:grpSpPr>
          <a:xfrm>
            <a:off x="1120545" y="3126386"/>
            <a:ext cx="1497868" cy="1441600"/>
            <a:chOff x="3835946" y="3104282"/>
            <a:chExt cx="1497868" cy="1441600"/>
          </a:xfrm>
        </p:grpSpPr>
        <p:sp>
          <p:nvSpPr>
            <p:cNvPr id="75" name="Rectangle 19"/>
            <p:cNvSpPr/>
            <p:nvPr/>
          </p:nvSpPr>
          <p:spPr>
            <a:xfrm rot="21599113">
              <a:off x="3835946" y="3104282"/>
              <a:ext cx="1497868" cy="1441600"/>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F6EBB6"/>
                </a:gs>
                <a:gs pos="100000">
                  <a:srgbClr val="F0DD80"/>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prstClr val="black"/>
                  </a:solidFill>
                  <a:latin typeface="ChalkyChuck" panose="02000603000000000000" pitchFamily="2" charset="0"/>
                  <a:ea typeface="ChalkyChuck" panose="02000603000000000000" pitchFamily="2" charset="0"/>
                  <a:cs typeface="Arial" pitchFamily="34" charset="0"/>
                </a:rPr>
                <a:t>Volume and tone</a:t>
              </a:r>
              <a:endParaRPr kumimoji="0" lang="en-US" sz="1600" b="0" i="0" u="none" strike="noStrike" kern="1200" cap="none" spc="0" normalizeH="0" baseline="0" noProof="0" dirty="0">
                <a:ln>
                  <a:noFill/>
                </a:ln>
                <a:solidFill>
                  <a:prstClr val="black"/>
                </a:solidFill>
                <a:effectLst/>
                <a:uLnTx/>
                <a:uFillTx/>
                <a:latin typeface="ChalkyChuck" panose="02000603000000000000" pitchFamily="2" charset="0"/>
                <a:ea typeface="ChalkyChuck" panose="02000603000000000000" pitchFamily="2" charset="0"/>
                <a:cs typeface="Arial" pitchFamily="34" charset="0"/>
              </a:endParaRPr>
            </a:p>
          </p:txBody>
        </p:sp>
        <p:sp>
          <p:nvSpPr>
            <p:cNvPr id="76" name="Rectangle 75"/>
            <p:cNvSpPr/>
            <p:nvPr/>
          </p:nvSpPr>
          <p:spPr>
            <a:xfrm rot="21599113">
              <a:off x="3909824" y="3652958"/>
              <a:ext cx="1347900" cy="3385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black"/>
                </a:solidFill>
                <a:effectLst/>
                <a:uLnTx/>
                <a:uFillTx/>
                <a:latin typeface="Sassoon Infant Rg" panose="02000503030000020003" pitchFamily="2" charset="0"/>
                <a:ea typeface="Sassoon Infant Rg" panose="02000503030000020003" pitchFamily="2" charset="0"/>
                <a:cs typeface="+mn-cs"/>
              </a:endParaRPr>
            </a:p>
          </p:txBody>
        </p:sp>
        <p:grpSp>
          <p:nvGrpSpPr>
            <p:cNvPr id="77" name="Group 76"/>
            <p:cNvGrpSpPr/>
            <p:nvPr/>
          </p:nvGrpSpPr>
          <p:grpSpPr>
            <a:xfrm rot="21599113">
              <a:off x="4509106" y="3113868"/>
              <a:ext cx="203264" cy="205359"/>
              <a:chOff x="4917745" y="2235200"/>
              <a:chExt cx="2584952" cy="2489199"/>
            </a:xfrm>
            <a:effectLst>
              <a:outerShdw blurRad="50800" dist="25400" dir="8100000" algn="tr" rotWithShape="0">
                <a:prstClr val="black">
                  <a:alpha val="45000"/>
                </a:prstClr>
              </a:outerShdw>
            </a:effectLst>
          </p:grpSpPr>
          <p:sp>
            <p:nvSpPr>
              <p:cNvPr id="84" name="Oval 83"/>
              <p:cNvSpPr/>
              <p:nvPr/>
            </p:nvSpPr>
            <p:spPr>
              <a:xfrm>
                <a:off x="4917745" y="2429067"/>
                <a:ext cx="2295331" cy="2295332"/>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444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sp>
            <p:nvSpPr>
              <p:cNvPr id="85" name="Oval 84"/>
              <p:cNvSpPr/>
              <p:nvPr/>
            </p:nvSpPr>
            <p:spPr>
              <a:xfrm>
                <a:off x="5484130" y="2913213"/>
                <a:ext cx="1253454" cy="1253453"/>
              </a:xfrm>
              <a:prstGeom prst="ellipse">
                <a:avLst/>
              </a:prstGeom>
              <a:solidFill>
                <a:schemeClr val="accent6">
                  <a:lumMod val="50000"/>
                </a:schemeClr>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sp>
            <p:nvSpPr>
              <p:cNvPr id="86" name="Oval 85"/>
              <p:cNvSpPr/>
              <p:nvPr/>
            </p:nvSpPr>
            <p:spPr>
              <a:xfrm>
                <a:off x="5972471" y="2235200"/>
                <a:ext cx="1530226" cy="1530226"/>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317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grpSp>
      </p:grpSp>
      <p:grpSp>
        <p:nvGrpSpPr>
          <p:cNvPr id="87" name="Group 86"/>
          <p:cNvGrpSpPr/>
          <p:nvPr/>
        </p:nvGrpSpPr>
        <p:grpSpPr>
          <a:xfrm>
            <a:off x="1125295" y="4911561"/>
            <a:ext cx="1991194" cy="1565090"/>
            <a:chOff x="3909823" y="3102762"/>
            <a:chExt cx="1991194" cy="1731989"/>
          </a:xfrm>
        </p:grpSpPr>
        <p:sp>
          <p:nvSpPr>
            <p:cNvPr id="88" name="Rectangle 19"/>
            <p:cNvSpPr/>
            <p:nvPr/>
          </p:nvSpPr>
          <p:spPr>
            <a:xfrm rot="21599113">
              <a:off x="4208482" y="3102762"/>
              <a:ext cx="1692535" cy="1731989"/>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F6EBB6"/>
                </a:gs>
                <a:gs pos="100000">
                  <a:srgbClr val="F0DD80"/>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halkyChuck" panose="02000603000000000000" pitchFamily="2" charset="0"/>
                  <a:ea typeface="ChalkyChuck" panose="02000603000000000000" pitchFamily="2" charset="0"/>
                  <a:cs typeface="Arial" pitchFamily="34" charset="0"/>
                </a:rPr>
                <a:t>Talk about oral blending and segmenting</a:t>
              </a:r>
            </a:p>
          </p:txBody>
        </p:sp>
        <p:sp>
          <p:nvSpPr>
            <p:cNvPr id="89" name="Rectangle 88"/>
            <p:cNvSpPr/>
            <p:nvPr/>
          </p:nvSpPr>
          <p:spPr>
            <a:xfrm rot="21599113">
              <a:off x="3909823" y="3652885"/>
              <a:ext cx="1935849" cy="33855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lumMod val="95000"/>
                    <a:lumOff val="5000"/>
                  </a:prstClr>
                </a:solidFill>
                <a:effectLst/>
                <a:uLnTx/>
                <a:uFillTx/>
                <a:latin typeface="Comic Sans MS" pitchFamily="66" charset="0"/>
                <a:ea typeface="+mn-ea"/>
                <a:cs typeface="+mn-cs"/>
              </a:endParaRPr>
            </a:p>
          </p:txBody>
        </p:sp>
        <p:grpSp>
          <p:nvGrpSpPr>
            <p:cNvPr id="90" name="Group 89"/>
            <p:cNvGrpSpPr/>
            <p:nvPr/>
          </p:nvGrpSpPr>
          <p:grpSpPr>
            <a:xfrm rot="21599113">
              <a:off x="4509108" y="3129865"/>
              <a:ext cx="180490" cy="189365"/>
              <a:chOff x="4917745" y="2429074"/>
              <a:chExt cx="2295328" cy="2295335"/>
            </a:xfrm>
            <a:effectLst>
              <a:outerShdw blurRad="50800" dist="25400" dir="8100000" algn="tr" rotWithShape="0">
                <a:prstClr val="black">
                  <a:alpha val="45000"/>
                </a:prstClr>
              </a:outerShdw>
            </a:effectLst>
          </p:grpSpPr>
          <p:sp>
            <p:nvSpPr>
              <p:cNvPr id="91" name="Oval 90"/>
              <p:cNvSpPr/>
              <p:nvPr/>
            </p:nvSpPr>
            <p:spPr>
              <a:xfrm>
                <a:off x="4917745" y="2429074"/>
                <a:ext cx="2295328" cy="2295335"/>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444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sp>
            <p:nvSpPr>
              <p:cNvPr id="92" name="Oval 91"/>
              <p:cNvSpPr/>
              <p:nvPr/>
            </p:nvSpPr>
            <p:spPr>
              <a:xfrm>
                <a:off x="5484130" y="2913213"/>
                <a:ext cx="1253454" cy="1253453"/>
              </a:xfrm>
              <a:prstGeom prst="ellipse">
                <a:avLst/>
              </a:prstGeom>
              <a:solidFill>
                <a:schemeClr val="accent6">
                  <a:lumMod val="50000"/>
                </a:schemeClr>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grpSp>
      </p:grpSp>
      <p:grpSp>
        <p:nvGrpSpPr>
          <p:cNvPr id="43" name="Group 42"/>
          <p:cNvGrpSpPr/>
          <p:nvPr/>
        </p:nvGrpSpPr>
        <p:grpSpPr>
          <a:xfrm>
            <a:off x="6444024" y="5045775"/>
            <a:ext cx="1556632" cy="1441600"/>
            <a:chOff x="3701092" y="3054593"/>
            <a:chExt cx="1556632" cy="1441600"/>
          </a:xfrm>
        </p:grpSpPr>
        <p:sp>
          <p:nvSpPr>
            <p:cNvPr id="48" name="Rectangle 19"/>
            <p:cNvSpPr/>
            <p:nvPr/>
          </p:nvSpPr>
          <p:spPr>
            <a:xfrm rot="21599113">
              <a:off x="3701092" y="3054593"/>
              <a:ext cx="1497868" cy="1441600"/>
            </a:xfrm>
            <a:custGeom>
              <a:avLst/>
              <a:gdLst>
                <a:gd name="connsiteX0" fmla="*/ 0 w 1339596"/>
                <a:gd name="connsiteY0" fmla="*/ 0 h 1219200"/>
                <a:gd name="connsiteX1" fmla="*/ 1339596 w 1339596"/>
                <a:gd name="connsiteY1" fmla="*/ 0 h 1219200"/>
                <a:gd name="connsiteX2" fmla="*/ 1339596 w 1339596"/>
                <a:gd name="connsiteY2" fmla="*/ 1219200 h 1219200"/>
                <a:gd name="connsiteX3" fmla="*/ 0 w 1339596"/>
                <a:gd name="connsiteY3" fmla="*/ 1219200 h 1219200"/>
                <a:gd name="connsiteX4" fmla="*/ 0 w 1339596"/>
                <a:gd name="connsiteY4" fmla="*/ 0 h 1219200"/>
                <a:gd name="connsiteX0" fmla="*/ 0 w 1339596"/>
                <a:gd name="connsiteY0" fmla="*/ 11733 h 1230933"/>
                <a:gd name="connsiteX1" fmla="*/ 1306342 w 1339596"/>
                <a:gd name="connsiteY1" fmla="*/ 0 h 1230933"/>
                <a:gd name="connsiteX2" fmla="*/ 1339596 w 1339596"/>
                <a:gd name="connsiteY2" fmla="*/ 1230933 h 1230933"/>
                <a:gd name="connsiteX3" fmla="*/ 0 w 1339596"/>
                <a:gd name="connsiteY3" fmla="*/ 1230933 h 1230933"/>
                <a:gd name="connsiteX4" fmla="*/ 0 w 1339596"/>
                <a:gd name="connsiteY4" fmla="*/ 11733 h 1230933"/>
                <a:gd name="connsiteX0" fmla="*/ 55747 w 1339596"/>
                <a:gd name="connsiteY0" fmla="*/ 12706 h 1230933"/>
                <a:gd name="connsiteX1" fmla="*/ 1306342 w 1339596"/>
                <a:gd name="connsiteY1" fmla="*/ 0 h 1230933"/>
                <a:gd name="connsiteX2" fmla="*/ 1339596 w 1339596"/>
                <a:gd name="connsiteY2" fmla="*/ 1230933 h 1230933"/>
                <a:gd name="connsiteX3" fmla="*/ 0 w 1339596"/>
                <a:gd name="connsiteY3" fmla="*/ 1230933 h 1230933"/>
                <a:gd name="connsiteX4" fmla="*/ 55747 w 1339596"/>
                <a:gd name="connsiteY4" fmla="*/ 12706 h 1230933"/>
                <a:gd name="connsiteX0" fmla="*/ 28195 w 1339596"/>
                <a:gd name="connsiteY0" fmla="*/ 12225 h 1230933"/>
                <a:gd name="connsiteX1" fmla="*/ 1306342 w 1339596"/>
                <a:gd name="connsiteY1" fmla="*/ 0 h 1230933"/>
                <a:gd name="connsiteX2" fmla="*/ 1339596 w 1339596"/>
                <a:gd name="connsiteY2" fmla="*/ 1230933 h 1230933"/>
                <a:gd name="connsiteX3" fmla="*/ 0 w 1339596"/>
                <a:gd name="connsiteY3" fmla="*/ 1230933 h 1230933"/>
                <a:gd name="connsiteX4" fmla="*/ 28195 w 1339596"/>
                <a:gd name="connsiteY4" fmla="*/ 12225 h 1230933"/>
                <a:gd name="connsiteX0" fmla="*/ 28195 w 1353846"/>
                <a:gd name="connsiteY0" fmla="*/ 6385 h 1225093"/>
                <a:gd name="connsiteX1" fmla="*/ 1353846 w 1353846"/>
                <a:gd name="connsiteY1" fmla="*/ 0 h 1225093"/>
                <a:gd name="connsiteX2" fmla="*/ 1339596 w 1353846"/>
                <a:gd name="connsiteY2" fmla="*/ 1225093 h 1225093"/>
                <a:gd name="connsiteX3" fmla="*/ 0 w 1353846"/>
                <a:gd name="connsiteY3" fmla="*/ 1225093 h 1225093"/>
                <a:gd name="connsiteX4" fmla="*/ 28195 w 1353846"/>
                <a:gd name="connsiteY4" fmla="*/ 6385 h 1225093"/>
                <a:gd name="connsiteX0" fmla="*/ 20681 w 1353846"/>
                <a:gd name="connsiteY0" fmla="*/ 6253 h 1225093"/>
                <a:gd name="connsiteX1" fmla="*/ 1353846 w 1353846"/>
                <a:gd name="connsiteY1" fmla="*/ 0 h 1225093"/>
                <a:gd name="connsiteX2" fmla="*/ 1339596 w 1353846"/>
                <a:gd name="connsiteY2" fmla="*/ 1225093 h 1225093"/>
                <a:gd name="connsiteX3" fmla="*/ 0 w 1353846"/>
                <a:gd name="connsiteY3" fmla="*/ 1225093 h 1225093"/>
                <a:gd name="connsiteX4" fmla="*/ 20681 w 1353846"/>
                <a:gd name="connsiteY4" fmla="*/ 6253 h 1225093"/>
                <a:gd name="connsiteX0" fmla="*/ 20681 w 1339596"/>
                <a:gd name="connsiteY0" fmla="*/ 6603 h 1225443"/>
                <a:gd name="connsiteX1" fmla="*/ 1333808 w 1339596"/>
                <a:gd name="connsiteY1" fmla="*/ 0 h 1225443"/>
                <a:gd name="connsiteX2" fmla="*/ 1339596 w 1339596"/>
                <a:gd name="connsiteY2" fmla="*/ 1225443 h 1225443"/>
                <a:gd name="connsiteX3" fmla="*/ 0 w 1339596"/>
                <a:gd name="connsiteY3" fmla="*/ 1225443 h 1225443"/>
                <a:gd name="connsiteX4" fmla="*/ 20681 w 1339596"/>
                <a:gd name="connsiteY4" fmla="*/ 6603 h 1225443"/>
                <a:gd name="connsiteX0" fmla="*/ 33205 w 1339596"/>
                <a:gd name="connsiteY0" fmla="*/ 6822 h 1225443"/>
                <a:gd name="connsiteX1" fmla="*/ 1333808 w 1339596"/>
                <a:gd name="connsiteY1" fmla="*/ 0 h 1225443"/>
                <a:gd name="connsiteX2" fmla="*/ 1339596 w 1339596"/>
                <a:gd name="connsiteY2" fmla="*/ 1225443 h 1225443"/>
                <a:gd name="connsiteX3" fmla="*/ 0 w 1339596"/>
                <a:gd name="connsiteY3" fmla="*/ 1225443 h 1225443"/>
                <a:gd name="connsiteX4" fmla="*/ 33205 w 1339596"/>
                <a:gd name="connsiteY4" fmla="*/ 6822 h 1225443"/>
                <a:gd name="connsiteX0" fmla="*/ 13167 w 1339596"/>
                <a:gd name="connsiteY0" fmla="*/ 6472 h 1225443"/>
                <a:gd name="connsiteX1" fmla="*/ 1333808 w 1339596"/>
                <a:gd name="connsiteY1" fmla="*/ 0 h 1225443"/>
                <a:gd name="connsiteX2" fmla="*/ 1339596 w 1339596"/>
                <a:gd name="connsiteY2" fmla="*/ 1225443 h 1225443"/>
                <a:gd name="connsiteX3" fmla="*/ 0 w 1339596"/>
                <a:gd name="connsiteY3" fmla="*/ 1225443 h 1225443"/>
                <a:gd name="connsiteX4" fmla="*/ 13167 w 1339596"/>
                <a:gd name="connsiteY4" fmla="*/ 6472 h 1225443"/>
                <a:gd name="connsiteX0" fmla="*/ 13167 w 1333884"/>
                <a:gd name="connsiteY0" fmla="*/ 6472 h 1225443"/>
                <a:gd name="connsiteX1" fmla="*/ 1333808 w 1333884"/>
                <a:gd name="connsiteY1" fmla="*/ 0 h 1225443"/>
                <a:gd name="connsiteX2" fmla="*/ 1302330 w 1333884"/>
                <a:gd name="connsiteY2" fmla="*/ 1207253 h 1225443"/>
                <a:gd name="connsiteX3" fmla="*/ 0 w 1333884"/>
                <a:gd name="connsiteY3" fmla="*/ 1225443 h 1225443"/>
                <a:gd name="connsiteX4" fmla="*/ 13167 w 1333884"/>
                <a:gd name="connsiteY4" fmla="*/ 6472 h 1225443"/>
                <a:gd name="connsiteX0" fmla="*/ 13167 w 1334211"/>
                <a:gd name="connsiteY0" fmla="*/ 6472 h 1232826"/>
                <a:gd name="connsiteX1" fmla="*/ 1333808 w 1334211"/>
                <a:gd name="connsiteY1" fmla="*/ 0 h 1232826"/>
                <a:gd name="connsiteX2" fmla="*/ 1331950 w 1334211"/>
                <a:gd name="connsiteY2" fmla="*/ 1232826 h 1232826"/>
                <a:gd name="connsiteX3" fmla="*/ 0 w 1334211"/>
                <a:gd name="connsiteY3" fmla="*/ 1225443 h 1232826"/>
                <a:gd name="connsiteX4" fmla="*/ 13167 w 1334211"/>
                <a:gd name="connsiteY4" fmla="*/ 6472 h 1232826"/>
                <a:gd name="connsiteX0" fmla="*/ 13167 w 1333952"/>
                <a:gd name="connsiteY0" fmla="*/ 6472 h 1225443"/>
                <a:gd name="connsiteX1" fmla="*/ 1333808 w 1333952"/>
                <a:gd name="connsiteY1" fmla="*/ 0 h 1225443"/>
                <a:gd name="connsiteX2" fmla="*/ 1319601 w 1333952"/>
                <a:gd name="connsiteY2" fmla="*/ 1222588 h 1225443"/>
                <a:gd name="connsiteX3" fmla="*/ 0 w 1333952"/>
                <a:gd name="connsiteY3" fmla="*/ 1225443 h 1225443"/>
                <a:gd name="connsiteX4" fmla="*/ 13167 w 1333952"/>
                <a:gd name="connsiteY4" fmla="*/ 6472 h 1225443"/>
                <a:gd name="connsiteX0" fmla="*/ 30785 w 1333952"/>
                <a:gd name="connsiteY0" fmla="*/ 0 h 1235984"/>
                <a:gd name="connsiteX1" fmla="*/ 1333808 w 1333952"/>
                <a:gd name="connsiteY1" fmla="*/ 10541 h 1235984"/>
                <a:gd name="connsiteX2" fmla="*/ 1319601 w 1333952"/>
                <a:gd name="connsiteY2" fmla="*/ 1233129 h 1235984"/>
                <a:gd name="connsiteX3" fmla="*/ 0 w 1333952"/>
                <a:gd name="connsiteY3" fmla="*/ 1235984 h 1235984"/>
                <a:gd name="connsiteX4" fmla="*/ 30785 w 1333952"/>
                <a:gd name="connsiteY4" fmla="*/ 0 h 1235984"/>
                <a:gd name="connsiteX0" fmla="*/ 30785 w 1319601"/>
                <a:gd name="connsiteY0" fmla="*/ 0 h 1235984"/>
                <a:gd name="connsiteX1" fmla="*/ 1312848 w 1319601"/>
                <a:gd name="connsiteY1" fmla="*/ 20567 h 1235984"/>
                <a:gd name="connsiteX2" fmla="*/ 1319601 w 1319601"/>
                <a:gd name="connsiteY2" fmla="*/ 1233129 h 1235984"/>
                <a:gd name="connsiteX3" fmla="*/ 0 w 1319601"/>
                <a:gd name="connsiteY3" fmla="*/ 1235984 h 1235984"/>
                <a:gd name="connsiteX4" fmla="*/ 30785 w 1319601"/>
                <a:gd name="connsiteY4" fmla="*/ 0 h 1235984"/>
                <a:gd name="connsiteX0" fmla="*/ 30785 w 1319601"/>
                <a:gd name="connsiteY0" fmla="*/ 0 h 1258608"/>
                <a:gd name="connsiteX1" fmla="*/ 1312848 w 1319601"/>
                <a:gd name="connsiteY1" fmla="*/ 20567 h 1258608"/>
                <a:gd name="connsiteX2" fmla="*/ 1319601 w 1319601"/>
                <a:gd name="connsiteY2" fmla="*/ 1233129 h 1258608"/>
                <a:gd name="connsiteX3" fmla="*/ 0 w 1319601"/>
                <a:gd name="connsiteY3" fmla="*/ 1235984 h 1258608"/>
                <a:gd name="connsiteX4" fmla="*/ 30785 w 1319601"/>
                <a:gd name="connsiteY4" fmla="*/ 0 h 1258608"/>
                <a:gd name="connsiteX0" fmla="*/ 31250 w 1320066"/>
                <a:gd name="connsiteY0" fmla="*/ 0 h 1267432"/>
                <a:gd name="connsiteX1" fmla="*/ 1313313 w 1320066"/>
                <a:gd name="connsiteY1" fmla="*/ 20567 h 1267432"/>
                <a:gd name="connsiteX2" fmla="*/ 1320066 w 1320066"/>
                <a:gd name="connsiteY2" fmla="*/ 1233129 h 1267432"/>
                <a:gd name="connsiteX3" fmla="*/ 0 w 1320066"/>
                <a:gd name="connsiteY3" fmla="*/ 1260343 h 1267432"/>
                <a:gd name="connsiteX4" fmla="*/ 31250 w 1320066"/>
                <a:gd name="connsiteY4" fmla="*/ 0 h 1267432"/>
                <a:gd name="connsiteX0" fmla="*/ 31250 w 1320066"/>
                <a:gd name="connsiteY0" fmla="*/ 0 h 1268253"/>
                <a:gd name="connsiteX1" fmla="*/ 1313313 w 1320066"/>
                <a:gd name="connsiteY1" fmla="*/ 20567 h 1268253"/>
                <a:gd name="connsiteX2" fmla="*/ 1320066 w 1320066"/>
                <a:gd name="connsiteY2" fmla="*/ 1233129 h 1268253"/>
                <a:gd name="connsiteX3" fmla="*/ 0 w 1320066"/>
                <a:gd name="connsiteY3" fmla="*/ 1260343 h 1268253"/>
                <a:gd name="connsiteX4" fmla="*/ 31250 w 1320066"/>
                <a:gd name="connsiteY4" fmla="*/ 0 h 1268253"/>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 name="connsiteX0" fmla="*/ 31250 w 1320066"/>
                <a:gd name="connsiteY0" fmla="*/ 0 h 1263844"/>
                <a:gd name="connsiteX1" fmla="*/ 1313313 w 1320066"/>
                <a:gd name="connsiteY1" fmla="*/ 20567 h 1263844"/>
                <a:gd name="connsiteX2" fmla="*/ 1320066 w 1320066"/>
                <a:gd name="connsiteY2" fmla="*/ 1233129 h 1263844"/>
                <a:gd name="connsiteX3" fmla="*/ 0 w 1320066"/>
                <a:gd name="connsiteY3" fmla="*/ 1260343 h 1263844"/>
                <a:gd name="connsiteX4" fmla="*/ 31250 w 1320066"/>
                <a:gd name="connsiteY4" fmla="*/ 0 h 1263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0066" h="1263844">
                  <a:moveTo>
                    <a:pt x="31250" y="0"/>
                  </a:moveTo>
                  <a:lnTo>
                    <a:pt x="1313313" y="20567"/>
                  </a:lnTo>
                  <a:cubicBezTo>
                    <a:pt x="1315242" y="429048"/>
                    <a:pt x="1291435" y="859628"/>
                    <a:pt x="1320066" y="1233129"/>
                  </a:cubicBezTo>
                  <a:cubicBezTo>
                    <a:pt x="665493" y="1279400"/>
                    <a:pt x="439867" y="1259391"/>
                    <a:pt x="0" y="1260343"/>
                  </a:cubicBezTo>
                  <a:lnTo>
                    <a:pt x="31250" y="0"/>
                  </a:lnTo>
                  <a:close/>
                </a:path>
              </a:pathLst>
            </a:custGeom>
            <a:gradFill flip="none" rotWithShape="1">
              <a:gsLst>
                <a:gs pos="0">
                  <a:srgbClr val="F6EBB6"/>
                </a:gs>
                <a:gs pos="100000">
                  <a:srgbClr val="F0DD80"/>
                </a:gs>
              </a:gsLst>
              <a:lin ang="5400000" scaled="1"/>
              <a:tileRect/>
            </a:gradFill>
            <a:ln>
              <a:noFill/>
            </a:ln>
            <a:effectLst>
              <a:outerShdw blurRad="38100" dist="127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halkyChuck" panose="02000603000000000000" pitchFamily="2" charset="0"/>
                  <a:ea typeface="ChalkyChuck" panose="02000603000000000000" pitchFamily="2" charset="0"/>
                  <a:cs typeface="Arial" pitchFamily="34" charset="0"/>
                </a:rPr>
                <a:t>Talk about the different sounds we can make with our voices</a:t>
              </a:r>
            </a:p>
          </p:txBody>
        </p:sp>
        <p:sp>
          <p:nvSpPr>
            <p:cNvPr id="49" name="Rectangle 48"/>
            <p:cNvSpPr/>
            <p:nvPr/>
          </p:nvSpPr>
          <p:spPr>
            <a:xfrm rot="21599113">
              <a:off x="3909824" y="3652961"/>
              <a:ext cx="1347900" cy="33855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lumMod val="95000"/>
                    <a:lumOff val="5000"/>
                  </a:prstClr>
                </a:solidFill>
                <a:effectLst/>
                <a:uLnTx/>
                <a:uFillTx/>
                <a:latin typeface="Comic Sans MS" pitchFamily="66" charset="0"/>
                <a:ea typeface="+mn-ea"/>
                <a:cs typeface="+mn-cs"/>
              </a:endParaRPr>
            </a:p>
          </p:txBody>
        </p:sp>
        <p:grpSp>
          <p:nvGrpSpPr>
            <p:cNvPr id="50" name="Group 49"/>
            <p:cNvGrpSpPr/>
            <p:nvPr/>
          </p:nvGrpSpPr>
          <p:grpSpPr>
            <a:xfrm rot="21599113">
              <a:off x="4509106" y="3113868"/>
              <a:ext cx="203264" cy="205359"/>
              <a:chOff x="4917745" y="2235200"/>
              <a:chExt cx="2584952" cy="2489199"/>
            </a:xfrm>
            <a:effectLst>
              <a:outerShdw blurRad="50800" dist="25400" dir="8100000" algn="tr" rotWithShape="0">
                <a:prstClr val="black">
                  <a:alpha val="45000"/>
                </a:prstClr>
              </a:outerShdw>
            </a:effectLst>
          </p:grpSpPr>
          <p:sp>
            <p:nvSpPr>
              <p:cNvPr id="51" name="Oval 50"/>
              <p:cNvSpPr/>
              <p:nvPr/>
            </p:nvSpPr>
            <p:spPr>
              <a:xfrm>
                <a:off x="4917745" y="2429067"/>
                <a:ext cx="2295331" cy="2295332"/>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444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sp>
            <p:nvSpPr>
              <p:cNvPr id="52" name="Oval 51"/>
              <p:cNvSpPr/>
              <p:nvPr/>
            </p:nvSpPr>
            <p:spPr>
              <a:xfrm>
                <a:off x="5484130" y="2913213"/>
                <a:ext cx="1253454" cy="1253453"/>
              </a:xfrm>
              <a:prstGeom prst="ellipse">
                <a:avLst/>
              </a:prstGeom>
              <a:solidFill>
                <a:schemeClr val="accent6">
                  <a:lumMod val="50000"/>
                </a:schemeClr>
              </a:solidFill>
              <a:ln>
                <a:noFill/>
              </a:ln>
              <a:effectLst/>
              <a:scene3d>
                <a:camera prst="orthographicFront">
                  <a:rot lat="0" lon="0" rev="0"/>
                </a:camera>
                <a:lightRig rig="contrasting" dir="t">
                  <a:rot lat="0" lon="0" rev="1500000"/>
                </a:lightRig>
              </a:scene3d>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sp>
            <p:nvSpPr>
              <p:cNvPr id="53" name="Oval 52"/>
              <p:cNvSpPr/>
              <p:nvPr/>
            </p:nvSpPr>
            <p:spPr>
              <a:xfrm>
                <a:off x="5972471" y="2235200"/>
                <a:ext cx="1530226" cy="1530226"/>
              </a:xfrm>
              <a:prstGeom prst="ellipse">
                <a:avLst/>
              </a:prstGeom>
              <a:solidFill>
                <a:schemeClr val="accent6">
                  <a:lumMod val="75000"/>
                </a:schemeClr>
              </a:solidFill>
              <a:ln>
                <a:noFill/>
              </a:ln>
              <a:effectLst/>
              <a:scene3d>
                <a:camera prst="orthographicFront">
                  <a:rot lat="0" lon="0" rev="0"/>
                </a:camera>
                <a:lightRig rig="contrasting" dir="t">
                  <a:rot lat="0" lon="0" rev="1500000"/>
                </a:lightRig>
              </a:scene3d>
              <a:sp3d>
                <a:bevelT w="31750" h="69850"/>
              </a:sp3d>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a:ea typeface="+mn-ea"/>
                  <a:cs typeface="+mn-cs"/>
                </a:endParaRPr>
              </a:p>
            </p:txBody>
          </p:sp>
        </p:grpSp>
      </p:grpSp>
      <p:sp>
        <p:nvSpPr>
          <p:cNvPr id="9" name="TextBox 8">
            <a:extLst>
              <a:ext uri="{FF2B5EF4-FFF2-40B4-BE49-F238E27FC236}">
                <a16:creationId xmlns:a16="http://schemas.microsoft.com/office/drawing/2014/main" id="{F7902277-EAA6-4705-9543-741F1D862612}"/>
              </a:ext>
            </a:extLst>
          </p:cNvPr>
          <p:cNvSpPr txBox="1"/>
          <p:nvPr/>
        </p:nvSpPr>
        <p:spPr>
          <a:xfrm>
            <a:off x="533400" y="1371600"/>
            <a:ext cx="3047999"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white"/>
                </a:solidFill>
                <a:effectLst/>
                <a:uLnTx/>
                <a:uFillTx/>
                <a:latin typeface="ChalkyChuck" panose="02000603000000000000" pitchFamily="2" charset="0"/>
                <a:ea typeface="ChalkyChuck" panose="02000603000000000000" pitchFamily="2" charset="0"/>
                <a:cs typeface="+mn-cs"/>
              </a:rPr>
              <a:t>The aim is to distinguish between different vocal sounds and to begin oral blending and segmenting. </a:t>
            </a:r>
            <a:endParaRPr kumimoji="0" lang="en-GB" sz="1800" b="0" i="0" u="none" strike="noStrike" kern="1200" cap="none" spc="0" normalizeH="0" baseline="0" noProof="0" dirty="0">
              <a:ln>
                <a:noFill/>
              </a:ln>
              <a:solidFill>
                <a:prstClr val="white"/>
              </a:solidFill>
              <a:effectLst/>
              <a:uLnTx/>
              <a:uFillTx/>
              <a:latin typeface="ChalkyChuck" panose="02000603000000000000" pitchFamily="2" charset="0"/>
              <a:ea typeface="ChalkyChuck" panose="02000603000000000000" pitchFamily="2" charset="0"/>
              <a:cs typeface="+mn-cs"/>
            </a:endParaRPr>
          </a:p>
        </p:txBody>
      </p:sp>
      <p:pic>
        <p:nvPicPr>
          <p:cNvPr id="57" name="Picture 56">
            <a:extLst>
              <a:ext uri="{FF2B5EF4-FFF2-40B4-BE49-F238E27FC236}">
                <a16:creationId xmlns:a16="http://schemas.microsoft.com/office/drawing/2014/main" id="{74C95DBF-A023-4603-AA15-15E6F1D4CA3C}"/>
              </a:ext>
            </a:extLst>
          </p:cNvPr>
          <p:cNvPicPr>
            <a:picLocks noChangeAspect="1"/>
          </p:cNvPicPr>
          <p:nvPr/>
        </p:nvPicPr>
        <p:blipFill>
          <a:blip r:embed="rId2"/>
          <a:stretch>
            <a:fillRect/>
          </a:stretch>
        </p:blipFill>
        <p:spPr>
          <a:xfrm>
            <a:off x="8250002" y="152400"/>
            <a:ext cx="772892" cy="867808"/>
          </a:xfrm>
          <a:prstGeom prst="rect">
            <a:avLst/>
          </a:prstGeom>
        </p:spPr>
      </p:pic>
    </p:spTree>
    <p:extLst>
      <p:ext uri="{BB962C8B-B14F-4D97-AF65-F5344CB8AC3E}">
        <p14:creationId xmlns:p14="http://schemas.microsoft.com/office/powerpoint/2010/main" val="2532684970"/>
      </p:ext>
    </p:extLst>
  </p:cSld>
  <p:clrMapOvr>
    <a:masterClrMapping/>
  </p:clrMapOvr>
</p:sld>
</file>

<file path=ppt/theme/theme1.xml><?xml version="1.0" encoding="utf-8"?>
<a:theme xmlns:a="http://schemas.openxmlformats.org/drawingml/2006/main" name="SH_radial_light_gre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933</Words>
  <Application>Microsoft Office PowerPoint</Application>
  <PresentationFormat>On-screen Show (4:3)</PresentationFormat>
  <Paragraphs>122</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ChalkyChuck</vt:lpstr>
      <vt:lpstr>Comic Sans MS</vt:lpstr>
      <vt:lpstr>Sassoon Infant Rg</vt:lpstr>
      <vt:lpstr>Tahoma</vt:lpstr>
      <vt:lpstr>SH_radial_light_grey</vt:lpstr>
      <vt:lpstr>PowerPoint Presentation</vt:lpstr>
      <vt:lpstr>PowerPoint Presentation</vt:lpstr>
      <vt:lpstr>What is Early Phonics?</vt:lpstr>
      <vt:lpstr> Aspect 1 General sound discrimination – environmental</vt:lpstr>
      <vt:lpstr>    Aspect 2 General sound discrimination – instrumental sounds   </vt:lpstr>
      <vt:lpstr> Aspect 3 General sound discrimination – body percussion </vt:lpstr>
      <vt:lpstr>Aspect 4 Rhythm and Rhyme</vt:lpstr>
      <vt:lpstr>Aspect 5 Alliteration</vt:lpstr>
      <vt:lpstr>Aspect 6 Voice sounds</vt:lpstr>
      <vt:lpstr>  Aspect 7 – Oral Blending and segmenting  </vt:lpstr>
      <vt:lpstr>Early phonics Overview</vt:lpstr>
      <vt:lpstr> Phonics is not the only thing needed to become a fluent reader  Please continue to read with your child each night and encourage them to: </vt:lpstr>
      <vt:lpstr>Remember…</vt:lpstr>
      <vt:lpstr>Other ways you can help at home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2014-03-17T17:26:49Z</dcterms:created>
  <dcterms:modified xsi:type="dcterms:W3CDTF">2024-10-12T08:38:07Z</dcterms:modified>
</cp:coreProperties>
</file>