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aleway" panose="020B0604020202020204" charset="0"/>
      <p:regular r:id="rId21"/>
      <p:bold r:id="rId22"/>
      <p:italic r:id="rId23"/>
      <p:boldItalic r:id="rId24"/>
    </p:embeddedFont>
    <p:embeddedFont>
      <p:font typeface="Rockwell" panose="020606030202050204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GgMAIh/EnZK6C6wNNfQX/2O8i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217CA8-4CAB-421E-9594-ED73DE9C768B}">
  <a:tblStyle styleId="{E4217CA8-4CAB-421E-9594-ED73DE9C768B}" styleName="Table_0">
    <a:wholeTbl>
      <a:tcTxStyle b="off" i="off">
        <a:font>
          <a:latin typeface="Raleway"/>
          <a:ea typeface="Raleway"/>
          <a:cs typeface="Raleway"/>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Raleway"/>
          <a:ea typeface="Raleway"/>
          <a:cs typeface="Raleway"/>
        </a:font>
        <a:schemeClr val="lt1"/>
      </a:tcTxStyle>
      <a:tcStyle>
        <a:tcBdr/>
        <a:fill>
          <a:solidFill>
            <a:schemeClr val="accent1"/>
          </a:solidFill>
        </a:fill>
      </a:tcStyle>
    </a:lastCol>
    <a:firstCol>
      <a:tcTxStyle b="on" i="off">
        <a:font>
          <a:latin typeface="Raleway"/>
          <a:ea typeface="Raleway"/>
          <a:cs typeface="Raleway"/>
        </a:font>
        <a:schemeClr val="lt1"/>
      </a:tcTxStyle>
      <a:tcStyle>
        <a:tcBdr/>
        <a:fill>
          <a:solidFill>
            <a:schemeClr val="accent1"/>
          </a:solidFill>
        </a:fill>
      </a:tcStyle>
    </a:firstCol>
    <a:lastRow>
      <a:tcTxStyle b="on" i="off">
        <a:font>
          <a:latin typeface="Raleway"/>
          <a:ea typeface="Raleway"/>
          <a:cs typeface="Raleway"/>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Raleway"/>
          <a:ea typeface="Raleway"/>
          <a:cs typeface="Raleway"/>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Welcome to 50 Things To Do Before You’re Five at Whetley Academy !</a:t>
            </a:r>
            <a:endParaRPr/>
          </a:p>
        </p:txBody>
      </p:sp>
      <p:sp>
        <p:nvSpPr>
          <p:cNvPr id="183" name="Google Shape;1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Any questions, get in touch with rachael.dennis@stedmundsbradford.org.uk</a:t>
            </a:r>
            <a:endParaRPr/>
          </a:p>
        </p:txBody>
      </p:sp>
      <p:sp>
        <p:nvSpPr>
          <p:cNvPr id="268" name="Google Shape;2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Enjoy 50 Things To Do Before You’re Five!!!</a:t>
            </a:r>
            <a:endParaRPr/>
          </a:p>
        </p:txBody>
      </p:sp>
      <p:sp>
        <p:nvSpPr>
          <p:cNvPr id="276" name="Google Shape;2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chemeClr val="dk1"/>
                </a:solidFill>
                <a:latin typeface="Calibri"/>
                <a:ea typeface="Calibri"/>
                <a:cs typeface="Calibri"/>
                <a:sym typeface="Calibri"/>
              </a:rPr>
              <a:t>'50 Things To Do Before You're Five' has content inspired by parents' and carers' ideas, then developed by experts. The 50 Things low or no cost activities have been designed to support child development from birth to five. </a:t>
            </a:r>
            <a:br>
              <a:rPr lang="en-GB" sz="1200" b="0" i="0">
                <a:solidFill>
                  <a:schemeClr val="dk1"/>
                </a:solidFill>
                <a:latin typeface="Calibri"/>
                <a:ea typeface="Calibri"/>
                <a:cs typeface="Calibri"/>
                <a:sym typeface="Calibri"/>
              </a:rPr>
            </a:b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a:solidFill>
                  <a:schemeClr val="dk1"/>
                </a:solidFill>
                <a:latin typeface="Calibri"/>
                <a:ea typeface="Calibri"/>
                <a:cs typeface="Calibri"/>
                <a:sym typeface="Calibri"/>
              </a:rPr>
              <a:t>In the </a:t>
            </a:r>
            <a:r>
              <a:rPr lang="en-GB"/>
              <a:t>four</a:t>
            </a:r>
            <a:r>
              <a:rPr lang="en-GB" sz="1200" b="0" i="0">
                <a:solidFill>
                  <a:schemeClr val="dk1"/>
                </a:solidFill>
                <a:latin typeface="Calibri"/>
                <a:ea typeface="Calibri"/>
                <a:cs typeface="Calibri"/>
                <a:sym typeface="Calibri"/>
              </a:rPr>
              <a:t> years since it was launched, parents, schools and settings throughout the city have had great fun whilst improving their wellbeing.</a:t>
            </a:r>
            <a:endParaRPr/>
          </a:p>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You’ll receive a free poster to display in your home-A great visual aid for choosing your activities.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a:t>Our free smartphone app can be downloaded for iPhone or Android-You will be asked for your postcode (not address) to help us plan local activities. Collect multiple pictures as you enjoy each activity again and again. Don’t forget no one else can view your photos unless you choose to share them by email, message, WhatsApp or via social media. Check out the events tab to find out what's going on across the district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GB"/>
              <a:t>If you don’t have a smart phone, ask about our 50 Things post cards.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Visit our website for lots of useful videos and links- bradford.50thingstodo.org</a:t>
            </a:r>
            <a:endParaRPr/>
          </a:p>
        </p:txBody>
      </p:sp>
      <p:sp>
        <p:nvSpPr>
          <p:cNvPr id="197" name="Google Shape;1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Step by step instructions for downloading the app or alternatively, </a:t>
            </a:r>
            <a:r>
              <a:rPr lang="en-GB" b="1"/>
              <a:t>use the QR code on the poster</a:t>
            </a:r>
            <a:endParaRPr/>
          </a:p>
        </p:txBody>
      </p:sp>
      <p:sp>
        <p:nvSpPr>
          <p:cNvPr id="204" name="Google Shape;2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Or use the QR code</a:t>
            </a:r>
            <a:endParaRPr/>
          </a:p>
        </p:txBody>
      </p:sp>
      <p:sp>
        <p:nvSpPr>
          <p:cNvPr id="213" name="Google Shape;2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Use these instructions to facilitate smart phones to read out the content of the smart phone app </a:t>
            </a:r>
            <a:endParaRPr/>
          </a:p>
        </p:txBody>
      </p:sp>
      <p:sp>
        <p:nvSpPr>
          <p:cNvPr id="221" name="Google Shape;2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Here are some examples of the 50 Things </a:t>
            </a:r>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7.png"/><Relationship Id="rId4" Type="http://schemas.openxmlformats.org/officeDocument/2006/relationships/image" Target="../media/image9.jpg"/><Relationship Id="rId9"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7.png"/><Relationship Id="rId4" Type="http://schemas.openxmlformats.org/officeDocument/2006/relationships/image" Target="../media/image14.jpg"/><Relationship Id="rId9"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olding">
  <p:cSld name="Holding">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5"/>
          <p:cNvSpPr/>
          <p:nvPr/>
        </p:nvSpPr>
        <p:spPr>
          <a:xfrm>
            <a:off x="6188929" y="4204009"/>
            <a:ext cx="2256262" cy="1081668"/>
          </a:xfrm>
          <a:prstGeom prst="rect">
            <a:avLst/>
          </a:prstGeom>
          <a:solidFill>
            <a:srgbClr val="F9F9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2" name="Google Shape;12;p15"/>
          <p:cNvSpPr txBox="1"/>
          <p:nvPr/>
        </p:nvSpPr>
        <p:spPr>
          <a:xfrm>
            <a:off x="3925229" y="4522486"/>
            <a:ext cx="1884556"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Raleway"/>
                <a:ea typeface="Raleway"/>
                <a:cs typeface="Raleway"/>
                <a:sym typeface="Raleway"/>
              </a:rPr>
              <a:t>.</a:t>
            </a:r>
            <a:endParaRPr sz="1000" b="0" i="0" u="none" strike="noStrike" cap="none">
              <a:solidFill>
                <a:schemeClr val="dk1"/>
              </a:solidFill>
              <a:latin typeface="Raleway"/>
              <a:ea typeface="Raleway"/>
              <a:cs typeface="Raleway"/>
              <a:sym typeface="Raleway"/>
            </a:endParaRPr>
          </a:p>
        </p:txBody>
      </p:sp>
      <p:pic>
        <p:nvPicPr>
          <p:cNvPr id="13" name="Google Shape;13;p15"/>
          <p:cNvPicPr preferRelativeResize="0"/>
          <p:nvPr/>
        </p:nvPicPr>
        <p:blipFill rotWithShape="1">
          <a:blip r:embed="rId3">
            <a:alphaModFix/>
          </a:blip>
          <a:srcRect/>
          <a:stretch/>
        </p:blipFill>
        <p:spPr>
          <a:xfrm>
            <a:off x="3592288" y="4244758"/>
            <a:ext cx="2789400" cy="1175609"/>
          </a:xfrm>
          <a:prstGeom prst="rect">
            <a:avLst/>
          </a:prstGeom>
          <a:noFill/>
          <a:ln>
            <a:noFill/>
          </a:ln>
        </p:spPr>
      </p:pic>
      <p:pic>
        <p:nvPicPr>
          <p:cNvPr id="14" name="Google Shape;14;p15"/>
          <p:cNvPicPr preferRelativeResize="0"/>
          <p:nvPr/>
        </p:nvPicPr>
        <p:blipFill rotWithShape="1">
          <a:blip r:embed="rId4">
            <a:alphaModFix/>
          </a:blip>
          <a:srcRect/>
          <a:stretch/>
        </p:blipFill>
        <p:spPr>
          <a:xfrm>
            <a:off x="6341326" y="4061947"/>
            <a:ext cx="2192542" cy="14135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olaroid)">
  <p:cSld name="Title and Content (Polaroid)">
    <p:bg>
      <p:bgPr>
        <a:solidFill>
          <a:schemeClr val="lt1"/>
        </a:solidFill>
        <a:effectLst/>
      </p:bgPr>
    </p:bg>
    <p:spTree>
      <p:nvGrpSpPr>
        <p:cNvPr id="1" name="Shape 143"/>
        <p:cNvGrpSpPr/>
        <p:nvPr/>
      </p:nvGrpSpPr>
      <p:grpSpPr>
        <a:xfrm>
          <a:off x="0" y="0"/>
          <a:ext cx="0" cy="0"/>
          <a:chOff x="0" y="0"/>
          <a:chExt cx="0" cy="0"/>
        </a:xfrm>
      </p:grpSpPr>
      <p:sp>
        <p:nvSpPr>
          <p:cNvPr id="144" name="Google Shape;144;p24"/>
          <p:cNvSpPr/>
          <p:nvPr/>
        </p:nvSpPr>
        <p:spPr>
          <a:xfrm>
            <a:off x="836341" y="0"/>
            <a:ext cx="11355659" cy="6858000"/>
          </a:xfrm>
          <a:prstGeom prst="rect">
            <a:avLst/>
          </a:prstGeom>
          <a:solidFill>
            <a:srgbClr val="F9F9F9"/>
          </a:solidFill>
          <a:ln>
            <a:noFill/>
          </a:ln>
          <a:effectLst>
            <a:outerShdw blurRad="50800" dist="50800" dir="5400000" algn="ctr" rotWithShape="0">
              <a:srgbClr val="F8F9FA"/>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45" name="Google Shape;145;p24"/>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CB8E4"/>
              </a:buClr>
              <a:buSzPts val="4000"/>
              <a:buFont typeface="Rockwell"/>
              <a:buNone/>
              <a:defRPr sz="4000" b="1" i="0" u="none" strike="noStrike" cap="none">
                <a:solidFill>
                  <a:srgbClr val="4CB8E4"/>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24"/>
          <p:cNvSpPr txBox="1">
            <a:spLocks noGrp="1"/>
          </p:cNvSpPr>
          <p:nvPr>
            <p:ph type="body" idx="1"/>
          </p:nvPr>
        </p:nvSpPr>
        <p:spPr>
          <a:xfrm>
            <a:off x="1787900" y="1825625"/>
            <a:ext cx="4825146"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aleway"/>
                <a:ea typeface="Raleway"/>
                <a:cs typeface="Raleway"/>
                <a:sym typeface="Raleway"/>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aleway"/>
                <a:ea typeface="Raleway"/>
                <a:cs typeface="Raleway"/>
                <a:sym typeface="Raleway"/>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sp>
        <p:nvSpPr>
          <p:cNvPr id="147" name="Google Shape;147;p24"/>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48" name="Google Shape;148;p24"/>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49" name="Google Shape;149;p24"/>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150" name="Google Shape;150;p24"/>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51" name="Google Shape;151;p24"/>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pic>
        <p:nvPicPr>
          <p:cNvPr id="152" name="Google Shape;152;p24"/>
          <p:cNvPicPr preferRelativeResize="0"/>
          <p:nvPr/>
        </p:nvPicPr>
        <p:blipFill rotWithShape="1">
          <a:blip r:embed="rId2">
            <a:alphaModFix/>
          </a:blip>
          <a:srcRect/>
          <a:stretch/>
        </p:blipFill>
        <p:spPr>
          <a:xfrm>
            <a:off x="365058" y="-1457"/>
            <a:ext cx="942565" cy="1609026"/>
          </a:xfrm>
          <a:prstGeom prst="rect">
            <a:avLst/>
          </a:prstGeom>
          <a:noFill/>
          <a:ln>
            <a:noFill/>
          </a:ln>
          <a:effectLst>
            <a:outerShdw blurRad="63500" sx="102000" sy="102000" algn="ctr" rotWithShape="0">
              <a:srgbClr val="000000">
                <a:alpha val="9411"/>
              </a:srgbClr>
            </a:outerShdw>
          </a:effectLst>
        </p:spPr>
      </p:pic>
      <p:sp>
        <p:nvSpPr>
          <p:cNvPr id="153" name="Google Shape;153;p24"/>
          <p:cNvSpPr/>
          <p:nvPr/>
        </p:nvSpPr>
        <p:spPr>
          <a:xfrm>
            <a:off x="11317724" y="5984871"/>
            <a:ext cx="616650" cy="616650"/>
          </a:xfrm>
          <a:prstGeom prst="ellipse">
            <a:avLst/>
          </a:prstGeom>
          <a:solidFill>
            <a:srgbClr val="D01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54" name="Google Shape;154;p24"/>
          <p:cNvSpPr txBox="1">
            <a:spLocks noGrp="1"/>
          </p:cNvSpPr>
          <p:nvPr>
            <p:ph type="sldNum" idx="12"/>
          </p:nvPr>
        </p:nvSpPr>
        <p:spPr>
          <a:xfrm>
            <a:off x="11317724" y="6107512"/>
            <a:ext cx="61665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GB"/>
              <a:t>‹#›</a:t>
            </a:fld>
            <a:endParaRPr/>
          </a:p>
        </p:txBody>
      </p:sp>
      <p:pic>
        <p:nvPicPr>
          <p:cNvPr id="155" name="Google Shape;155;p24"/>
          <p:cNvPicPr preferRelativeResize="0"/>
          <p:nvPr/>
        </p:nvPicPr>
        <p:blipFill rotWithShape="1">
          <a:blip r:embed="rId3">
            <a:alphaModFix/>
          </a:blip>
          <a:srcRect/>
          <a:stretch/>
        </p:blipFill>
        <p:spPr>
          <a:xfrm>
            <a:off x="6915849" y="1674185"/>
            <a:ext cx="5082861" cy="5082861"/>
          </a:xfrm>
          <a:prstGeom prst="rect">
            <a:avLst/>
          </a:prstGeom>
          <a:noFill/>
          <a:ln>
            <a:noFill/>
          </a:ln>
        </p:spPr>
      </p:pic>
      <p:sp>
        <p:nvSpPr>
          <p:cNvPr id="156" name="Google Shape;156;p24"/>
          <p:cNvSpPr>
            <a:spLocks noGrp="1"/>
          </p:cNvSpPr>
          <p:nvPr>
            <p:ph type="pic" idx="2"/>
          </p:nvPr>
        </p:nvSpPr>
        <p:spPr>
          <a:xfrm>
            <a:off x="7950200" y="2108162"/>
            <a:ext cx="3022600" cy="2909887"/>
          </a:xfrm>
          <a:prstGeom prst="rect">
            <a:avLst/>
          </a:prstGeom>
          <a:noFill/>
          <a:ln>
            <a:noFill/>
          </a:ln>
        </p:spPr>
      </p:sp>
      <p:pic>
        <p:nvPicPr>
          <p:cNvPr id="157" name="Google Shape;157;p24"/>
          <p:cNvPicPr preferRelativeResize="0"/>
          <p:nvPr/>
        </p:nvPicPr>
        <p:blipFill rotWithShape="1">
          <a:blip r:embed="rId4">
            <a:alphaModFix/>
          </a:blip>
          <a:srcRect/>
          <a:stretch/>
        </p:blipFill>
        <p:spPr>
          <a:xfrm>
            <a:off x="173087" y="5338762"/>
            <a:ext cx="2001080" cy="1290086"/>
          </a:xfrm>
          <a:prstGeom prst="rect">
            <a:avLst/>
          </a:prstGeom>
          <a:noFill/>
          <a:ln>
            <a:noFill/>
          </a:ln>
        </p:spPr>
      </p:pic>
      <p:grpSp>
        <p:nvGrpSpPr>
          <p:cNvPr id="158" name="Google Shape;158;p24"/>
          <p:cNvGrpSpPr/>
          <p:nvPr/>
        </p:nvGrpSpPr>
        <p:grpSpPr>
          <a:xfrm>
            <a:off x="169227" y="3423658"/>
            <a:ext cx="1313595" cy="1871560"/>
            <a:chOff x="2150986" y="567490"/>
            <a:chExt cx="987854" cy="1407457"/>
          </a:xfrm>
        </p:grpSpPr>
        <p:sp>
          <p:nvSpPr>
            <p:cNvPr id="159" name="Google Shape;159;p24"/>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60" name="Google Shape;160;p24"/>
            <p:cNvPicPr preferRelativeResize="0"/>
            <p:nvPr/>
          </p:nvPicPr>
          <p:blipFill rotWithShape="1">
            <a:blip r:embed="rId5">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gn-off">
  <p:cSld name="Sign-off">
    <p:bg>
      <p:bgPr>
        <a:solidFill>
          <a:srgbClr val="F9F9F9"/>
        </a:solidFill>
        <a:effectLst/>
      </p:bgPr>
    </p:bg>
    <p:spTree>
      <p:nvGrpSpPr>
        <p:cNvPr id="1" name="Shape 161"/>
        <p:cNvGrpSpPr/>
        <p:nvPr/>
      </p:nvGrpSpPr>
      <p:grpSpPr>
        <a:xfrm>
          <a:off x="0" y="0"/>
          <a:ext cx="0" cy="0"/>
          <a:chOff x="0" y="0"/>
          <a:chExt cx="0" cy="0"/>
        </a:xfrm>
      </p:grpSpPr>
      <p:sp>
        <p:nvSpPr>
          <p:cNvPr id="162" name="Google Shape;162;p25"/>
          <p:cNvSpPr/>
          <p:nvPr/>
        </p:nvSpPr>
        <p:spPr>
          <a:xfrm>
            <a:off x="836341" y="0"/>
            <a:ext cx="6378498" cy="6858000"/>
          </a:xfrm>
          <a:prstGeom prst="rect">
            <a:avLst/>
          </a:prstGeom>
          <a:solidFill>
            <a:srgbClr val="F9F9F9"/>
          </a:solidFill>
          <a:ln>
            <a:noFill/>
          </a:ln>
          <a:effectLst>
            <a:outerShdw blurRad="50800" dist="50800" dir="5400000" algn="ctr" rotWithShape="0">
              <a:srgbClr val="F8F9FA"/>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63" name="Google Shape;163;p25"/>
          <p:cNvSpPr/>
          <p:nvPr/>
        </p:nvSpPr>
        <p:spPr>
          <a:xfrm>
            <a:off x="1244228" y="1163538"/>
            <a:ext cx="2093450" cy="209345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64" name="Google Shape;164;p25"/>
          <p:cNvSpPr txBox="1"/>
          <p:nvPr/>
        </p:nvSpPr>
        <p:spPr>
          <a:xfrm>
            <a:off x="1493274" y="1711810"/>
            <a:ext cx="159535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165" name="Google Shape;165;p25"/>
          <p:cNvSpPr/>
          <p:nvPr/>
        </p:nvSpPr>
        <p:spPr>
          <a:xfrm>
            <a:off x="3829002" y="1163538"/>
            <a:ext cx="2093450" cy="209345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66" name="Google Shape;166;p25"/>
          <p:cNvSpPr txBox="1"/>
          <p:nvPr/>
        </p:nvSpPr>
        <p:spPr>
          <a:xfrm>
            <a:off x="4056468" y="1711810"/>
            <a:ext cx="159535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167" name="Google Shape;167;p25"/>
          <p:cNvSpPr/>
          <p:nvPr/>
        </p:nvSpPr>
        <p:spPr>
          <a:xfrm flipH="1">
            <a:off x="12065620" y="0"/>
            <a:ext cx="127076"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68" name="Google Shape;168;p25"/>
          <p:cNvSpPr txBox="1">
            <a:spLocks noGrp="1"/>
          </p:cNvSpPr>
          <p:nvPr>
            <p:ph type="body" idx="1"/>
          </p:nvPr>
        </p:nvSpPr>
        <p:spPr>
          <a:xfrm>
            <a:off x="1193168" y="3805260"/>
            <a:ext cx="4902832" cy="2249852"/>
          </a:xfrm>
          <a:prstGeom prst="rect">
            <a:avLst/>
          </a:prstGeom>
          <a:noFill/>
          <a:ln>
            <a:noFill/>
          </a:ln>
        </p:spPr>
        <p:txBody>
          <a:bodyPr spcFirstLastPara="1" wrap="square" lIns="91425" tIns="45700" rIns="91425" bIns="45700" anchor="t" anchorCtr="0">
            <a:noAutofit/>
          </a:bodyPr>
          <a:lstStyle>
            <a:lvl1pPr marL="457200" marR="0" lvl="0" indent="-355600" algn="ctr"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1pPr>
            <a:lvl2pPr marL="914400" marR="0" lvl="1"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2pPr>
            <a:lvl3pPr marL="1371600" marR="0" lvl="2" indent="-330200" algn="ctr"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aleway"/>
                <a:ea typeface="Raleway"/>
                <a:cs typeface="Raleway"/>
                <a:sym typeface="Raleway"/>
              </a:defRPr>
            </a:lvl3pPr>
            <a:lvl4pPr marL="1828800" marR="0" lvl="3" indent="-317500" algn="ctr"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aleway"/>
                <a:ea typeface="Raleway"/>
                <a:cs typeface="Raleway"/>
                <a:sym typeface="Raleway"/>
              </a:defRPr>
            </a:lvl4pPr>
            <a:lvl5pPr marL="2286000" marR="0" lvl="4" indent="-304800" algn="ctr"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sp>
        <p:nvSpPr>
          <p:cNvPr id="169" name="Google Shape;169;p25"/>
          <p:cNvSpPr/>
          <p:nvPr/>
        </p:nvSpPr>
        <p:spPr>
          <a:xfrm>
            <a:off x="7214840" y="1754"/>
            <a:ext cx="2425390" cy="2290945"/>
          </a:xfrm>
          <a:prstGeom prst="rect">
            <a:avLst/>
          </a:prstGeom>
          <a:blipFill rotWithShape="1">
            <a:blip r:embed="rId2">
              <a:alphaModFix/>
            </a:blip>
            <a:tile tx="0" ty="0" sx="25000" sy="25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70" name="Google Shape;170;p25"/>
          <p:cNvSpPr/>
          <p:nvPr/>
        </p:nvSpPr>
        <p:spPr>
          <a:xfrm>
            <a:off x="7214839" y="4583644"/>
            <a:ext cx="2425390" cy="2290945"/>
          </a:xfrm>
          <a:prstGeom prst="rect">
            <a:avLst/>
          </a:prstGeom>
          <a:blipFill rotWithShape="1">
            <a:blip r:embed="rId3">
              <a:alphaModFix/>
            </a:blip>
            <a:tile tx="0" ty="0" sx="25000" sy="25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71" name="Google Shape;171;p25"/>
          <p:cNvSpPr/>
          <p:nvPr/>
        </p:nvSpPr>
        <p:spPr>
          <a:xfrm>
            <a:off x="9629079" y="2289842"/>
            <a:ext cx="2436540" cy="2290945"/>
          </a:xfrm>
          <a:prstGeom prst="rect">
            <a:avLst/>
          </a:prstGeom>
          <a:blipFill rotWithShape="1">
            <a:blip r:embed="rId4">
              <a:alphaModFix/>
            </a:blip>
            <a:tile tx="0" ty="0" sx="25000" sy="25000" flip="none" algn="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72" name="Google Shape;172;p25"/>
          <p:cNvSpPr/>
          <p:nvPr/>
        </p:nvSpPr>
        <p:spPr>
          <a:xfrm>
            <a:off x="9640229" y="-2393"/>
            <a:ext cx="2425390" cy="2290945"/>
          </a:xfrm>
          <a:prstGeom prst="rect">
            <a:avLst/>
          </a:prstGeom>
          <a:blipFill rotWithShape="1">
            <a:blip r:embed="rId5">
              <a:alphaModFix/>
            </a:blip>
            <a:tile tx="0" ty="0" sx="25000" sy="25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73" name="Google Shape;173;p25"/>
          <p:cNvSpPr/>
          <p:nvPr/>
        </p:nvSpPr>
        <p:spPr>
          <a:xfrm>
            <a:off x="9640229" y="4583644"/>
            <a:ext cx="2425390" cy="2290945"/>
          </a:xfrm>
          <a:prstGeom prst="rect">
            <a:avLst/>
          </a:prstGeom>
          <a:blipFill rotWithShape="1">
            <a:blip r:embed="rId6">
              <a:alphaModFix/>
            </a:blip>
            <a:tile tx="0" ty="-209550" sx="21000" sy="21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74" name="Google Shape;174;p25"/>
          <p:cNvSpPr/>
          <p:nvPr/>
        </p:nvSpPr>
        <p:spPr>
          <a:xfrm>
            <a:off x="7214265" y="2291730"/>
            <a:ext cx="2425390" cy="2290945"/>
          </a:xfrm>
          <a:prstGeom prst="rect">
            <a:avLst/>
          </a:prstGeom>
          <a:blipFill rotWithShape="1">
            <a:blip r:embed="rId7">
              <a:alphaModFix/>
            </a:blip>
            <a:tile tx="-914400" ty="0" sx="38000" sy="38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75" name="Google Shape;175;p25"/>
          <p:cNvPicPr preferRelativeResize="0"/>
          <p:nvPr/>
        </p:nvPicPr>
        <p:blipFill rotWithShape="1">
          <a:blip r:embed="rId8">
            <a:alphaModFix/>
          </a:blip>
          <a:srcRect/>
          <a:stretch/>
        </p:blipFill>
        <p:spPr>
          <a:xfrm>
            <a:off x="8760356" y="-1458"/>
            <a:ext cx="1737444" cy="2965941"/>
          </a:xfrm>
          <a:prstGeom prst="rect">
            <a:avLst/>
          </a:prstGeom>
          <a:noFill/>
          <a:ln>
            <a:noFill/>
          </a:ln>
          <a:effectLst>
            <a:outerShdw blurRad="63500" sx="102000" sy="102000" algn="ctr" rotWithShape="0">
              <a:srgbClr val="000000">
                <a:alpha val="9411"/>
              </a:srgbClr>
            </a:outerShdw>
          </a:effectLst>
        </p:spPr>
      </p:pic>
      <p:pic>
        <p:nvPicPr>
          <p:cNvPr id="176" name="Google Shape;176;p25"/>
          <p:cNvPicPr preferRelativeResize="0"/>
          <p:nvPr/>
        </p:nvPicPr>
        <p:blipFill rotWithShape="1">
          <a:blip r:embed="rId9">
            <a:alphaModFix/>
          </a:blip>
          <a:srcRect/>
          <a:stretch/>
        </p:blipFill>
        <p:spPr>
          <a:xfrm>
            <a:off x="3337678" y="1029865"/>
            <a:ext cx="3454538" cy="2227123"/>
          </a:xfrm>
          <a:prstGeom prst="rect">
            <a:avLst/>
          </a:prstGeom>
          <a:noFill/>
          <a:ln>
            <a:noFill/>
          </a:ln>
        </p:spPr>
      </p:pic>
      <p:grpSp>
        <p:nvGrpSpPr>
          <p:cNvPr id="177" name="Google Shape;177;p25"/>
          <p:cNvGrpSpPr/>
          <p:nvPr/>
        </p:nvGrpSpPr>
        <p:grpSpPr>
          <a:xfrm>
            <a:off x="1269696" y="452715"/>
            <a:ext cx="2067982" cy="2946382"/>
            <a:chOff x="2150986" y="567490"/>
            <a:chExt cx="987854" cy="1407457"/>
          </a:xfrm>
        </p:grpSpPr>
        <p:sp>
          <p:nvSpPr>
            <p:cNvPr id="178" name="Google Shape;178;p25"/>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79" name="Google Shape;179;p25"/>
            <p:cNvPicPr preferRelativeResize="0"/>
            <p:nvPr/>
          </p:nvPicPr>
          <p:blipFill rotWithShape="1">
            <a:blip r:embed="rId10">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eature (Pink)">
  <p:cSld name="1_Feature (Pink)">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6"/>
          <p:cNvSpPr/>
          <p:nvPr/>
        </p:nvSpPr>
        <p:spPr>
          <a:xfrm flipH="1">
            <a:off x="836340" y="0"/>
            <a:ext cx="11355659" cy="6858000"/>
          </a:xfrm>
          <a:prstGeom prst="rect">
            <a:avLst/>
          </a:prstGeom>
          <a:solidFill>
            <a:srgbClr val="D01E6E">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7" name="Google Shape;17;p16"/>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8" name="Google Shape;18;p16"/>
          <p:cNvSpPr txBox="1">
            <a:spLocks noGrp="1"/>
          </p:cNvSpPr>
          <p:nvPr>
            <p:ph type="ctrTitle"/>
          </p:nvPr>
        </p:nvSpPr>
        <p:spPr>
          <a:xfrm>
            <a:off x="2341756" y="2054070"/>
            <a:ext cx="9013904" cy="238760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4800"/>
              <a:buFont typeface="Rockwell"/>
              <a:buNone/>
              <a:defRPr sz="48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16"/>
          <p:cNvPicPr preferRelativeResize="0"/>
          <p:nvPr/>
        </p:nvPicPr>
        <p:blipFill rotWithShape="1">
          <a:blip r:embed="rId3">
            <a:alphaModFix/>
          </a:blip>
          <a:srcRect/>
          <a:stretch/>
        </p:blipFill>
        <p:spPr>
          <a:xfrm>
            <a:off x="194859" y="-1458"/>
            <a:ext cx="1282964" cy="2190111"/>
          </a:xfrm>
          <a:prstGeom prst="rect">
            <a:avLst/>
          </a:prstGeom>
          <a:noFill/>
          <a:ln>
            <a:noFill/>
          </a:ln>
          <a:effectLst>
            <a:outerShdw blurRad="127000" sx="102000" sy="102000" algn="ctr" rotWithShape="0">
              <a:srgbClr val="000000">
                <a:alpha val="29411"/>
              </a:srgbClr>
            </a:outerShdw>
          </a:effectLst>
        </p:spPr>
      </p:pic>
      <p:sp>
        <p:nvSpPr>
          <p:cNvPr id="20" name="Google Shape;20;p16"/>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21" name="Google Shape;21;p16"/>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22" name="Google Shape;22;p16"/>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23" name="Google Shape;23;p16"/>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24" name="Google Shape;24;p16"/>
          <p:cNvSpPr txBox="1"/>
          <p:nvPr/>
        </p:nvSpPr>
        <p:spPr>
          <a:xfrm>
            <a:off x="8690519" y="1208166"/>
            <a:ext cx="2665142"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Raleway"/>
                <a:ea typeface="Raleway"/>
                <a:cs typeface="Raleway"/>
                <a:sym typeface="Raleway"/>
              </a:rPr>
              <a:t>www.50thingstodo.org</a:t>
            </a:r>
            <a:endParaRPr sz="1400" b="0" i="0" u="none" strike="noStrike" cap="none">
              <a:solidFill>
                <a:srgbClr val="000000"/>
              </a:solidFill>
              <a:latin typeface="Arial"/>
              <a:ea typeface="Arial"/>
              <a:cs typeface="Arial"/>
              <a:sym typeface="Arial"/>
            </a:endParaRPr>
          </a:p>
        </p:txBody>
      </p:sp>
      <p:sp>
        <p:nvSpPr>
          <p:cNvPr id="25" name="Google Shape;25;p16"/>
          <p:cNvSpPr/>
          <p:nvPr/>
        </p:nvSpPr>
        <p:spPr>
          <a:xfrm flipH="1">
            <a:off x="12065620" y="0"/>
            <a:ext cx="127076"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26" name="Google Shape;26;p16"/>
          <p:cNvSpPr txBox="1">
            <a:spLocks noGrp="1"/>
          </p:cNvSpPr>
          <p:nvPr>
            <p:ph type="body" idx="1"/>
          </p:nvPr>
        </p:nvSpPr>
        <p:spPr>
          <a:xfrm>
            <a:off x="6391547" y="4553451"/>
            <a:ext cx="4964112" cy="35401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pic>
        <p:nvPicPr>
          <p:cNvPr id="27" name="Google Shape;27;p16"/>
          <p:cNvPicPr preferRelativeResize="0"/>
          <p:nvPr/>
        </p:nvPicPr>
        <p:blipFill rotWithShape="1">
          <a:blip r:embed="rId4">
            <a:alphaModFix/>
          </a:blip>
          <a:srcRect/>
          <a:stretch/>
        </p:blipFill>
        <p:spPr>
          <a:xfrm>
            <a:off x="173087" y="5338762"/>
            <a:ext cx="2001080" cy="1290086"/>
          </a:xfrm>
          <a:prstGeom prst="rect">
            <a:avLst/>
          </a:prstGeom>
          <a:noFill/>
          <a:ln>
            <a:noFill/>
          </a:ln>
        </p:spPr>
      </p:pic>
      <p:grpSp>
        <p:nvGrpSpPr>
          <p:cNvPr id="28" name="Google Shape;28;p16"/>
          <p:cNvGrpSpPr/>
          <p:nvPr/>
        </p:nvGrpSpPr>
        <p:grpSpPr>
          <a:xfrm>
            <a:off x="169227" y="3423658"/>
            <a:ext cx="1313595" cy="1871560"/>
            <a:chOff x="2150986" y="567490"/>
            <a:chExt cx="987854" cy="1407457"/>
          </a:xfrm>
        </p:grpSpPr>
        <p:sp>
          <p:nvSpPr>
            <p:cNvPr id="29" name="Google Shape;29;p16"/>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30" name="Google Shape;30;p16"/>
            <p:cNvPicPr preferRelativeResize="0"/>
            <p:nvPr/>
          </p:nvPicPr>
          <p:blipFill rotWithShape="1">
            <a:blip r:embed="rId5">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eature Information">
  <p:cSld name="Feature Informa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7"/>
          <p:cNvSpPr/>
          <p:nvPr/>
        </p:nvSpPr>
        <p:spPr>
          <a:xfrm flipH="1">
            <a:off x="7214840" y="0"/>
            <a:ext cx="4977158" cy="6858000"/>
          </a:xfrm>
          <a:prstGeom prst="rect">
            <a:avLst/>
          </a:prstGeom>
          <a:solidFill>
            <a:srgbClr val="2C2A32">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33" name="Google Shape;33;p17"/>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34" name="Google Shape;34;p17"/>
          <p:cNvSpPr txBox="1">
            <a:spLocks noGrp="1"/>
          </p:cNvSpPr>
          <p:nvPr>
            <p:ph type="ctrTitle"/>
          </p:nvPr>
        </p:nvSpPr>
        <p:spPr>
          <a:xfrm>
            <a:off x="7995424" y="771679"/>
            <a:ext cx="3360236" cy="1592379"/>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2800"/>
              <a:buFont typeface="Rockwell"/>
              <a:buNone/>
              <a:defRPr sz="28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17"/>
          <p:cNvPicPr preferRelativeResize="0"/>
          <p:nvPr/>
        </p:nvPicPr>
        <p:blipFill rotWithShape="1">
          <a:blip r:embed="rId3">
            <a:alphaModFix/>
          </a:blip>
          <a:srcRect/>
          <a:stretch/>
        </p:blipFill>
        <p:spPr>
          <a:xfrm>
            <a:off x="194859" y="-1458"/>
            <a:ext cx="1282964" cy="2190111"/>
          </a:xfrm>
          <a:prstGeom prst="rect">
            <a:avLst/>
          </a:prstGeom>
          <a:noFill/>
          <a:ln>
            <a:noFill/>
          </a:ln>
          <a:effectLst>
            <a:outerShdw blurRad="127000" sx="102000" sy="102000" algn="ctr" rotWithShape="0">
              <a:srgbClr val="000000">
                <a:alpha val="29411"/>
              </a:srgbClr>
            </a:outerShdw>
          </a:effectLst>
        </p:spPr>
      </p:pic>
      <p:sp>
        <p:nvSpPr>
          <p:cNvPr id="36" name="Google Shape;36;p17"/>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37" name="Google Shape;37;p17"/>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38" name="Google Shape;38;p17"/>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39" name="Google Shape;39;p17"/>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40" name="Google Shape;40;p17"/>
          <p:cNvSpPr/>
          <p:nvPr/>
        </p:nvSpPr>
        <p:spPr>
          <a:xfrm flipH="1">
            <a:off x="12065620" y="0"/>
            <a:ext cx="127076"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41" name="Google Shape;41;p17"/>
          <p:cNvPicPr preferRelativeResize="0"/>
          <p:nvPr/>
        </p:nvPicPr>
        <p:blipFill rotWithShape="1">
          <a:blip r:embed="rId4">
            <a:alphaModFix/>
          </a:blip>
          <a:srcRect/>
          <a:stretch/>
        </p:blipFill>
        <p:spPr>
          <a:xfrm>
            <a:off x="173087" y="5338762"/>
            <a:ext cx="2001080" cy="1290086"/>
          </a:xfrm>
          <a:prstGeom prst="rect">
            <a:avLst/>
          </a:prstGeom>
          <a:noFill/>
          <a:ln>
            <a:noFill/>
          </a:ln>
        </p:spPr>
      </p:pic>
      <p:grpSp>
        <p:nvGrpSpPr>
          <p:cNvPr id="42" name="Google Shape;42;p17"/>
          <p:cNvGrpSpPr/>
          <p:nvPr/>
        </p:nvGrpSpPr>
        <p:grpSpPr>
          <a:xfrm>
            <a:off x="169227" y="3423658"/>
            <a:ext cx="1313595" cy="1871560"/>
            <a:chOff x="2150986" y="567490"/>
            <a:chExt cx="987854" cy="1407457"/>
          </a:xfrm>
        </p:grpSpPr>
        <p:sp>
          <p:nvSpPr>
            <p:cNvPr id="43" name="Google Shape;43;p17"/>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44" name="Google Shape;44;p17"/>
            <p:cNvPicPr preferRelativeResize="0"/>
            <p:nvPr/>
          </p:nvPicPr>
          <p:blipFill rotWithShape="1">
            <a:blip r:embed="rId5">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Background)">
  <p:cSld name="Title and Content (Background)">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8"/>
          <p:cNvSpPr/>
          <p:nvPr/>
        </p:nvSpPr>
        <p:spPr>
          <a:xfrm>
            <a:off x="836342" y="0"/>
            <a:ext cx="6378498" cy="6858000"/>
          </a:xfrm>
          <a:prstGeom prst="rect">
            <a:avLst/>
          </a:prstGeom>
          <a:solidFill>
            <a:schemeClr val="lt1">
              <a:alpha val="9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47" name="Google Shape;47;p18"/>
          <p:cNvSpPr txBox="1">
            <a:spLocks noGrp="1"/>
          </p:cNvSpPr>
          <p:nvPr>
            <p:ph type="title"/>
          </p:nvPr>
        </p:nvSpPr>
        <p:spPr>
          <a:xfrm>
            <a:off x="1787899" y="365125"/>
            <a:ext cx="4902833"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CB8E4"/>
              </a:buClr>
              <a:buSzPts val="4000"/>
              <a:buFont typeface="Rockwell"/>
              <a:buNone/>
              <a:defRPr sz="4000" b="1" i="0" u="none" strike="noStrike" cap="none">
                <a:solidFill>
                  <a:srgbClr val="4CB8E4"/>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8"/>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49" name="Google Shape;49;p18"/>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50" name="Google Shape;50;p18"/>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51" name="Google Shape;51;p18"/>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52" name="Google Shape;52;p18"/>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pic>
        <p:nvPicPr>
          <p:cNvPr id="53" name="Google Shape;53;p18"/>
          <p:cNvPicPr preferRelativeResize="0"/>
          <p:nvPr/>
        </p:nvPicPr>
        <p:blipFill rotWithShape="1">
          <a:blip r:embed="rId3">
            <a:alphaModFix/>
          </a:blip>
          <a:srcRect/>
          <a:stretch/>
        </p:blipFill>
        <p:spPr>
          <a:xfrm>
            <a:off x="365058" y="-1457"/>
            <a:ext cx="942565" cy="1609026"/>
          </a:xfrm>
          <a:prstGeom prst="rect">
            <a:avLst/>
          </a:prstGeom>
          <a:noFill/>
          <a:ln>
            <a:noFill/>
          </a:ln>
          <a:effectLst>
            <a:outerShdw blurRad="63500" sx="102000" sy="102000" algn="ctr" rotWithShape="0">
              <a:srgbClr val="000000">
                <a:alpha val="9411"/>
              </a:srgbClr>
            </a:outerShdw>
          </a:effectLst>
        </p:spPr>
      </p:pic>
      <p:sp>
        <p:nvSpPr>
          <p:cNvPr id="54" name="Google Shape;54;p18"/>
          <p:cNvSpPr/>
          <p:nvPr/>
        </p:nvSpPr>
        <p:spPr>
          <a:xfrm>
            <a:off x="6906515" y="5984871"/>
            <a:ext cx="616650" cy="616650"/>
          </a:xfrm>
          <a:prstGeom prst="ellipse">
            <a:avLst/>
          </a:prstGeom>
          <a:solidFill>
            <a:srgbClr val="D01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55" name="Google Shape;55;p18"/>
          <p:cNvSpPr txBox="1">
            <a:spLocks noGrp="1"/>
          </p:cNvSpPr>
          <p:nvPr>
            <p:ph type="sldNum" idx="12"/>
          </p:nvPr>
        </p:nvSpPr>
        <p:spPr>
          <a:xfrm>
            <a:off x="6906515" y="6107512"/>
            <a:ext cx="61665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GB"/>
              <a:t>‹#›</a:t>
            </a:fld>
            <a:endParaRPr/>
          </a:p>
        </p:txBody>
      </p:sp>
      <p:sp>
        <p:nvSpPr>
          <p:cNvPr id="56" name="Google Shape;56;p18"/>
          <p:cNvSpPr/>
          <p:nvPr/>
        </p:nvSpPr>
        <p:spPr>
          <a:xfrm flipH="1">
            <a:off x="12065620" y="0"/>
            <a:ext cx="127076"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57" name="Google Shape;57;p18"/>
          <p:cNvSpPr txBox="1">
            <a:spLocks noGrp="1"/>
          </p:cNvSpPr>
          <p:nvPr>
            <p:ph type="body" idx="1"/>
          </p:nvPr>
        </p:nvSpPr>
        <p:spPr>
          <a:xfrm>
            <a:off x="1787900" y="1825625"/>
            <a:ext cx="4902832"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aleway"/>
                <a:ea typeface="Raleway"/>
                <a:cs typeface="Raleway"/>
                <a:sym typeface="Raleway"/>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aleway"/>
                <a:ea typeface="Raleway"/>
                <a:cs typeface="Raleway"/>
                <a:sym typeface="Raleway"/>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pic>
        <p:nvPicPr>
          <p:cNvPr id="58" name="Google Shape;58;p18"/>
          <p:cNvPicPr preferRelativeResize="0"/>
          <p:nvPr/>
        </p:nvPicPr>
        <p:blipFill rotWithShape="1">
          <a:blip r:embed="rId4">
            <a:alphaModFix/>
          </a:blip>
          <a:srcRect/>
          <a:stretch/>
        </p:blipFill>
        <p:spPr>
          <a:xfrm>
            <a:off x="173087" y="5338762"/>
            <a:ext cx="2001080" cy="1290086"/>
          </a:xfrm>
          <a:prstGeom prst="rect">
            <a:avLst/>
          </a:prstGeom>
          <a:noFill/>
          <a:ln>
            <a:noFill/>
          </a:ln>
        </p:spPr>
      </p:pic>
      <p:grpSp>
        <p:nvGrpSpPr>
          <p:cNvPr id="59" name="Google Shape;59;p18"/>
          <p:cNvGrpSpPr/>
          <p:nvPr/>
        </p:nvGrpSpPr>
        <p:grpSpPr>
          <a:xfrm>
            <a:off x="169227" y="3423658"/>
            <a:ext cx="1313595" cy="1871560"/>
            <a:chOff x="2150986" y="567490"/>
            <a:chExt cx="987854" cy="1407457"/>
          </a:xfrm>
        </p:grpSpPr>
        <p:sp>
          <p:nvSpPr>
            <p:cNvPr id="60" name="Google Shape;60;p18"/>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61" name="Google Shape;61;p18"/>
            <p:cNvPicPr preferRelativeResize="0"/>
            <p:nvPr/>
          </p:nvPicPr>
          <p:blipFill rotWithShape="1">
            <a:blip r:embed="rId5">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lain)">
  <p:cSld name="Title and Content (Plain)">
    <p:bg>
      <p:bgPr>
        <a:solidFill>
          <a:schemeClr val="lt1"/>
        </a:solidFill>
        <a:effectLst/>
      </p:bgPr>
    </p:bg>
    <p:spTree>
      <p:nvGrpSpPr>
        <p:cNvPr id="1" name="Shape 62"/>
        <p:cNvGrpSpPr/>
        <p:nvPr/>
      </p:nvGrpSpPr>
      <p:grpSpPr>
        <a:xfrm>
          <a:off x="0" y="0"/>
          <a:ext cx="0" cy="0"/>
          <a:chOff x="0" y="0"/>
          <a:chExt cx="0" cy="0"/>
        </a:xfrm>
      </p:grpSpPr>
      <p:sp>
        <p:nvSpPr>
          <p:cNvPr id="63" name="Google Shape;63;p19"/>
          <p:cNvSpPr/>
          <p:nvPr/>
        </p:nvSpPr>
        <p:spPr>
          <a:xfrm>
            <a:off x="836341" y="0"/>
            <a:ext cx="11355659" cy="6858000"/>
          </a:xfrm>
          <a:prstGeom prst="rect">
            <a:avLst/>
          </a:prstGeom>
          <a:solidFill>
            <a:srgbClr val="F9F9F9"/>
          </a:solidFill>
          <a:ln>
            <a:noFill/>
          </a:ln>
          <a:effectLst>
            <a:outerShdw blurRad="50800" dist="50800" dir="5400000" algn="ctr" rotWithShape="0">
              <a:srgbClr val="F8F9FA"/>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64" name="Google Shape;64;p19"/>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CB8E4"/>
              </a:buClr>
              <a:buSzPts val="4000"/>
              <a:buFont typeface="Rockwell"/>
              <a:buNone/>
              <a:defRPr sz="4000" b="1" i="0" u="none" strike="noStrike" cap="none">
                <a:solidFill>
                  <a:srgbClr val="4CB8E4"/>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9"/>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66" name="Google Shape;66;p19"/>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67" name="Google Shape;67;p19"/>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68" name="Google Shape;68;p19"/>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69" name="Google Shape;69;p19"/>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pic>
        <p:nvPicPr>
          <p:cNvPr id="70" name="Google Shape;70;p19"/>
          <p:cNvPicPr preferRelativeResize="0"/>
          <p:nvPr/>
        </p:nvPicPr>
        <p:blipFill rotWithShape="1">
          <a:blip r:embed="rId2">
            <a:alphaModFix/>
          </a:blip>
          <a:srcRect/>
          <a:stretch/>
        </p:blipFill>
        <p:spPr>
          <a:xfrm>
            <a:off x="365058" y="-1457"/>
            <a:ext cx="942565" cy="1609026"/>
          </a:xfrm>
          <a:prstGeom prst="rect">
            <a:avLst/>
          </a:prstGeom>
          <a:noFill/>
          <a:ln>
            <a:noFill/>
          </a:ln>
          <a:effectLst>
            <a:outerShdw blurRad="63500" sx="102000" sy="102000" algn="ctr" rotWithShape="0">
              <a:srgbClr val="000000">
                <a:alpha val="9411"/>
              </a:srgbClr>
            </a:outerShdw>
          </a:effectLst>
        </p:spPr>
      </p:pic>
      <p:sp>
        <p:nvSpPr>
          <p:cNvPr id="71" name="Google Shape;71;p19"/>
          <p:cNvSpPr/>
          <p:nvPr/>
        </p:nvSpPr>
        <p:spPr>
          <a:xfrm>
            <a:off x="11317724" y="5984871"/>
            <a:ext cx="616650" cy="616650"/>
          </a:xfrm>
          <a:prstGeom prst="ellipse">
            <a:avLst/>
          </a:prstGeom>
          <a:solidFill>
            <a:srgbClr val="D01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72" name="Google Shape;72;p19"/>
          <p:cNvSpPr txBox="1">
            <a:spLocks noGrp="1"/>
          </p:cNvSpPr>
          <p:nvPr>
            <p:ph type="sldNum" idx="12"/>
          </p:nvPr>
        </p:nvSpPr>
        <p:spPr>
          <a:xfrm>
            <a:off x="11317724" y="6107512"/>
            <a:ext cx="61665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GB"/>
              <a:t>‹#›</a:t>
            </a:fld>
            <a:endParaRPr/>
          </a:p>
        </p:txBody>
      </p:sp>
      <p:sp>
        <p:nvSpPr>
          <p:cNvPr id="73" name="Google Shape;73;p19"/>
          <p:cNvSpPr txBox="1">
            <a:spLocks noGrp="1"/>
          </p:cNvSpPr>
          <p:nvPr>
            <p:ph type="body" idx="1"/>
          </p:nvPr>
        </p:nvSpPr>
        <p:spPr>
          <a:xfrm>
            <a:off x="1787899" y="1825625"/>
            <a:ext cx="9920881"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aleway"/>
                <a:ea typeface="Raleway"/>
                <a:cs typeface="Raleway"/>
                <a:sym typeface="Raleway"/>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aleway"/>
                <a:ea typeface="Raleway"/>
                <a:cs typeface="Raleway"/>
                <a:sym typeface="Raleway"/>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pic>
        <p:nvPicPr>
          <p:cNvPr id="74" name="Google Shape;74;p19"/>
          <p:cNvPicPr preferRelativeResize="0"/>
          <p:nvPr/>
        </p:nvPicPr>
        <p:blipFill rotWithShape="1">
          <a:blip r:embed="rId3">
            <a:alphaModFix/>
          </a:blip>
          <a:srcRect/>
          <a:stretch/>
        </p:blipFill>
        <p:spPr>
          <a:xfrm>
            <a:off x="173087" y="5338762"/>
            <a:ext cx="2001080" cy="1290086"/>
          </a:xfrm>
          <a:prstGeom prst="rect">
            <a:avLst/>
          </a:prstGeom>
          <a:noFill/>
          <a:ln>
            <a:noFill/>
          </a:ln>
        </p:spPr>
      </p:pic>
      <p:grpSp>
        <p:nvGrpSpPr>
          <p:cNvPr id="75" name="Google Shape;75;p19"/>
          <p:cNvGrpSpPr/>
          <p:nvPr/>
        </p:nvGrpSpPr>
        <p:grpSpPr>
          <a:xfrm>
            <a:off x="169227" y="3423658"/>
            <a:ext cx="1313595" cy="1871560"/>
            <a:chOff x="2150986" y="567490"/>
            <a:chExt cx="987854" cy="1407457"/>
          </a:xfrm>
        </p:grpSpPr>
        <p:sp>
          <p:nvSpPr>
            <p:cNvPr id="76" name="Google Shape;76;p19"/>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77" name="Google Shape;77;p19"/>
            <p:cNvPicPr preferRelativeResize="0"/>
            <p:nvPr/>
          </p:nvPicPr>
          <p:blipFill rotWithShape="1">
            <a:blip r:embed="rId4">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0"/>
          <p:cNvSpPr/>
          <p:nvPr/>
        </p:nvSpPr>
        <p:spPr>
          <a:xfrm>
            <a:off x="219580" y="0"/>
            <a:ext cx="1282964" cy="6858000"/>
          </a:xfrm>
          <a:prstGeom prst="rect">
            <a:avLst/>
          </a:prstGeom>
          <a:solidFill>
            <a:srgbClr val="2C2A32">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80" name="Google Shape;80;p20"/>
          <p:cNvSpPr txBox="1">
            <a:spLocks noGrp="1"/>
          </p:cNvSpPr>
          <p:nvPr>
            <p:ph type="ctrTitle"/>
          </p:nvPr>
        </p:nvSpPr>
        <p:spPr>
          <a:xfrm rot="-5400000">
            <a:off x="-2753915" y="2837796"/>
            <a:ext cx="4972581"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2400"/>
              <a:buFont typeface="Rockwell"/>
              <a:buNone/>
              <a:defRPr sz="24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0"/>
          <p:cNvSpPr/>
          <p:nvPr/>
        </p:nvSpPr>
        <p:spPr>
          <a:xfrm>
            <a:off x="10723755" y="5430915"/>
            <a:ext cx="1248665" cy="124866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82" name="Google Shape;82;p20"/>
          <p:cNvSpPr/>
          <p:nvPr/>
        </p:nvSpPr>
        <p:spPr>
          <a:xfrm>
            <a:off x="9327993" y="5430915"/>
            <a:ext cx="1248665" cy="124866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83" name="Google Shape;83;p20"/>
          <p:cNvSpPr/>
          <p:nvPr/>
        </p:nvSpPr>
        <p:spPr>
          <a:xfrm flipH="1">
            <a:off x="0" y="0"/>
            <a:ext cx="219580"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84" name="Google Shape;84;p20"/>
          <p:cNvSpPr txBox="1"/>
          <p:nvPr/>
        </p:nvSpPr>
        <p:spPr>
          <a:xfrm rot="-5400000">
            <a:off x="-329193" y="5023862"/>
            <a:ext cx="266514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Raleway"/>
                <a:ea typeface="Raleway"/>
                <a:cs typeface="Raleway"/>
                <a:sym typeface="Raleway"/>
              </a:rPr>
              <a:t>www.50thingstodo.org</a:t>
            </a:r>
            <a:endParaRPr sz="1400" b="0" i="0" u="none" strike="noStrike" cap="none">
              <a:solidFill>
                <a:srgbClr val="000000"/>
              </a:solidFill>
              <a:latin typeface="Arial"/>
              <a:ea typeface="Arial"/>
              <a:cs typeface="Arial"/>
              <a:sym typeface="Arial"/>
            </a:endParaRPr>
          </a:p>
        </p:txBody>
      </p:sp>
      <p:pic>
        <p:nvPicPr>
          <p:cNvPr id="85" name="Google Shape;85;p20"/>
          <p:cNvPicPr preferRelativeResize="0"/>
          <p:nvPr/>
        </p:nvPicPr>
        <p:blipFill rotWithShape="1">
          <a:blip r:embed="rId3">
            <a:alphaModFix/>
          </a:blip>
          <a:srcRect/>
          <a:stretch/>
        </p:blipFill>
        <p:spPr>
          <a:xfrm>
            <a:off x="646544" y="-1458"/>
            <a:ext cx="1712000" cy="2922506"/>
          </a:xfrm>
          <a:prstGeom prst="rect">
            <a:avLst/>
          </a:prstGeom>
          <a:noFill/>
          <a:ln>
            <a:noFill/>
          </a:ln>
          <a:effectLst>
            <a:outerShdw blurRad="127000" sx="102000" sy="102000" algn="ctr" rotWithShape="0">
              <a:srgbClr val="000000">
                <a:alpha val="29411"/>
              </a:srgbClr>
            </a:outerShdw>
          </a:effectLst>
        </p:spPr>
      </p:pic>
      <p:pic>
        <p:nvPicPr>
          <p:cNvPr id="86" name="Google Shape;86;p20"/>
          <p:cNvPicPr preferRelativeResize="0"/>
          <p:nvPr/>
        </p:nvPicPr>
        <p:blipFill rotWithShape="1">
          <a:blip r:embed="rId4">
            <a:alphaModFix/>
          </a:blip>
          <a:srcRect/>
          <a:stretch/>
        </p:blipFill>
        <p:spPr>
          <a:xfrm>
            <a:off x="10141699" y="5423370"/>
            <a:ext cx="1948534" cy="1256209"/>
          </a:xfrm>
          <a:prstGeom prst="rect">
            <a:avLst/>
          </a:prstGeom>
          <a:noFill/>
          <a:ln>
            <a:noFill/>
          </a:ln>
        </p:spPr>
      </p:pic>
      <p:pic>
        <p:nvPicPr>
          <p:cNvPr id="87" name="Google Shape;87;p20"/>
          <p:cNvPicPr preferRelativeResize="0"/>
          <p:nvPr/>
        </p:nvPicPr>
        <p:blipFill rotWithShape="1">
          <a:blip r:embed="rId5">
            <a:alphaModFix/>
          </a:blip>
          <a:srcRect b="16758"/>
          <a:stretch/>
        </p:blipFill>
        <p:spPr>
          <a:xfrm>
            <a:off x="6564502" y="5423369"/>
            <a:ext cx="3580692" cy="12562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eature (Blue)">
  <p:cSld name="Feature (Blue)">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1"/>
          <p:cNvSpPr/>
          <p:nvPr/>
        </p:nvSpPr>
        <p:spPr>
          <a:xfrm flipH="1">
            <a:off x="836340" y="0"/>
            <a:ext cx="11355659" cy="6858000"/>
          </a:xfrm>
          <a:prstGeom prst="rect">
            <a:avLst/>
          </a:prstGeom>
          <a:solidFill>
            <a:srgbClr val="4CB8E4">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90" name="Google Shape;90;p21"/>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91" name="Google Shape;91;p21"/>
          <p:cNvSpPr txBox="1">
            <a:spLocks noGrp="1"/>
          </p:cNvSpPr>
          <p:nvPr>
            <p:ph type="ctrTitle"/>
          </p:nvPr>
        </p:nvSpPr>
        <p:spPr>
          <a:xfrm>
            <a:off x="2341756" y="2054070"/>
            <a:ext cx="9013904" cy="238760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4800"/>
              <a:buFont typeface="Rockwell"/>
              <a:buNone/>
              <a:defRPr sz="48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21"/>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93" name="Google Shape;93;p21"/>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94" name="Google Shape;94;p21"/>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95" name="Google Shape;95;p21"/>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96" name="Google Shape;96;p21"/>
          <p:cNvSpPr txBox="1"/>
          <p:nvPr/>
        </p:nvSpPr>
        <p:spPr>
          <a:xfrm>
            <a:off x="8690519" y="1208166"/>
            <a:ext cx="2665142"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Raleway"/>
                <a:ea typeface="Raleway"/>
                <a:cs typeface="Raleway"/>
                <a:sym typeface="Raleway"/>
              </a:rPr>
              <a:t>www.50thingstodo.org</a:t>
            </a:r>
            <a:endParaRPr sz="1400" b="0" i="0" u="none" strike="noStrike" cap="none">
              <a:solidFill>
                <a:srgbClr val="000000"/>
              </a:solidFill>
              <a:latin typeface="Arial"/>
              <a:ea typeface="Arial"/>
              <a:cs typeface="Arial"/>
              <a:sym typeface="Arial"/>
            </a:endParaRPr>
          </a:p>
        </p:txBody>
      </p:sp>
      <p:pic>
        <p:nvPicPr>
          <p:cNvPr id="97" name="Google Shape;97;p21"/>
          <p:cNvPicPr preferRelativeResize="0"/>
          <p:nvPr/>
        </p:nvPicPr>
        <p:blipFill rotWithShape="1">
          <a:blip r:embed="rId3">
            <a:alphaModFix/>
          </a:blip>
          <a:srcRect/>
          <a:stretch/>
        </p:blipFill>
        <p:spPr>
          <a:xfrm>
            <a:off x="194859" y="-1458"/>
            <a:ext cx="1282964" cy="2190111"/>
          </a:xfrm>
          <a:prstGeom prst="rect">
            <a:avLst/>
          </a:prstGeom>
          <a:noFill/>
          <a:ln>
            <a:noFill/>
          </a:ln>
          <a:effectLst>
            <a:outerShdw blurRad="127000" sx="102000" sy="102000" algn="ctr" rotWithShape="0">
              <a:srgbClr val="000000">
                <a:alpha val="29411"/>
              </a:srgbClr>
            </a:outerShdw>
          </a:effectLst>
        </p:spPr>
      </p:pic>
      <p:sp>
        <p:nvSpPr>
          <p:cNvPr id="98" name="Google Shape;98;p21"/>
          <p:cNvSpPr/>
          <p:nvPr/>
        </p:nvSpPr>
        <p:spPr>
          <a:xfrm flipH="1">
            <a:off x="12065620" y="0"/>
            <a:ext cx="127076" cy="6858000"/>
          </a:xfrm>
          <a:prstGeom prst="rect">
            <a:avLst/>
          </a:prstGeom>
          <a:solidFill>
            <a:srgbClr val="D01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99" name="Google Shape;99;p21"/>
          <p:cNvSpPr txBox="1">
            <a:spLocks noGrp="1"/>
          </p:cNvSpPr>
          <p:nvPr>
            <p:ph type="body" idx="1"/>
          </p:nvPr>
        </p:nvSpPr>
        <p:spPr>
          <a:xfrm>
            <a:off x="6391547" y="4553451"/>
            <a:ext cx="4964112" cy="35401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pic>
        <p:nvPicPr>
          <p:cNvPr id="100" name="Google Shape;100;p21"/>
          <p:cNvPicPr preferRelativeResize="0"/>
          <p:nvPr/>
        </p:nvPicPr>
        <p:blipFill rotWithShape="1">
          <a:blip r:embed="rId4">
            <a:alphaModFix/>
          </a:blip>
          <a:srcRect/>
          <a:stretch/>
        </p:blipFill>
        <p:spPr>
          <a:xfrm>
            <a:off x="173087" y="5338762"/>
            <a:ext cx="2001080" cy="1290086"/>
          </a:xfrm>
          <a:prstGeom prst="rect">
            <a:avLst/>
          </a:prstGeom>
          <a:noFill/>
          <a:ln>
            <a:noFill/>
          </a:ln>
        </p:spPr>
      </p:pic>
      <p:grpSp>
        <p:nvGrpSpPr>
          <p:cNvPr id="101" name="Google Shape;101;p21"/>
          <p:cNvGrpSpPr/>
          <p:nvPr/>
        </p:nvGrpSpPr>
        <p:grpSpPr>
          <a:xfrm>
            <a:off x="169227" y="3423658"/>
            <a:ext cx="1313595" cy="1871560"/>
            <a:chOff x="2150986" y="567490"/>
            <a:chExt cx="987854" cy="1407457"/>
          </a:xfrm>
        </p:grpSpPr>
        <p:sp>
          <p:nvSpPr>
            <p:cNvPr id="102" name="Google Shape;102;p21"/>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03" name="Google Shape;103;p21"/>
            <p:cNvPicPr preferRelativeResize="0"/>
            <p:nvPr/>
          </p:nvPicPr>
          <p:blipFill rotWithShape="1">
            <a:blip r:embed="rId5">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eature (Grey)">
  <p:cSld name="Feature (Grey)">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p:nvPr/>
        </p:nvSpPr>
        <p:spPr>
          <a:xfrm flipH="1">
            <a:off x="836340" y="0"/>
            <a:ext cx="11355659" cy="6858000"/>
          </a:xfrm>
          <a:prstGeom prst="rect">
            <a:avLst/>
          </a:prstGeom>
          <a:solidFill>
            <a:srgbClr val="2C2A32">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06" name="Google Shape;106;p22"/>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07" name="Google Shape;107;p22"/>
          <p:cNvSpPr txBox="1">
            <a:spLocks noGrp="1"/>
          </p:cNvSpPr>
          <p:nvPr>
            <p:ph type="ctrTitle"/>
          </p:nvPr>
        </p:nvSpPr>
        <p:spPr>
          <a:xfrm>
            <a:off x="2341756" y="2054070"/>
            <a:ext cx="9013904" cy="238760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4800"/>
              <a:buFont typeface="Rockwell"/>
              <a:buNone/>
              <a:defRPr sz="48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22"/>
          <p:cNvPicPr preferRelativeResize="0"/>
          <p:nvPr/>
        </p:nvPicPr>
        <p:blipFill rotWithShape="1">
          <a:blip r:embed="rId3">
            <a:alphaModFix/>
          </a:blip>
          <a:srcRect/>
          <a:stretch/>
        </p:blipFill>
        <p:spPr>
          <a:xfrm>
            <a:off x="194859" y="-1458"/>
            <a:ext cx="1282964" cy="2190111"/>
          </a:xfrm>
          <a:prstGeom prst="rect">
            <a:avLst/>
          </a:prstGeom>
          <a:noFill/>
          <a:ln>
            <a:noFill/>
          </a:ln>
          <a:effectLst>
            <a:outerShdw blurRad="127000" sx="102000" sy="102000" algn="ctr" rotWithShape="0">
              <a:srgbClr val="000000">
                <a:alpha val="29411"/>
              </a:srgbClr>
            </a:outerShdw>
          </a:effectLst>
        </p:spPr>
      </p:pic>
      <p:sp>
        <p:nvSpPr>
          <p:cNvPr id="109" name="Google Shape;109;p22"/>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10" name="Google Shape;110;p22"/>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111" name="Google Shape;111;p22"/>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12" name="Google Shape;112;p22"/>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113" name="Google Shape;113;p22"/>
          <p:cNvSpPr txBox="1"/>
          <p:nvPr/>
        </p:nvSpPr>
        <p:spPr>
          <a:xfrm>
            <a:off x="8690519" y="1208166"/>
            <a:ext cx="2665142"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Raleway"/>
                <a:ea typeface="Raleway"/>
                <a:cs typeface="Raleway"/>
                <a:sym typeface="Raleway"/>
              </a:rPr>
              <a:t>www.50thingstodo.org</a:t>
            </a: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flipH="1">
            <a:off x="12065620" y="0"/>
            <a:ext cx="127076"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15" name="Google Shape;115;p22"/>
          <p:cNvSpPr txBox="1">
            <a:spLocks noGrp="1"/>
          </p:cNvSpPr>
          <p:nvPr>
            <p:ph type="body" idx="1"/>
          </p:nvPr>
        </p:nvSpPr>
        <p:spPr>
          <a:xfrm>
            <a:off x="6391547" y="4553451"/>
            <a:ext cx="4964112" cy="35401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pic>
        <p:nvPicPr>
          <p:cNvPr id="116" name="Google Shape;116;p22"/>
          <p:cNvPicPr preferRelativeResize="0"/>
          <p:nvPr/>
        </p:nvPicPr>
        <p:blipFill rotWithShape="1">
          <a:blip r:embed="rId4">
            <a:alphaModFix/>
          </a:blip>
          <a:srcRect/>
          <a:stretch/>
        </p:blipFill>
        <p:spPr>
          <a:xfrm>
            <a:off x="173087" y="5338762"/>
            <a:ext cx="2001080" cy="1290086"/>
          </a:xfrm>
          <a:prstGeom prst="rect">
            <a:avLst/>
          </a:prstGeom>
          <a:noFill/>
          <a:ln>
            <a:noFill/>
          </a:ln>
        </p:spPr>
      </p:pic>
      <p:grpSp>
        <p:nvGrpSpPr>
          <p:cNvPr id="117" name="Google Shape;117;p22"/>
          <p:cNvGrpSpPr/>
          <p:nvPr/>
        </p:nvGrpSpPr>
        <p:grpSpPr>
          <a:xfrm>
            <a:off x="169227" y="3423658"/>
            <a:ext cx="1313595" cy="1871560"/>
            <a:chOff x="2150986" y="567490"/>
            <a:chExt cx="987854" cy="1407457"/>
          </a:xfrm>
        </p:grpSpPr>
        <p:sp>
          <p:nvSpPr>
            <p:cNvPr id="118" name="Google Shape;118;p22"/>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19" name="Google Shape;119;p22"/>
            <p:cNvPicPr preferRelativeResize="0"/>
            <p:nvPr/>
          </p:nvPicPr>
          <p:blipFill rotWithShape="1">
            <a:blip r:embed="rId5">
              <a:alphaModFix/>
            </a:blip>
            <a:srcRect/>
            <a:stretch/>
          </p:blipFill>
          <p:spPr>
            <a:xfrm>
              <a:off x="2187782" y="613246"/>
              <a:ext cx="951058" cy="13290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Collage)">
  <p:cSld name="Title and Content (Collage)">
    <p:bg>
      <p:bgPr>
        <a:solidFill>
          <a:srgbClr val="F9F9F9"/>
        </a:solidFill>
        <a:effectLst/>
      </p:bgPr>
    </p:bg>
    <p:spTree>
      <p:nvGrpSpPr>
        <p:cNvPr id="1" name="Shape 120"/>
        <p:cNvGrpSpPr/>
        <p:nvPr/>
      </p:nvGrpSpPr>
      <p:grpSpPr>
        <a:xfrm>
          <a:off x="0" y="0"/>
          <a:ext cx="0" cy="0"/>
          <a:chOff x="0" y="0"/>
          <a:chExt cx="0" cy="0"/>
        </a:xfrm>
      </p:grpSpPr>
      <p:sp>
        <p:nvSpPr>
          <p:cNvPr id="121" name="Google Shape;121;p23"/>
          <p:cNvSpPr/>
          <p:nvPr/>
        </p:nvSpPr>
        <p:spPr>
          <a:xfrm>
            <a:off x="836341" y="0"/>
            <a:ext cx="6378498" cy="6858000"/>
          </a:xfrm>
          <a:prstGeom prst="rect">
            <a:avLst/>
          </a:prstGeom>
          <a:solidFill>
            <a:srgbClr val="F9F9F9"/>
          </a:solidFill>
          <a:ln>
            <a:noFill/>
          </a:ln>
          <a:effectLst>
            <a:outerShdw blurRad="50800" dist="50800" dir="5400000" algn="ctr" rotWithShape="0">
              <a:srgbClr val="F8F9FA"/>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22" name="Google Shape;122;p23"/>
          <p:cNvSpPr txBox="1">
            <a:spLocks noGrp="1"/>
          </p:cNvSpPr>
          <p:nvPr>
            <p:ph type="title"/>
          </p:nvPr>
        </p:nvSpPr>
        <p:spPr>
          <a:xfrm>
            <a:off x="1787899" y="365125"/>
            <a:ext cx="4902833"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CB8E4"/>
              </a:buClr>
              <a:buSzPts val="4000"/>
              <a:buFont typeface="Rockwell"/>
              <a:buNone/>
              <a:defRPr sz="4000" b="1" i="0" u="none" strike="noStrike" cap="none">
                <a:solidFill>
                  <a:srgbClr val="4CB8E4"/>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23"/>
          <p:cNvSpPr/>
          <p:nvPr/>
        </p:nvSpPr>
        <p:spPr>
          <a:xfrm>
            <a:off x="0" y="0"/>
            <a:ext cx="836341" cy="6858000"/>
          </a:xfrm>
          <a:prstGeom prst="rect">
            <a:avLst/>
          </a:prstGeom>
          <a:solidFill>
            <a:srgbClr val="2C2A32">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24" name="Google Shape;124;p23"/>
          <p:cNvSpPr/>
          <p:nvPr/>
        </p:nvSpPr>
        <p:spPr>
          <a:xfrm>
            <a:off x="206010" y="4087465"/>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25" name="Google Shape;125;p23"/>
          <p:cNvSpPr txBox="1"/>
          <p:nvPr/>
        </p:nvSpPr>
        <p:spPr>
          <a:xfrm>
            <a:off x="343347" y="4389811"/>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council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sp>
        <p:nvSpPr>
          <p:cNvPr id="126" name="Google Shape;126;p23"/>
          <p:cNvSpPr/>
          <p:nvPr/>
        </p:nvSpPr>
        <p:spPr>
          <a:xfrm>
            <a:off x="218884" y="5447082"/>
            <a:ext cx="1154439" cy="11544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27" name="Google Shape;127;p23"/>
          <p:cNvSpPr txBox="1"/>
          <p:nvPr/>
        </p:nvSpPr>
        <p:spPr>
          <a:xfrm>
            <a:off x="344321" y="5749428"/>
            <a:ext cx="879762" cy="540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Raleway"/>
                <a:ea typeface="Raleway"/>
                <a:cs typeface="Raleway"/>
                <a:sym typeface="Raleway"/>
              </a:rPr>
              <a:t>Insert sponsor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dk1"/>
                </a:solidFill>
                <a:latin typeface="Raleway"/>
                <a:ea typeface="Raleway"/>
                <a:cs typeface="Raleway"/>
                <a:sym typeface="Raleway"/>
              </a:rPr>
              <a:t>Please edit the slide master.</a:t>
            </a:r>
            <a:endParaRPr sz="1400" b="0" i="0" u="none" strike="noStrike" cap="none">
              <a:solidFill>
                <a:srgbClr val="000000"/>
              </a:solidFill>
              <a:latin typeface="Arial"/>
              <a:ea typeface="Arial"/>
              <a:cs typeface="Arial"/>
              <a:sym typeface="Arial"/>
            </a:endParaRPr>
          </a:p>
        </p:txBody>
      </p:sp>
      <p:pic>
        <p:nvPicPr>
          <p:cNvPr id="128" name="Google Shape;128;p23"/>
          <p:cNvPicPr preferRelativeResize="0"/>
          <p:nvPr/>
        </p:nvPicPr>
        <p:blipFill rotWithShape="1">
          <a:blip r:embed="rId2">
            <a:alphaModFix/>
          </a:blip>
          <a:srcRect/>
          <a:stretch/>
        </p:blipFill>
        <p:spPr>
          <a:xfrm>
            <a:off x="365058" y="-1457"/>
            <a:ext cx="942565" cy="1609026"/>
          </a:xfrm>
          <a:prstGeom prst="rect">
            <a:avLst/>
          </a:prstGeom>
          <a:noFill/>
          <a:ln>
            <a:noFill/>
          </a:ln>
          <a:effectLst>
            <a:outerShdw blurRad="63500" sx="102000" sy="102000" algn="ctr" rotWithShape="0">
              <a:srgbClr val="000000">
                <a:alpha val="9411"/>
              </a:srgbClr>
            </a:outerShdw>
          </a:effectLst>
        </p:spPr>
      </p:pic>
      <p:sp>
        <p:nvSpPr>
          <p:cNvPr id="129" name="Google Shape;129;p23"/>
          <p:cNvSpPr/>
          <p:nvPr/>
        </p:nvSpPr>
        <p:spPr>
          <a:xfrm flipH="1">
            <a:off x="12065620" y="0"/>
            <a:ext cx="127076" cy="6858000"/>
          </a:xfrm>
          <a:prstGeom prst="rect">
            <a:avLst/>
          </a:prstGeom>
          <a:solidFill>
            <a:srgbClr val="4CB8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0" name="Google Shape;130;p23"/>
          <p:cNvSpPr txBox="1">
            <a:spLocks noGrp="1"/>
          </p:cNvSpPr>
          <p:nvPr>
            <p:ph type="body" idx="1"/>
          </p:nvPr>
        </p:nvSpPr>
        <p:spPr>
          <a:xfrm>
            <a:off x="1787900" y="1825625"/>
            <a:ext cx="4902832"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aleway"/>
                <a:ea typeface="Raleway"/>
                <a:cs typeface="Raleway"/>
                <a:sym typeface="Raleway"/>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aleway"/>
                <a:ea typeface="Raleway"/>
                <a:cs typeface="Raleway"/>
                <a:sym typeface="Raleway"/>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sp>
        <p:nvSpPr>
          <p:cNvPr id="131" name="Google Shape;131;p23"/>
          <p:cNvSpPr/>
          <p:nvPr/>
        </p:nvSpPr>
        <p:spPr>
          <a:xfrm>
            <a:off x="7214840" y="1754"/>
            <a:ext cx="2425390" cy="2290945"/>
          </a:xfrm>
          <a:prstGeom prst="rect">
            <a:avLst/>
          </a:prstGeom>
          <a:blipFill rotWithShape="1">
            <a:blip r:embed="rId3">
              <a:alphaModFix/>
            </a:blip>
            <a:tile tx="0" ty="0" sx="25000" sy="25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2" name="Google Shape;132;p23"/>
          <p:cNvSpPr/>
          <p:nvPr/>
        </p:nvSpPr>
        <p:spPr>
          <a:xfrm>
            <a:off x="7214839" y="4583644"/>
            <a:ext cx="2425390" cy="2290945"/>
          </a:xfrm>
          <a:prstGeom prst="rect">
            <a:avLst/>
          </a:prstGeom>
          <a:blipFill rotWithShape="1">
            <a:blip r:embed="rId4">
              <a:alphaModFix/>
            </a:blip>
            <a:tile tx="0" ty="0" sx="25000" sy="25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3" name="Google Shape;133;p23"/>
          <p:cNvSpPr/>
          <p:nvPr/>
        </p:nvSpPr>
        <p:spPr>
          <a:xfrm>
            <a:off x="9634653" y="2294528"/>
            <a:ext cx="2436540" cy="2290945"/>
          </a:xfrm>
          <a:prstGeom prst="rect">
            <a:avLst/>
          </a:prstGeom>
          <a:blipFill rotWithShape="1">
            <a:blip r:embed="rId5">
              <a:alphaModFix/>
            </a:blip>
            <a:tile tx="0" ty="0" sx="25000" sy="25000" flip="none" algn="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Raleway"/>
                <a:ea typeface="Raleway"/>
                <a:cs typeface="Raleway"/>
                <a:sym typeface="Raleway"/>
              </a:rPr>
              <a:t> </a:t>
            </a:r>
            <a:endParaRPr sz="1400" b="0" i="0" u="none" strike="noStrike" cap="none">
              <a:solidFill>
                <a:srgbClr val="000000"/>
              </a:solidFill>
              <a:latin typeface="Arial"/>
              <a:ea typeface="Arial"/>
              <a:cs typeface="Arial"/>
              <a:sym typeface="Arial"/>
            </a:endParaRPr>
          </a:p>
        </p:txBody>
      </p:sp>
      <p:sp>
        <p:nvSpPr>
          <p:cNvPr id="134" name="Google Shape;134;p23"/>
          <p:cNvSpPr/>
          <p:nvPr/>
        </p:nvSpPr>
        <p:spPr>
          <a:xfrm>
            <a:off x="9641378" y="1754"/>
            <a:ext cx="2425390" cy="2290945"/>
          </a:xfrm>
          <a:prstGeom prst="rect">
            <a:avLst/>
          </a:prstGeom>
          <a:blipFill rotWithShape="1">
            <a:blip r:embed="rId6">
              <a:alphaModFix/>
            </a:blip>
            <a:tile tx="0" ty="0" sx="25000" sy="25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5" name="Google Shape;135;p23"/>
          <p:cNvSpPr/>
          <p:nvPr/>
        </p:nvSpPr>
        <p:spPr>
          <a:xfrm>
            <a:off x="9640229" y="4583644"/>
            <a:ext cx="2425390" cy="2290945"/>
          </a:xfrm>
          <a:prstGeom prst="rect">
            <a:avLst/>
          </a:prstGeom>
          <a:blipFill rotWithShape="1">
            <a:blip r:embed="rId7">
              <a:alphaModFix/>
            </a:blip>
            <a:tile tx="0" ty="-209550" sx="21000" sy="21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6" name="Google Shape;136;p23"/>
          <p:cNvSpPr/>
          <p:nvPr/>
        </p:nvSpPr>
        <p:spPr>
          <a:xfrm>
            <a:off x="7214265" y="2291730"/>
            <a:ext cx="2425390" cy="2290945"/>
          </a:xfrm>
          <a:prstGeom prst="rect">
            <a:avLst/>
          </a:prstGeom>
          <a:blipFill rotWithShape="1">
            <a:blip r:embed="rId8">
              <a:alphaModFix/>
            </a:blip>
            <a:tile tx="-914400" ty="0" sx="38000" sy="38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7" name="Google Shape;137;p23"/>
          <p:cNvSpPr/>
          <p:nvPr/>
        </p:nvSpPr>
        <p:spPr>
          <a:xfrm>
            <a:off x="6906515" y="5984871"/>
            <a:ext cx="616650" cy="616650"/>
          </a:xfrm>
          <a:prstGeom prst="ellipse">
            <a:avLst/>
          </a:prstGeom>
          <a:solidFill>
            <a:srgbClr val="D01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38" name="Google Shape;138;p23"/>
          <p:cNvSpPr txBox="1">
            <a:spLocks noGrp="1"/>
          </p:cNvSpPr>
          <p:nvPr>
            <p:ph type="sldNum" idx="12"/>
          </p:nvPr>
        </p:nvSpPr>
        <p:spPr>
          <a:xfrm>
            <a:off x="6906515" y="6107512"/>
            <a:ext cx="61665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GB"/>
              <a:t>‹#›</a:t>
            </a:fld>
            <a:endParaRPr/>
          </a:p>
        </p:txBody>
      </p:sp>
      <p:pic>
        <p:nvPicPr>
          <p:cNvPr id="139" name="Google Shape;139;p23"/>
          <p:cNvPicPr preferRelativeResize="0"/>
          <p:nvPr/>
        </p:nvPicPr>
        <p:blipFill rotWithShape="1">
          <a:blip r:embed="rId9">
            <a:alphaModFix/>
          </a:blip>
          <a:srcRect/>
          <a:stretch/>
        </p:blipFill>
        <p:spPr>
          <a:xfrm>
            <a:off x="173087" y="5338762"/>
            <a:ext cx="2001080" cy="1290086"/>
          </a:xfrm>
          <a:prstGeom prst="rect">
            <a:avLst/>
          </a:prstGeom>
          <a:noFill/>
          <a:ln>
            <a:noFill/>
          </a:ln>
        </p:spPr>
      </p:pic>
      <p:grpSp>
        <p:nvGrpSpPr>
          <p:cNvPr id="140" name="Google Shape;140;p23"/>
          <p:cNvGrpSpPr/>
          <p:nvPr/>
        </p:nvGrpSpPr>
        <p:grpSpPr>
          <a:xfrm>
            <a:off x="169227" y="3423658"/>
            <a:ext cx="1313595" cy="1871560"/>
            <a:chOff x="2150986" y="567490"/>
            <a:chExt cx="987854" cy="1407457"/>
          </a:xfrm>
        </p:grpSpPr>
        <p:sp>
          <p:nvSpPr>
            <p:cNvPr id="141" name="Google Shape;141;p23"/>
            <p:cNvSpPr/>
            <p:nvPr/>
          </p:nvSpPr>
          <p:spPr>
            <a:xfrm>
              <a:off x="2150986" y="567490"/>
              <a:ext cx="982042" cy="1407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42" name="Google Shape;142;p23"/>
            <p:cNvPicPr preferRelativeResize="0"/>
            <p:nvPr/>
          </p:nvPicPr>
          <p:blipFill rotWithShape="1">
            <a:blip r:embed="rId10">
              <a:alphaModFix/>
            </a:blip>
            <a:srcRect/>
            <a:stretch/>
          </p:blipFill>
          <p:spPr>
            <a:xfrm>
              <a:off x="2187782" y="613246"/>
              <a:ext cx="951058" cy="1329043"/>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Reception1Class@wibsey.bradford.sch.uk" TargetMode="External"/><Relationship Id="rId2" Type="http://schemas.openxmlformats.org/officeDocument/2006/relationships/hyperlink" Target="mailto:Nurseryclass@wibsey.bradford.sch.uk" TargetMode="External"/><Relationship Id="rId1" Type="http://schemas.openxmlformats.org/officeDocument/2006/relationships/slideLayout" Target="../slideLayouts/slideLayout5.xml"/><Relationship Id="rId4" Type="http://schemas.openxmlformats.org/officeDocument/2006/relationships/hyperlink" Target="mailto:Reception2Class@wibsey.bradford.sch.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
          <p:cNvPicPr preferRelativeResize="0"/>
          <p:nvPr/>
        </p:nvPicPr>
        <p:blipFill>
          <a:blip r:embed="rId3">
            <a:alphaModFix/>
          </a:blip>
          <a:stretch>
            <a:fillRect/>
          </a:stretch>
        </p:blipFill>
        <p:spPr>
          <a:xfrm>
            <a:off x="4345200" y="5417800"/>
            <a:ext cx="3648075" cy="125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2000"/>
              <a:buFont typeface="Rockwell"/>
              <a:buNone/>
            </a:pPr>
            <a:br>
              <a:rPr lang="en-GB" sz="2000"/>
            </a:br>
            <a:br>
              <a:rPr lang="en-GB" sz="2000"/>
            </a:br>
            <a:br>
              <a:rPr lang="en-GB" sz="2000"/>
            </a:br>
            <a:br>
              <a:rPr lang="en-GB" sz="2000"/>
            </a:br>
            <a:br>
              <a:rPr lang="en-GB" sz="2000"/>
            </a:br>
            <a:r>
              <a:rPr lang="en-GB"/>
              <a:t> </a:t>
            </a:r>
            <a:br>
              <a:rPr lang="en-GB"/>
            </a:br>
            <a:r>
              <a:rPr lang="en-GB"/>
              <a:t> </a:t>
            </a:r>
            <a:br>
              <a:rPr lang="en-GB"/>
            </a:br>
            <a:endParaRPr/>
          </a:p>
        </p:txBody>
      </p:sp>
      <p:graphicFrame>
        <p:nvGraphicFramePr>
          <p:cNvPr id="255" name="Google Shape;255;p10"/>
          <p:cNvGraphicFramePr/>
          <p:nvPr/>
        </p:nvGraphicFramePr>
        <p:xfrm>
          <a:off x="3937259" y="5939554"/>
          <a:ext cx="5622150" cy="701050"/>
        </p:xfrm>
        <a:graphic>
          <a:graphicData uri="http://schemas.openxmlformats.org/drawingml/2006/table">
            <a:tbl>
              <a:tblPr firstRow="1" bandRow="1">
                <a:noFill/>
                <a:tableStyleId>{E4217CA8-4CAB-421E-9594-ED73DE9C768B}</a:tableStyleId>
              </a:tblPr>
              <a:tblGrid>
                <a:gridCol w="1376725">
                  <a:extLst>
                    <a:ext uri="{9D8B030D-6E8A-4147-A177-3AD203B41FA5}">
                      <a16:colId xmlns:a16="http://schemas.microsoft.com/office/drawing/2014/main" val="20000"/>
                    </a:ext>
                  </a:extLst>
                </a:gridCol>
                <a:gridCol w="4245425">
                  <a:extLst>
                    <a:ext uri="{9D8B030D-6E8A-4147-A177-3AD203B41FA5}">
                      <a16:colId xmlns:a16="http://schemas.microsoft.com/office/drawing/2014/main" val="20001"/>
                    </a:ext>
                  </a:extLst>
                </a:gridCol>
              </a:tblGrid>
              <a:tr h="568350">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 #04</a:t>
                      </a:r>
                      <a:endParaRPr sz="4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Make Your Mark</a:t>
                      </a:r>
                      <a:endParaRPr sz="400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A7A8D937-6C5F-40FB-95BC-A8F267133417}"/>
              </a:ext>
            </a:extLst>
          </p:cNvPr>
          <p:cNvPicPr>
            <a:picLocks noChangeAspect="1"/>
          </p:cNvPicPr>
          <p:nvPr/>
        </p:nvPicPr>
        <p:blipFill>
          <a:blip r:embed="rId3"/>
          <a:stretch>
            <a:fillRect/>
          </a:stretch>
        </p:blipFill>
        <p:spPr>
          <a:xfrm rot="5400000">
            <a:off x="3910983" y="393181"/>
            <a:ext cx="5425280" cy="5073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2000"/>
              <a:buFont typeface="Rockwell"/>
              <a:buNone/>
            </a:pPr>
            <a:br>
              <a:rPr lang="en-GB" sz="2000"/>
            </a:br>
            <a:br>
              <a:rPr lang="en-GB" sz="2000"/>
            </a:br>
            <a:br>
              <a:rPr lang="en-GB" sz="2000"/>
            </a:br>
            <a:br>
              <a:rPr lang="en-GB" sz="2000"/>
            </a:br>
            <a:br>
              <a:rPr lang="en-GB" sz="2000"/>
            </a:br>
            <a:r>
              <a:rPr lang="en-GB"/>
              <a:t> </a:t>
            </a:r>
            <a:br>
              <a:rPr lang="en-GB"/>
            </a:br>
            <a:r>
              <a:rPr lang="en-GB"/>
              <a:t> </a:t>
            </a:r>
            <a:br>
              <a:rPr lang="en-GB"/>
            </a:br>
            <a:endParaRPr/>
          </a:p>
        </p:txBody>
      </p:sp>
      <p:graphicFrame>
        <p:nvGraphicFramePr>
          <p:cNvPr id="263" name="Google Shape;263;p11"/>
          <p:cNvGraphicFramePr/>
          <p:nvPr/>
        </p:nvGraphicFramePr>
        <p:xfrm>
          <a:off x="3211518" y="6046258"/>
          <a:ext cx="7073650" cy="701050"/>
        </p:xfrm>
        <a:graphic>
          <a:graphicData uri="http://schemas.openxmlformats.org/drawingml/2006/table">
            <a:tbl>
              <a:tblPr firstRow="1" bandRow="1">
                <a:noFill/>
                <a:tableStyleId>{E4217CA8-4CAB-421E-9594-ED73DE9C768B}</a:tableStyleId>
              </a:tblPr>
              <a:tblGrid>
                <a:gridCol w="1384350">
                  <a:extLst>
                    <a:ext uri="{9D8B030D-6E8A-4147-A177-3AD203B41FA5}">
                      <a16:colId xmlns:a16="http://schemas.microsoft.com/office/drawing/2014/main" val="20000"/>
                    </a:ext>
                  </a:extLst>
                </a:gridCol>
                <a:gridCol w="5689300">
                  <a:extLst>
                    <a:ext uri="{9D8B030D-6E8A-4147-A177-3AD203B41FA5}">
                      <a16:colId xmlns:a16="http://schemas.microsoft.com/office/drawing/2014/main" val="20001"/>
                    </a:ext>
                  </a:extLst>
                </a:gridCol>
              </a:tblGrid>
              <a:tr h="568350">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 #34</a:t>
                      </a:r>
                      <a:endParaRPr sz="4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Woodland Wandering</a:t>
                      </a:r>
                      <a:endParaRPr sz="400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1C70542A-93AD-4E5B-88BD-C87AE362713C}"/>
              </a:ext>
            </a:extLst>
          </p:cNvPr>
          <p:cNvPicPr>
            <a:picLocks noChangeAspect="1"/>
          </p:cNvPicPr>
          <p:nvPr/>
        </p:nvPicPr>
        <p:blipFill>
          <a:blip r:embed="rId3"/>
          <a:stretch>
            <a:fillRect/>
          </a:stretch>
        </p:blipFill>
        <p:spPr>
          <a:xfrm rot="5400000">
            <a:off x="3711605" y="311920"/>
            <a:ext cx="5568659" cy="5675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B975-1665-4787-A2B4-3CF51AAB8C1A}"/>
              </a:ext>
            </a:extLst>
          </p:cNvPr>
          <p:cNvSpPr>
            <a:spLocks noGrp="1"/>
          </p:cNvSpPr>
          <p:nvPr>
            <p:ph type="title"/>
          </p:nvPr>
        </p:nvSpPr>
        <p:spPr/>
        <p:txBody>
          <a:bodyPr/>
          <a:lstStyle/>
          <a:p>
            <a:r>
              <a:rPr lang="en-GB" dirty="0"/>
              <a:t>Sharing at  school</a:t>
            </a:r>
          </a:p>
        </p:txBody>
      </p:sp>
      <p:sp>
        <p:nvSpPr>
          <p:cNvPr id="3" name="Slide Number Placeholder 2">
            <a:extLst>
              <a:ext uri="{FF2B5EF4-FFF2-40B4-BE49-F238E27FC236}">
                <a16:creationId xmlns:a16="http://schemas.microsoft.com/office/drawing/2014/main" id="{E7C82229-F622-4877-BD92-71C67F7014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12</a:t>
            </a:fld>
            <a:endParaRPr lang="en-GB"/>
          </a:p>
        </p:txBody>
      </p:sp>
      <p:sp>
        <p:nvSpPr>
          <p:cNvPr id="4" name="Text Placeholder 3">
            <a:extLst>
              <a:ext uri="{FF2B5EF4-FFF2-40B4-BE49-F238E27FC236}">
                <a16:creationId xmlns:a16="http://schemas.microsoft.com/office/drawing/2014/main" id="{646D54CC-C92E-4761-AEA1-6C4CE3A76016}"/>
              </a:ext>
            </a:extLst>
          </p:cNvPr>
          <p:cNvSpPr>
            <a:spLocks noGrp="1"/>
          </p:cNvSpPr>
          <p:nvPr>
            <p:ph type="body" idx="1"/>
          </p:nvPr>
        </p:nvSpPr>
        <p:spPr/>
        <p:txBody>
          <a:bodyPr/>
          <a:lstStyle/>
          <a:p>
            <a:r>
              <a:rPr lang="en-GB" dirty="0"/>
              <a:t>We would love to see the activities you are doing with your child and would welcome any photos you would like to share with us. </a:t>
            </a:r>
          </a:p>
          <a:p>
            <a:r>
              <a:rPr lang="en-GB" dirty="0"/>
              <a:t>Please send any photos to :</a:t>
            </a:r>
          </a:p>
          <a:p>
            <a:r>
              <a:rPr lang="en-GB" u="sng" dirty="0">
                <a:hlinkClick r:id="rId2"/>
              </a:rPr>
              <a:t>Nurseryclass@wibsey.bradford.sch.uk</a:t>
            </a:r>
            <a:endParaRPr lang="en-GB" dirty="0"/>
          </a:p>
          <a:p>
            <a:r>
              <a:rPr lang="en-GB" dirty="0"/>
              <a:t>Wibsey123</a:t>
            </a:r>
          </a:p>
          <a:p>
            <a:r>
              <a:rPr lang="en-GB" u="sng" dirty="0">
                <a:hlinkClick r:id="rId3"/>
              </a:rPr>
              <a:t>Reception1Class@wibsey.bradford.sch.uk</a:t>
            </a:r>
            <a:endParaRPr lang="en-GB" dirty="0"/>
          </a:p>
          <a:p>
            <a:r>
              <a:rPr lang="en-GB" dirty="0"/>
              <a:t>Wibsey123</a:t>
            </a:r>
          </a:p>
          <a:p>
            <a:r>
              <a:rPr lang="en-GB" u="sng" dirty="0">
                <a:hlinkClick r:id="rId4"/>
              </a:rPr>
              <a:t>Reception2Class@wibsey.bradford.sch.uk</a:t>
            </a:r>
            <a:endParaRPr lang="en-GB" dirty="0"/>
          </a:p>
          <a:p>
            <a:r>
              <a:rPr lang="en-GB"/>
              <a:t>Wibsey123</a:t>
            </a:r>
            <a:r>
              <a:rPr lang="en-GB" dirty="0"/>
              <a:t> </a:t>
            </a:r>
          </a:p>
          <a:p>
            <a:r>
              <a:rPr lang="en-GB" u="sng" dirty="0">
                <a:hlinkClick r:id="rId3"/>
              </a:rPr>
              <a:t>Reception3Class@wibsey.bradford.sch.uk</a:t>
            </a:r>
            <a:endParaRPr lang="en-GB" dirty="0"/>
          </a:p>
          <a:p>
            <a:r>
              <a:rPr lang="en-GB" dirty="0"/>
              <a:t>Wibsey123</a:t>
            </a:r>
          </a:p>
          <a:p>
            <a:pPr marL="101600" indent="0">
              <a:buNone/>
            </a:pPr>
            <a:r>
              <a:rPr lang="en-GB" dirty="0"/>
              <a:t> </a:t>
            </a:r>
          </a:p>
          <a:p>
            <a:pPr marL="101600" indent="0">
              <a:buNone/>
            </a:pPr>
            <a:endParaRPr lang="en-GB" dirty="0"/>
          </a:p>
        </p:txBody>
      </p:sp>
    </p:spTree>
    <p:extLst>
      <p:ext uri="{BB962C8B-B14F-4D97-AF65-F5344CB8AC3E}">
        <p14:creationId xmlns:p14="http://schemas.microsoft.com/office/powerpoint/2010/main" val="48730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1663582" y="139499"/>
            <a:ext cx="5242933" cy="20061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6600"/>
              <a:buFont typeface="Arial"/>
              <a:buNone/>
            </a:pPr>
            <a:r>
              <a:rPr lang="en-GB" sz="6600">
                <a:latin typeface="Arial"/>
                <a:ea typeface="Arial"/>
                <a:cs typeface="Arial"/>
                <a:sym typeface="Arial"/>
              </a:rPr>
              <a:t>Any questions? </a:t>
            </a:r>
            <a:endParaRPr sz="6600">
              <a:latin typeface="Arial"/>
              <a:ea typeface="Arial"/>
              <a:cs typeface="Arial"/>
              <a:sym typeface="Arial"/>
            </a:endParaRPr>
          </a:p>
        </p:txBody>
      </p:sp>
      <p:sp>
        <p:nvSpPr>
          <p:cNvPr id="271" name="Google Shape;271;p12"/>
          <p:cNvSpPr txBox="1">
            <a:spLocks noGrp="1"/>
          </p:cNvSpPr>
          <p:nvPr>
            <p:ph type="sldNum" idx="12"/>
          </p:nvPr>
        </p:nvSpPr>
        <p:spPr>
          <a:xfrm>
            <a:off x="6906515" y="6107512"/>
            <a:ext cx="61665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00"/>
              <a:buNone/>
            </a:pPr>
            <a:endParaRPr/>
          </a:p>
        </p:txBody>
      </p:sp>
      <p:sp>
        <p:nvSpPr>
          <p:cNvPr id="272" name="Google Shape;272;p12"/>
          <p:cNvSpPr txBox="1">
            <a:spLocks noGrp="1"/>
          </p:cNvSpPr>
          <p:nvPr>
            <p:ph type="body" idx="1"/>
          </p:nvPr>
        </p:nvSpPr>
        <p:spPr>
          <a:xfrm>
            <a:off x="1876800" y="2305049"/>
            <a:ext cx="5235200" cy="23098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800">
                <a:latin typeface="Arial"/>
                <a:ea typeface="Arial"/>
                <a:cs typeface="Arial"/>
                <a:sym typeface="Arial"/>
              </a:rPr>
              <a:t>Please take a look at the free poster.</a:t>
            </a:r>
            <a:endParaRPr/>
          </a:p>
          <a:p>
            <a:pPr marL="228600" lvl="0" indent="-171450" algn="l" rtl="0">
              <a:lnSpc>
                <a:spcPct val="90000"/>
              </a:lnSpc>
              <a:spcBef>
                <a:spcPts val="1000"/>
              </a:spcBef>
              <a:spcAft>
                <a:spcPts val="0"/>
              </a:spcAft>
              <a:buClr>
                <a:schemeClr val="dk1"/>
              </a:buClr>
              <a:buSzPts val="900"/>
              <a:buNone/>
            </a:pPr>
            <a:endParaRPr sz="9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en-GB" sz="2800">
                <a:latin typeface="Arial"/>
                <a:ea typeface="Arial"/>
                <a:cs typeface="Arial"/>
                <a:sym typeface="Arial"/>
              </a:rPr>
              <a:t>Download the FREE app – 50 Things to Do Bradford</a:t>
            </a:r>
            <a:endParaRPr sz="2800" b="1" u="sng">
              <a:latin typeface="Arial"/>
              <a:ea typeface="Arial"/>
              <a:cs typeface="Arial"/>
              <a:sym typeface="Arial"/>
            </a:endParaRPr>
          </a:p>
          <a:p>
            <a:pPr marL="0" lvl="0" indent="0" algn="l" rtl="0">
              <a:lnSpc>
                <a:spcPct val="90000"/>
              </a:lnSpc>
              <a:spcBef>
                <a:spcPts val="1000"/>
              </a:spcBef>
              <a:spcAft>
                <a:spcPts val="0"/>
              </a:spcAft>
              <a:buClr>
                <a:schemeClr val="dk1"/>
              </a:buClr>
              <a:buSzPts val="800"/>
              <a:buNone/>
            </a:pPr>
            <a:endParaRPr sz="800" b="1" u="sng">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en-GB" sz="2800">
                <a:latin typeface="Arial"/>
                <a:ea typeface="Arial"/>
                <a:cs typeface="Arial"/>
                <a:sym typeface="Arial"/>
              </a:rPr>
              <a:t>Visit our website -Bradford.50thingstodo.org</a:t>
            </a:r>
            <a:endParaRPr/>
          </a:p>
          <a:p>
            <a:pPr marL="0" lvl="0" indent="0" algn="l" rtl="0">
              <a:lnSpc>
                <a:spcPct val="90000"/>
              </a:lnSpc>
              <a:spcBef>
                <a:spcPts val="1000"/>
              </a:spcBef>
              <a:spcAft>
                <a:spcPts val="0"/>
              </a:spcAft>
              <a:buClr>
                <a:schemeClr val="dk1"/>
              </a:buClr>
              <a:buSzPts val="800"/>
              <a:buNone/>
            </a:pPr>
            <a:endParaRPr sz="800" b="1" u="sng">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en-GB" sz="2800">
                <a:latin typeface="Arial"/>
                <a:ea typeface="Arial"/>
                <a:cs typeface="Arial"/>
                <a:sym typeface="Arial"/>
              </a:rPr>
              <a:t>Enjoy!!</a:t>
            </a:r>
            <a:endParaRPr sz="28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3"/>
          <p:cNvPicPr preferRelativeResize="0"/>
          <p:nvPr/>
        </p:nvPicPr>
        <p:blipFill>
          <a:blip r:embed="rId3">
            <a:alphaModFix/>
          </a:blip>
          <a:stretch>
            <a:fillRect/>
          </a:stretch>
        </p:blipFill>
        <p:spPr>
          <a:xfrm>
            <a:off x="4271963" y="5369025"/>
            <a:ext cx="3648075" cy="125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ctrTitle"/>
          </p:nvPr>
        </p:nvSpPr>
        <p:spPr>
          <a:xfrm>
            <a:off x="2341756" y="2054069"/>
            <a:ext cx="9013904" cy="362827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Rockwell"/>
              <a:buNone/>
            </a:pPr>
            <a:br>
              <a:rPr lang="en-GB" sz="3600"/>
            </a:br>
            <a:br>
              <a:rPr lang="en-GB" sz="3600">
                <a:latin typeface="Arial"/>
                <a:ea typeface="Arial"/>
                <a:cs typeface="Arial"/>
                <a:sym typeface="Arial"/>
              </a:rPr>
            </a:br>
            <a:r>
              <a:rPr lang="en-GB" sz="3600">
                <a:latin typeface="Arial"/>
                <a:ea typeface="Arial"/>
                <a:cs typeface="Arial"/>
                <a:sym typeface="Arial"/>
              </a:rPr>
              <a:t>50 Things to Do Before You’re Five </a:t>
            </a:r>
            <a:br>
              <a:rPr lang="en-GB" sz="3600">
                <a:latin typeface="Arial"/>
                <a:ea typeface="Arial"/>
                <a:cs typeface="Arial"/>
                <a:sym typeface="Arial"/>
              </a:rPr>
            </a:br>
            <a:r>
              <a:rPr lang="en-GB" sz="3600">
                <a:latin typeface="Arial"/>
                <a:ea typeface="Arial"/>
                <a:cs typeface="Arial"/>
                <a:sym typeface="Arial"/>
              </a:rPr>
              <a:t>is an initiative developed by a team at </a:t>
            </a:r>
            <a:br>
              <a:rPr lang="en-GB" sz="3600">
                <a:latin typeface="Arial"/>
                <a:ea typeface="Arial"/>
                <a:cs typeface="Arial"/>
                <a:sym typeface="Arial"/>
              </a:rPr>
            </a:br>
            <a:r>
              <a:rPr lang="en-GB" sz="3600" b="1">
                <a:latin typeface="Arial"/>
                <a:ea typeface="Arial"/>
                <a:cs typeface="Arial"/>
                <a:sym typeface="Arial"/>
              </a:rPr>
              <a:t>St Edmund’s Nursery School, </a:t>
            </a:r>
            <a:br>
              <a:rPr lang="en-GB" sz="3600">
                <a:latin typeface="Arial"/>
                <a:ea typeface="Arial"/>
                <a:cs typeface="Arial"/>
                <a:sym typeface="Arial"/>
              </a:rPr>
            </a:br>
            <a:r>
              <a:rPr lang="en-GB" sz="3600">
                <a:latin typeface="Arial"/>
                <a:ea typeface="Arial"/>
                <a:cs typeface="Arial"/>
                <a:sym typeface="Arial"/>
              </a:rPr>
              <a:t>launched in May 2018. </a:t>
            </a:r>
            <a:br>
              <a:rPr lang="en-GB" sz="3600">
                <a:latin typeface="Arial"/>
                <a:ea typeface="Arial"/>
                <a:cs typeface="Arial"/>
                <a:sym typeface="Arial"/>
              </a:rPr>
            </a:br>
            <a:r>
              <a:rPr lang="en-GB" sz="3600">
                <a:latin typeface="Arial"/>
                <a:ea typeface="Arial"/>
                <a:cs typeface="Arial"/>
                <a:sym typeface="Arial"/>
              </a:rPr>
              <a:t>Based on the theory of experiential learning, it celebrates and supports the difference parents and play can make to children’s outcomes</a:t>
            </a:r>
            <a:endParaRPr sz="3600">
              <a:latin typeface="Arial"/>
              <a:ea typeface="Arial"/>
              <a:cs typeface="Arial"/>
              <a:sym typeface="Arial"/>
            </a:endParaRPr>
          </a:p>
        </p:txBody>
      </p:sp>
      <p:sp>
        <p:nvSpPr>
          <p:cNvPr id="192" name="Google Shape;192;p2"/>
          <p:cNvSpPr txBox="1">
            <a:spLocks noGrp="1"/>
          </p:cNvSpPr>
          <p:nvPr>
            <p:ph type="body" idx="1"/>
          </p:nvPr>
        </p:nvSpPr>
        <p:spPr>
          <a:xfrm>
            <a:off x="6391547" y="6008913"/>
            <a:ext cx="4964112" cy="6139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2400"/>
              <a:buNone/>
            </a:pPr>
            <a:endParaRPr>
              <a:latin typeface="Arial"/>
              <a:ea typeface="Arial"/>
              <a:cs typeface="Arial"/>
              <a:sym typeface="Arial"/>
            </a:endParaRPr>
          </a:p>
        </p:txBody>
      </p:sp>
      <p:pic>
        <p:nvPicPr>
          <p:cNvPr id="193" name="Google Shape;193;p2"/>
          <p:cNvPicPr preferRelativeResize="0"/>
          <p:nvPr/>
        </p:nvPicPr>
        <p:blipFill rotWithShape="1">
          <a:blip r:embed="rId3">
            <a:alphaModFix/>
          </a:blip>
          <a:srcRect/>
          <a:stretch/>
        </p:blipFill>
        <p:spPr>
          <a:xfrm>
            <a:off x="8849320" y="289300"/>
            <a:ext cx="2737250" cy="775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ctrTitle"/>
          </p:nvPr>
        </p:nvSpPr>
        <p:spPr>
          <a:xfrm>
            <a:off x="7995424" y="0"/>
            <a:ext cx="3579039" cy="62822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000"/>
              <a:buFont typeface="Arial"/>
              <a:buNone/>
            </a:pPr>
            <a:r>
              <a:rPr lang="en-GB" sz="2000" b="1" u="sng">
                <a:latin typeface="Arial"/>
                <a:ea typeface="Arial"/>
                <a:cs typeface="Arial"/>
                <a:sym typeface="Arial"/>
              </a:rPr>
              <a:t>Poster</a:t>
            </a:r>
            <a:r>
              <a:rPr lang="en-GB" sz="2000">
                <a:latin typeface="Arial"/>
                <a:ea typeface="Arial"/>
                <a:cs typeface="Arial"/>
                <a:sym typeface="Arial"/>
              </a:rPr>
              <a:t> -Back of the kitchen door to tick off each as you complete and re visit!</a:t>
            </a:r>
            <a:br>
              <a:rPr lang="en-GB" sz="2000">
                <a:latin typeface="Arial"/>
                <a:ea typeface="Arial"/>
                <a:cs typeface="Arial"/>
                <a:sym typeface="Arial"/>
              </a:rPr>
            </a:br>
            <a:br>
              <a:rPr lang="en-GB" sz="2000">
                <a:latin typeface="Arial"/>
                <a:ea typeface="Arial"/>
                <a:cs typeface="Arial"/>
                <a:sym typeface="Arial"/>
              </a:rPr>
            </a:br>
            <a:r>
              <a:rPr lang="en-GB" sz="2000" b="1" u="sng">
                <a:latin typeface="Arial"/>
                <a:ea typeface="Arial"/>
                <a:cs typeface="Arial"/>
                <a:sym typeface="Arial"/>
              </a:rPr>
              <a:t>A smart phone app</a:t>
            </a:r>
            <a:r>
              <a:rPr lang="en-GB" sz="2000">
                <a:latin typeface="Arial"/>
                <a:ea typeface="Arial"/>
                <a:cs typeface="Arial"/>
                <a:sym typeface="Arial"/>
              </a:rPr>
              <a:t> - Provides detailed information, collects photos as ‘memories’. Users can choose to share memories with family, friends, settings on/or social media </a:t>
            </a:r>
            <a:br>
              <a:rPr lang="en-GB" sz="2000">
                <a:latin typeface="Arial"/>
                <a:ea typeface="Arial"/>
                <a:cs typeface="Arial"/>
                <a:sym typeface="Arial"/>
              </a:rPr>
            </a:br>
            <a:br>
              <a:rPr lang="en-GB" sz="2000">
                <a:latin typeface="Arial"/>
                <a:ea typeface="Arial"/>
                <a:cs typeface="Arial"/>
                <a:sym typeface="Arial"/>
              </a:rPr>
            </a:br>
            <a:r>
              <a:rPr lang="en-GB" sz="2000" b="1" u="sng">
                <a:latin typeface="Arial"/>
                <a:ea typeface="Arial"/>
                <a:cs typeface="Arial"/>
                <a:sym typeface="Arial"/>
              </a:rPr>
              <a:t>50 postcards on a ring</a:t>
            </a:r>
            <a:r>
              <a:rPr lang="en-GB" sz="2000" b="1">
                <a:latin typeface="Arial"/>
                <a:ea typeface="Arial"/>
                <a:cs typeface="Arial"/>
                <a:sym typeface="Arial"/>
              </a:rPr>
              <a:t> - </a:t>
            </a:r>
            <a:r>
              <a:rPr lang="en-GB" sz="2000">
                <a:latin typeface="Arial"/>
                <a:ea typeface="Arial"/>
                <a:cs typeface="Arial"/>
                <a:sym typeface="Arial"/>
              </a:rPr>
              <a:t>Useful for families that don’t have access to a smart phone</a:t>
            </a:r>
            <a:br>
              <a:rPr lang="en-GB" sz="2000">
                <a:latin typeface="Arial"/>
                <a:ea typeface="Arial"/>
                <a:cs typeface="Arial"/>
                <a:sym typeface="Arial"/>
              </a:rPr>
            </a:br>
            <a:br>
              <a:rPr lang="en-GB" sz="2000">
                <a:latin typeface="Arial"/>
                <a:ea typeface="Arial"/>
                <a:cs typeface="Arial"/>
                <a:sym typeface="Arial"/>
              </a:rPr>
            </a:br>
            <a:r>
              <a:rPr lang="en-GB" sz="2000" b="1" u="sng">
                <a:latin typeface="Arial"/>
                <a:ea typeface="Arial"/>
                <a:cs typeface="Arial"/>
                <a:sym typeface="Arial"/>
              </a:rPr>
              <a:t>A web site</a:t>
            </a:r>
            <a:r>
              <a:rPr lang="en-GB" sz="2000">
                <a:latin typeface="Arial"/>
                <a:ea typeface="Arial"/>
                <a:cs typeface="Arial"/>
                <a:sym typeface="Arial"/>
              </a:rPr>
              <a:t>- Filled with additional detail, links to helpful web sites and ‘how to’ videos. A great place to find suggestions of what’s on locally!</a:t>
            </a:r>
            <a:endParaRPr>
              <a:latin typeface="Arial"/>
              <a:ea typeface="Arial"/>
              <a:cs typeface="Arial"/>
              <a:sym typeface="Arial"/>
            </a:endParaRPr>
          </a:p>
        </p:txBody>
      </p:sp>
      <p:sp>
        <p:nvSpPr>
          <p:cNvPr id="200" name="Google Shape;200;p3"/>
          <p:cNvSpPr txBox="1">
            <a:spLocks noGrp="1"/>
          </p:cNvSpPr>
          <p:nvPr>
            <p:ph type="sldNum" idx="12"/>
          </p:nvPr>
        </p:nvSpPr>
        <p:spPr>
          <a:xfrm>
            <a:off x="11574463" y="6107113"/>
            <a:ext cx="61753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Raleway"/>
                <a:ea typeface="Raleway"/>
                <a:cs typeface="Raleway"/>
                <a:sym typeface="Raleway"/>
              </a:rPr>
              <a:t>3</a:t>
            </a:fld>
            <a:endParaRPr sz="1800" b="0" i="0" u="none" strike="noStrike" cap="none">
              <a:solidFill>
                <a:schemeClr val="dk1"/>
              </a:solidFill>
              <a:latin typeface="Raleway"/>
              <a:ea typeface="Raleway"/>
              <a:cs typeface="Raleway"/>
              <a:sym typeface="Raleway"/>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ctrTitle"/>
          </p:nvPr>
        </p:nvSpPr>
        <p:spPr>
          <a:xfrm>
            <a:off x="1623299" y="444136"/>
            <a:ext cx="7429261" cy="90133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4800"/>
              <a:buFont typeface="Arial"/>
              <a:buNone/>
            </a:pPr>
            <a:r>
              <a:rPr lang="en-GB">
                <a:latin typeface="Arial"/>
                <a:ea typeface="Arial"/>
                <a:cs typeface="Arial"/>
                <a:sym typeface="Arial"/>
              </a:rPr>
              <a:t>How to download the app </a:t>
            </a:r>
            <a:endParaRPr>
              <a:latin typeface="Arial"/>
              <a:ea typeface="Arial"/>
              <a:cs typeface="Arial"/>
              <a:sym typeface="Arial"/>
            </a:endParaRPr>
          </a:p>
        </p:txBody>
      </p:sp>
      <p:sp>
        <p:nvSpPr>
          <p:cNvPr id="207" name="Google Shape;207;p4"/>
          <p:cNvSpPr txBox="1">
            <a:spLocks noGrp="1"/>
          </p:cNvSpPr>
          <p:nvPr>
            <p:ph type="body" idx="1"/>
          </p:nvPr>
        </p:nvSpPr>
        <p:spPr>
          <a:xfrm>
            <a:off x="1920760" y="1643488"/>
            <a:ext cx="4388503" cy="51990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GB" b="1">
                <a:latin typeface="Arial"/>
                <a:ea typeface="Arial"/>
                <a:cs typeface="Arial"/>
                <a:sym typeface="Arial"/>
              </a:rPr>
              <a:t>iPhone Users</a:t>
            </a:r>
            <a:endParaRPr/>
          </a:p>
          <a:p>
            <a:pPr marL="0" lvl="0" indent="0" algn="ctr" rtl="0">
              <a:lnSpc>
                <a:spcPct val="90000"/>
              </a:lnSpc>
              <a:spcBef>
                <a:spcPts val="1000"/>
              </a:spcBef>
              <a:spcAft>
                <a:spcPts val="0"/>
              </a:spcAft>
              <a:buClr>
                <a:schemeClr val="lt1"/>
              </a:buClr>
              <a:buSzPts val="2400"/>
              <a:buNone/>
            </a:pPr>
            <a:endParaRPr/>
          </a:p>
          <a:p>
            <a:pPr marL="342900" lvl="0" indent="-342900" algn="ctr" rtl="0">
              <a:lnSpc>
                <a:spcPct val="90000"/>
              </a:lnSpc>
              <a:spcBef>
                <a:spcPts val="1000"/>
              </a:spcBef>
              <a:spcAft>
                <a:spcPts val="0"/>
              </a:spcAft>
              <a:buClr>
                <a:schemeClr val="lt1"/>
              </a:buClr>
              <a:buSzPts val="2400"/>
              <a:buFont typeface="Arial"/>
              <a:buChar char="•"/>
            </a:pPr>
            <a:r>
              <a:rPr lang="en-GB"/>
              <a:t>Click on to the apple store </a:t>
            </a:r>
            <a:endParaRPr/>
          </a:p>
          <a:p>
            <a:pPr marL="342900" lvl="0" indent="-342900" algn="ctr" rtl="0">
              <a:lnSpc>
                <a:spcPct val="90000"/>
              </a:lnSpc>
              <a:spcBef>
                <a:spcPts val="1000"/>
              </a:spcBef>
              <a:spcAft>
                <a:spcPts val="0"/>
              </a:spcAft>
              <a:buClr>
                <a:schemeClr val="lt1"/>
              </a:buClr>
              <a:buSzPts val="2400"/>
              <a:buFont typeface="Arial"/>
              <a:buChar char="•"/>
            </a:pPr>
            <a:r>
              <a:rPr lang="en-GB"/>
              <a:t>Type in ‘ 50 Things Bradford’</a:t>
            </a:r>
            <a:endParaRPr/>
          </a:p>
          <a:p>
            <a:pPr marL="342900" lvl="0" indent="-342900" algn="ctr" rtl="0">
              <a:lnSpc>
                <a:spcPct val="90000"/>
              </a:lnSpc>
              <a:spcBef>
                <a:spcPts val="1000"/>
              </a:spcBef>
              <a:spcAft>
                <a:spcPts val="0"/>
              </a:spcAft>
              <a:buClr>
                <a:schemeClr val="lt1"/>
              </a:buClr>
              <a:buSzPts val="2400"/>
              <a:buFont typeface="Arial"/>
              <a:buChar char="•"/>
            </a:pPr>
            <a:r>
              <a:rPr lang="en-GB"/>
              <a:t>Click </a:t>
            </a:r>
            <a:r>
              <a:rPr lang="en-GB">
                <a:latin typeface="Arial"/>
                <a:ea typeface="Arial"/>
                <a:cs typeface="Arial"/>
                <a:sym typeface="Arial"/>
              </a:rPr>
              <a:t>download</a:t>
            </a:r>
            <a:endParaRPr/>
          </a:p>
          <a:p>
            <a:pPr marL="342900" lvl="0" indent="-342900" algn="ctr" rtl="0">
              <a:lnSpc>
                <a:spcPct val="90000"/>
              </a:lnSpc>
              <a:spcBef>
                <a:spcPts val="1000"/>
              </a:spcBef>
              <a:spcAft>
                <a:spcPts val="0"/>
              </a:spcAft>
              <a:buClr>
                <a:schemeClr val="lt1"/>
              </a:buClr>
              <a:buSzPts val="2400"/>
              <a:buFont typeface="Arial"/>
              <a:buChar char="•"/>
            </a:pPr>
            <a:r>
              <a:rPr lang="en-GB"/>
              <a:t>Once you are on the app click ‘Bradford’ &amp; enter your post code.</a:t>
            </a:r>
            <a:endParaRPr/>
          </a:p>
          <a:p>
            <a:pPr marL="0" lvl="0" indent="0" algn="r" rtl="0">
              <a:lnSpc>
                <a:spcPct val="90000"/>
              </a:lnSpc>
              <a:spcBef>
                <a:spcPts val="1000"/>
              </a:spcBef>
              <a:spcAft>
                <a:spcPts val="0"/>
              </a:spcAft>
              <a:buClr>
                <a:schemeClr val="lt1"/>
              </a:buClr>
              <a:buSzPts val="2400"/>
              <a:buNone/>
            </a:pPr>
            <a:r>
              <a:rPr lang="en-GB"/>
              <a:t> </a:t>
            </a:r>
            <a:endParaRPr/>
          </a:p>
          <a:p>
            <a:pPr marL="0" lvl="0" indent="0" algn="r" rtl="0">
              <a:lnSpc>
                <a:spcPct val="90000"/>
              </a:lnSpc>
              <a:spcBef>
                <a:spcPts val="1000"/>
              </a:spcBef>
              <a:spcAft>
                <a:spcPts val="0"/>
              </a:spcAft>
              <a:buClr>
                <a:schemeClr val="lt1"/>
              </a:buClr>
              <a:buSzPts val="2400"/>
              <a:buNone/>
            </a:pPr>
            <a:r>
              <a:rPr lang="en-GB"/>
              <a:t> </a:t>
            </a:r>
            <a:endParaRPr/>
          </a:p>
          <a:p>
            <a:pPr marL="0" lvl="0" indent="0" algn="r" rtl="0">
              <a:lnSpc>
                <a:spcPct val="90000"/>
              </a:lnSpc>
              <a:spcBef>
                <a:spcPts val="1000"/>
              </a:spcBef>
              <a:spcAft>
                <a:spcPts val="0"/>
              </a:spcAft>
              <a:buClr>
                <a:schemeClr val="lt1"/>
              </a:buClr>
              <a:buSzPts val="2400"/>
              <a:buNone/>
            </a:pPr>
            <a:r>
              <a:rPr lang="en-GB"/>
              <a:t> </a:t>
            </a:r>
            <a:endParaRPr/>
          </a:p>
          <a:p>
            <a:pPr marL="0" lvl="0" indent="0" algn="r" rtl="0">
              <a:lnSpc>
                <a:spcPct val="90000"/>
              </a:lnSpc>
              <a:spcBef>
                <a:spcPts val="1000"/>
              </a:spcBef>
              <a:spcAft>
                <a:spcPts val="0"/>
              </a:spcAft>
              <a:buClr>
                <a:schemeClr val="lt1"/>
              </a:buClr>
              <a:buSzPts val="2400"/>
              <a:buNone/>
            </a:pPr>
            <a:endParaRPr/>
          </a:p>
        </p:txBody>
      </p:sp>
      <p:sp>
        <p:nvSpPr>
          <p:cNvPr id="208" name="Google Shape;208;p4"/>
          <p:cNvSpPr txBox="1"/>
          <p:nvPr/>
        </p:nvSpPr>
        <p:spPr>
          <a:xfrm>
            <a:off x="6559043" y="1643488"/>
            <a:ext cx="4296029" cy="5199018"/>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lt1"/>
              </a:buClr>
              <a:buSzPts val="2400"/>
              <a:buFont typeface="Arial"/>
              <a:buChar char="•"/>
            </a:pPr>
            <a:r>
              <a:rPr lang="en-GB" sz="2400" b="1" i="0" u="none" strike="noStrike" cap="none">
                <a:solidFill>
                  <a:schemeClr val="lt1"/>
                </a:solidFill>
                <a:latin typeface="Arial"/>
                <a:ea typeface="Arial"/>
                <a:cs typeface="Arial"/>
                <a:sym typeface="Arial"/>
              </a:rPr>
              <a:t>Android Users</a:t>
            </a:r>
            <a:endParaRPr sz="1400" b="0" i="0" u="none" strike="noStrike" cap="none">
              <a:solidFill>
                <a:srgbClr val="000000"/>
              </a:solidFill>
              <a:latin typeface="Arial"/>
              <a:ea typeface="Arial"/>
              <a:cs typeface="Arial"/>
              <a:sym typeface="Arial"/>
            </a:endParaRPr>
          </a:p>
          <a:p>
            <a:pPr marL="342900" marR="0" lvl="0" indent="-190500" algn="ctr"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Rockwell"/>
              <a:ea typeface="Rockwell"/>
              <a:cs typeface="Rockwell"/>
              <a:sym typeface="Rockwell"/>
            </a:endParaRPr>
          </a:p>
          <a:p>
            <a:pPr marL="342900" marR="0" lvl="0" indent="-342900" algn="ctr" rtl="0">
              <a:lnSpc>
                <a:spcPct val="90000"/>
              </a:lnSpc>
              <a:spcBef>
                <a:spcPts val="1000"/>
              </a:spcBef>
              <a:spcAft>
                <a:spcPts val="0"/>
              </a:spcAft>
              <a:buClr>
                <a:schemeClr val="lt1"/>
              </a:buClr>
              <a:buSzPts val="2400"/>
              <a:buFont typeface="Arial"/>
              <a:buChar char="•"/>
            </a:pPr>
            <a:r>
              <a:rPr lang="en-GB" sz="2400" b="0" i="0" u="none" strike="noStrike" cap="none">
                <a:solidFill>
                  <a:schemeClr val="lt1"/>
                </a:solidFill>
                <a:latin typeface="Rockwell"/>
                <a:ea typeface="Rockwell"/>
                <a:cs typeface="Rockwell"/>
                <a:sym typeface="Rockwell"/>
              </a:rPr>
              <a:t>Click on to the play store </a:t>
            </a:r>
            <a:endParaRPr sz="1400" b="0" i="0" u="none" strike="noStrike" cap="none">
              <a:solidFill>
                <a:srgbClr val="000000"/>
              </a:solidFill>
              <a:latin typeface="Arial"/>
              <a:ea typeface="Arial"/>
              <a:cs typeface="Arial"/>
              <a:sym typeface="Arial"/>
            </a:endParaRPr>
          </a:p>
          <a:p>
            <a:pPr marL="342900" marR="0" lvl="0" indent="-342900" algn="ctr" rtl="0">
              <a:lnSpc>
                <a:spcPct val="90000"/>
              </a:lnSpc>
              <a:spcBef>
                <a:spcPts val="1000"/>
              </a:spcBef>
              <a:spcAft>
                <a:spcPts val="0"/>
              </a:spcAft>
              <a:buClr>
                <a:schemeClr val="lt1"/>
              </a:buClr>
              <a:buSzPts val="2400"/>
              <a:buFont typeface="Arial"/>
              <a:buChar char="•"/>
            </a:pPr>
            <a:r>
              <a:rPr lang="en-GB" sz="2400" b="0" i="0" u="none" strike="noStrike" cap="none">
                <a:solidFill>
                  <a:schemeClr val="lt1"/>
                </a:solidFill>
                <a:latin typeface="Rockwell"/>
                <a:ea typeface="Rockwell"/>
                <a:cs typeface="Rockwell"/>
                <a:sym typeface="Rockwell"/>
              </a:rPr>
              <a:t>Type in ‘ 50 Things Bradford’</a:t>
            </a:r>
            <a:endParaRPr sz="1400" b="0" i="0" u="none" strike="noStrike" cap="none">
              <a:solidFill>
                <a:srgbClr val="000000"/>
              </a:solidFill>
              <a:latin typeface="Arial"/>
              <a:ea typeface="Arial"/>
              <a:cs typeface="Arial"/>
              <a:sym typeface="Arial"/>
            </a:endParaRPr>
          </a:p>
          <a:p>
            <a:pPr marL="342900" marR="0" lvl="0" indent="-342900" algn="ctr" rtl="0">
              <a:lnSpc>
                <a:spcPct val="90000"/>
              </a:lnSpc>
              <a:spcBef>
                <a:spcPts val="1000"/>
              </a:spcBef>
              <a:spcAft>
                <a:spcPts val="0"/>
              </a:spcAft>
              <a:buClr>
                <a:schemeClr val="lt1"/>
              </a:buClr>
              <a:buSzPts val="2400"/>
              <a:buFont typeface="Arial"/>
              <a:buChar char="•"/>
            </a:pPr>
            <a:r>
              <a:rPr lang="en-GB" sz="2400" b="0" i="0" u="none" strike="noStrike" cap="none">
                <a:solidFill>
                  <a:schemeClr val="lt1"/>
                </a:solidFill>
                <a:latin typeface="Rockwell"/>
                <a:ea typeface="Rockwell"/>
                <a:cs typeface="Rockwell"/>
                <a:sym typeface="Rockwell"/>
              </a:rPr>
              <a:t>Click download</a:t>
            </a:r>
            <a:endParaRPr sz="1400" b="0" i="0" u="none" strike="noStrike" cap="none">
              <a:solidFill>
                <a:srgbClr val="000000"/>
              </a:solidFill>
              <a:latin typeface="Arial"/>
              <a:ea typeface="Arial"/>
              <a:cs typeface="Arial"/>
              <a:sym typeface="Arial"/>
            </a:endParaRPr>
          </a:p>
          <a:p>
            <a:pPr marL="342900" marR="0" lvl="0" indent="-342900" algn="ctr" rtl="0">
              <a:lnSpc>
                <a:spcPct val="90000"/>
              </a:lnSpc>
              <a:spcBef>
                <a:spcPts val="1000"/>
              </a:spcBef>
              <a:spcAft>
                <a:spcPts val="0"/>
              </a:spcAft>
              <a:buClr>
                <a:schemeClr val="lt1"/>
              </a:buClr>
              <a:buSzPts val="2400"/>
              <a:buFont typeface="Arial"/>
              <a:buChar char="•"/>
            </a:pPr>
            <a:r>
              <a:rPr lang="en-GB" sz="2400" b="0" i="0" u="none" strike="noStrike" cap="none">
                <a:solidFill>
                  <a:schemeClr val="lt1"/>
                </a:solidFill>
                <a:latin typeface="Rockwell"/>
                <a:ea typeface="Rockwell"/>
                <a:cs typeface="Rockwell"/>
                <a:sym typeface="Rockwell"/>
              </a:rPr>
              <a:t>Once you are on the app click ‘Bradford’ &amp; enter your post code.</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lt1"/>
              </a:buClr>
              <a:buSzPts val="2400"/>
              <a:buFont typeface="Arial"/>
              <a:buNone/>
            </a:pPr>
            <a:r>
              <a:rPr lang="en-GB"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lt1"/>
              </a:buClr>
              <a:buSzPts val="2400"/>
              <a:buFont typeface="Arial"/>
              <a:buNone/>
            </a:pPr>
            <a:r>
              <a:rPr lang="en-GB"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lt1"/>
              </a:buClr>
              <a:buSzPts val="2400"/>
              <a:buFont typeface="Arial"/>
              <a:buNone/>
            </a:pPr>
            <a:r>
              <a:rPr lang="en-GB"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
        <p:nvSpPr>
          <p:cNvPr id="209" name="Google Shape;209;p4"/>
          <p:cNvSpPr txBox="1"/>
          <p:nvPr/>
        </p:nvSpPr>
        <p:spPr>
          <a:xfrm>
            <a:off x="2446258" y="5669281"/>
            <a:ext cx="91013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Once these steps have been completed, simply enjoy and start exploring our app.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If you are still having difficulty downloading please get in touch.</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1787899" y="365125"/>
            <a:ext cx="490283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4000"/>
              <a:buFont typeface="Arial"/>
              <a:buNone/>
            </a:pPr>
            <a:r>
              <a:rPr lang="en-GB">
                <a:latin typeface="Arial"/>
                <a:ea typeface="Arial"/>
                <a:cs typeface="Arial"/>
                <a:sym typeface="Arial"/>
              </a:rPr>
              <a:t>…or use the QR code on the 50 Things poster</a:t>
            </a:r>
            <a:endParaRPr>
              <a:latin typeface="Arial"/>
              <a:ea typeface="Arial"/>
              <a:cs typeface="Arial"/>
              <a:sym typeface="Arial"/>
            </a:endParaRPr>
          </a:p>
        </p:txBody>
      </p:sp>
      <p:sp>
        <p:nvSpPr>
          <p:cNvPr id="216" name="Google Shape;216;p5"/>
          <p:cNvSpPr txBox="1">
            <a:spLocks noGrp="1"/>
          </p:cNvSpPr>
          <p:nvPr>
            <p:ph type="sldNum" idx="12"/>
          </p:nvPr>
        </p:nvSpPr>
        <p:spPr>
          <a:xfrm>
            <a:off x="6906515" y="6107512"/>
            <a:ext cx="616650"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00"/>
              <a:buNone/>
            </a:pPr>
            <a:fld id="{00000000-1234-1234-1234-123412341234}" type="slidenum">
              <a:rPr lang="en-GB"/>
              <a:t>5</a:t>
            </a:fld>
            <a:endParaRPr/>
          </a:p>
        </p:txBody>
      </p:sp>
      <p:pic>
        <p:nvPicPr>
          <p:cNvPr id="217" name="Google Shape;217;p5"/>
          <p:cNvPicPr preferRelativeResize="0">
            <a:picLocks noGrp="1"/>
          </p:cNvPicPr>
          <p:nvPr>
            <p:ph type="body" idx="1"/>
          </p:nvPr>
        </p:nvPicPr>
        <p:blipFill rotWithShape="1">
          <a:blip r:embed="rId3">
            <a:alphaModFix/>
          </a:blip>
          <a:srcRect/>
          <a:stretch/>
        </p:blipFill>
        <p:spPr>
          <a:xfrm rot="5400000">
            <a:off x="2063645" y="2665217"/>
            <a:ext cx="4351338" cy="32635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2000"/>
              <a:buFont typeface="Rockwell"/>
              <a:buNone/>
            </a:pPr>
            <a:br>
              <a:rPr lang="en-GB" sz="2000"/>
            </a:br>
            <a:br>
              <a:rPr lang="en-GB" sz="2000"/>
            </a:br>
            <a:br>
              <a:rPr lang="en-GB" sz="2000"/>
            </a:br>
            <a:br>
              <a:rPr lang="en-GB" sz="2000"/>
            </a:br>
            <a:br>
              <a:rPr lang="en-GB" sz="2000"/>
            </a:br>
            <a:br>
              <a:rPr lang="en-GB" sz="2000"/>
            </a:br>
            <a:br>
              <a:rPr lang="en-GB" sz="2000"/>
            </a:br>
            <a:r>
              <a:rPr lang="en-GB" sz="1800">
                <a:latin typeface="Arial"/>
                <a:ea typeface="Arial"/>
                <a:cs typeface="Arial"/>
                <a:sym typeface="Arial"/>
              </a:rPr>
              <a:t>We want to support everyone to access our app so we have researched and found ways that can help make it easier for users to understand. Below is a guide for both Apple and Android users to enable ‘speak screen’. </a:t>
            </a:r>
            <a:br>
              <a:rPr lang="en-GB"/>
            </a:br>
            <a:r>
              <a:rPr lang="en-GB"/>
              <a:t> </a:t>
            </a:r>
            <a:br>
              <a:rPr lang="en-GB"/>
            </a:br>
            <a:r>
              <a:rPr lang="en-GB"/>
              <a:t> </a:t>
            </a:r>
            <a:br>
              <a:rPr lang="en-GB"/>
            </a:br>
            <a:r>
              <a:rPr lang="en-GB"/>
              <a:t> </a:t>
            </a:r>
            <a:br>
              <a:rPr lang="en-GB"/>
            </a:br>
            <a:endParaRPr/>
          </a:p>
        </p:txBody>
      </p:sp>
      <p:graphicFrame>
        <p:nvGraphicFramePr>
          <p:cNvPr id="224" name="Google Shape;224;p6"/>
          <p:cNvGraphicFramePr/>
          <p:nvPr/>
        </p:nvGraphicFramePr>
        <p:xfrm>
          <a:off x="1940299" y="1791100"/>
          <a:ext cx="9656650" cy="3873900"/>
        </p:xfrm>
        <a:graphic>
          <a:graphicData uri="http://schemas.openxmlformats.org/drawingml/2006/table">
            <a:tbl>
              <a:tblPr firstRow="1" bandRow="1">
                <a:noFill/>
                <a:tableStyleId>{E4217CA8-4CAB-421E-9594-ED73DE9C768B}</a:tableStyleId>
              </a:tblPr>
              <a:tblGrid>
                <a:gridCol w="4828325">
                  <a:extLst>
                    <a:ext uri="{9D8B030D-6E8A-4147-A177-3AD203B41FA5}">
                      <a16:colId xmlns:a16="http://schemas.microsoft.com/office/drawing/2014/main" val="20000"/>
                    </a:ext>
                  </a:extLst>
                </a:gridCol>
                <a:gridCol w="4828325">
                  <a:extLst>
                    <a:ext uri="{9D8B030D-6E8A-4147-A177-3AD203B41FA5}">
                      <a16:colId xmlns:a16="http://schemas.microsoft.com/office/drawing/2014/main" val="20001"/>
                    </a:ext>
                  </a:extLst>
                </a:gridCol>
              </a:tblGrid>
              <a:tr h="38739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Raleway"/>
                          <a:ea typeface="Raleway"/>
                          <a:cs typeface="Raleway"/>
                          <a:sym typeface="Raleway"/>
                        </a:rPr>
                        <a:t> </a:t>
                      </a:r>
                      <a:endParaRPr sz="1800" b="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u="none" strike="noStrike" cap="none">
                          <a:solidFill>
                            <a:schemeClr val="lt1"/>
                          </a:solidFill>
                          <a:latin typeface="Arial"/>
                          <a:ea typeface="Arial"/>
                          <a:cs typeface="Arial"/>
                          <a:sym typeface="Arial"/>
                        </a:rPr>
                        <a:t>iPhone Users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Settings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General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Accessibility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Speech</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Speak Screen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Slide the button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Swipe down with two fingers from the           top of the screen to hear the screen content read out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r>
                        <a:rPr lang="en-GB" sz="2000" b="1" u="none" strike="noStrike" cap="none">
                          <a:solidFill>
                            <a:schemeClr val="lt1"/>
                          </a:solidFill>
                          <a:latin typeface="Raleway"/>
                          <a:ea typeface="Raleway"/>
                          <a:cs typeface="Raleway"/>
                          <a:sym typeface="Raleway"/>
                        </a:rPr>
                        <a:t>A</a:t>
                      </a:r>
                      <a:r>
                        <a:rPr lang="en-GB" sz="2000" b="1" u="none" strike="noStrike" cap="none">
                          <a:solidFill>
                            <a:schemeClr val="lt1"/>
                          </a:solidFill>
                          <a:latin typeface="Arial"/>
                          <a:ea typeface="Arial"/>
                          <a:cs typeface="Arial"/>
                          <a:sym typeface="Arial"/>
                        </a:rPr>
                        <a:t>ndroid Users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Settings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Accessibility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Screen Reader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Voice Assistant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Slide the button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Allow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Okay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 Press the text you would like to be read aloud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2000"/>
              <a:buFont typeface="Rockwell"/>
              <a:buNone/>
            </a:pPr>
            <a:br>
              <a:rPr lang="en-GB" sz="2000"/>
            </a:br>
            <a:br>
              <a:rPr lang="en-GB" sz="2000"/>
            </a:br>
            <a:br>
              <a:rPr lang="en-GB" sz="2000"/>
            </a:br>
            <a:br>
              <a:rPr lang="en-GB" sz="2000"/>
            </a:br>
            <a:br>
              <a:rPr lang="en-GB" sz="2000"/>
            </a:br>
            <a:r>
              <a:rPr lang="en-GB"/>
              <a:t> </a:t>
            </a:r>
            <a:br>
              <a:rPr lang="en-GB"/>
            </a:br>
            <a:r>
              <a:rPr lang="en-GB"/>
              <a:t> </a:t>
            </a:r>
            <a:br>
              <a:rPr lang="en-GB"/>
            </a:br>
            <a:endParaRPr/>
          </a:p>
        </p:txBody>
      </p:sp>
      <p:graphicFrame>
        <p:nvGraphicFramePr>
          <p:cNvPr id="231" name="Google Shape;231;p7"/>
          <p:cNvGraphicFramePr/>
          <p:nvPr/>
        </p:nvGraphicFramePr>
        <p:xfrm>
          <a:off x="3628750" y="5879338"/>
          <a:ext cx="6123450" cy="1310650"/>
        </p:xfrm>
        <a:graphic>
          <a:graphicData uri="http://schemas.openxmlformats.org/drawingml/2006/table">
            <a:tbl>
              <a:tblPr firstRow="1" bandRow="1">
                <a:noFill/>
                <a:tableStyleId>{E4217CA8-4CAB-421E-9594-ED73DE9C768B}</a:tableStyleId>
              </a:tblPr>
              <a:tblGrid>
                <a:gridCol w="1337475">
                  <a:extLst>
                    <a:ext uri="{9D8B030D-6E8A-4147-A177-3AD203B41FA5}">
                      <a16:colId xmlns:a16="http://schemas.microsoft.com/office/drawing/2014/main" val="20000"/>
                    </a:ext>
                  </a:extLst>
                </a:gridCol>
                <a:gridCol w="4785975">
                  <a:extLst>
                    <a:ext uri="{9D8B030D-6E8A-4147-A177-3AD203B41FA5}">
                      <a16:colId xmlns:a16="http://schemas.microsoft.com/office/drawing/2014/main" val="20001"/>
                    </a:ext>
                  </a:extLst>
                </a:gridCol>
              </a:tblGrid>
              <a:tr h="1310650">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 #10</a:t>
                      </a:r>
                      <a:endParaRPr sz="4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000"/>
                        <a:buFont typeface="Arial"/>
                        <a:buNone/>
                      </a:pPr>
                      <a:r>
                        <a:rPr lang="en-GB" sz="4000" u="none" strike="noStrike" cap="none"/>
                        <a:t>Sharing Stories</a:t>
                      </a:r>
                      <a:endParaRPr sz="400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B906F774-BF4A-4202-BEA0-2DDC498E1F0F}"/>
              </a:ext>
            </a:extLst>
          </p:cNvPr>
          <p:cNvPicPr>
            <a:picLocks noChangeAspect="1"/>
          </p:cNvPicPr>
          <p:nvPr/>
        </p:nvPicPr>
        <p:blipFill>
          <a:blip r:embed="rId3"/>
          <a:stretch>
            <a:fillRect/>
          </a:stretch>
        </p:blipFill>
        <p:spPr>
          <a:xfrm rot="5400000">
            <a:off x="4059878" y="249312"/>
            <a:ext cx="5127492" cy="5666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2000"/>
              <a:buFont typeface="Rockwell"/>
              <a:buNone/>
            </a:pPr>
            <a:br>
              <a:rPr lang="en-GB" sz="2000"/>
            </a:br>
            <a:br>
              <a:rPr lang="en-GB" sz="2000"/>
            </a:br>
            <a:br>
              <a:rPr lang="en-GB" sz="2000"/>
            </a:br>
            <a:br>
              <a:rPr lang="en-GB" sz="2000"/>
            </a:br>
            <a:br>
              <a:rPr lang="en-GB" sz="2000"/>
            </a:br>
            <a:r>
              <a:rPr lang="en-GB"/>
              <a:t> </a:t>
            </a:r>
            <a:br>
              <a:rPr lang="en-GB"/>
            </a:br>
            <a:r>
              <a:rPr lang="en-GB"/>
              <a:t> </a:t>
            </a:r>
            <a:br>
              <a:rPr lang="en-GB"/>
            </a:br>
            <a:endParaRPr/>
          </a:p>
        </p:txBody>
      </p:sp>
      <p:graphicFrame>
        <p:nvGraphicFramePr>
          <p:cNvPr id="239" name="Google Shape;239;p8"/>
          <p:cNvGraphicFramePr/>
          <p:nvPr/>
        </p:nvGraphicFramePr>
        <p:xfrm>
          <a:off x="4053876" y="5870948"/>
          <a:ext cx="4925775" cy="1310650"/>
        </p:xfrm>
        <a:graphic>
          <a:graphicData uri="http://schemas.openxmlformats.org/drawingml/2006/table">
            <a:tbl>
              <a:tblPr firstRow="1" bandRow="1">
                <a:noFill/>
                <a:tableStyleId>{E4217CA8-4CAB-421E-9594-ED73DE9C768B}</a:tableStyleId>
              </a:tblPr>
              <a:tblGrid>
                <a:gridCol w="1321125">
                  <a:extLst>
                    <a:ext uri="{9D8B030D-6E8A-4147-A177-3AD203B41FA5}">
                      <a16:colId xmlns:a16="http://schemas.microsoft.com/office/drawing/2014/main" val="20000"/>
                    </a:ext>
                  </a:extLst>
                </a:gridCol>
                <a:gridCol w="3604650">
                  <a:extLst>
                    <a:ext uri="{9D8B030D-6E8A-4147-A177-3AD203B41FA5}">
                      <a16:colId xmlns:a16="http://schemas.microsoft.com/office/drawing/2014/main" val="20001"/>
                    </a:ext>
                  </a:extLst>
                </a:gridCol>
              </a:tblGrid>
              <a:tr h="1310650">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 #08</a:t>
                      </a:r>
                      <a:endParaRPr sz="4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000"/>
                        <a:buFont typeface="Arial"/>
                        <a:buNone/>
                      </a:pPr>
                      <a:r>
                        <a:rPr lang="en-GB" sz="4000" u="none" strike="noStrike" cap="none"/>
                        <a:t>Bubbles</a:t>
                      </a:r>
                      <a:endParaRPr sz="400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240" name="Google Shape;240;p8"/>
          <p:cNvPicPr preferRelativeResize="0"/>
          <p:nvPr/>
        </p:nvPicPr>
        <p:blipFill rotWithShape="1">
          <a:blip r:embed="rId3">
            <a:alphaModFix/>
          </a:blip>
          <a:srcRect/>
          <a:stretch/>
        </p:blipFill>
        <p:spPr>
          <a:xfrm>
            <a:off x="3221918" y="365124"/>
            <a:ext cx="7358996" cy="5312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1787899" y="365125"/>
            <a:ext cx="992088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8E4"/>
              </a:buClr>
              <a:buSzPts val="2000"/>
              <a:buFont typeface="Rockwell"/>
              <a:buNone/>
            </a:pPr>
            <a:br>
              <a:rPr lang="en-GB" sz="2000"/>
            </a:br>
            <a:br>
              <a:rPr lang="en-GB" sz="2000"/>
            </a:br>
            <a:br>
              <a:rPr lang="en-GB" sz="2000"/>
            </a:br>
            <a:br>
              <a:rPr lang="en-GB" sz="2000"/>
            </a:br>
            <a:br>
              <a:rPr lang="en-GB" sz="2000"/>
            </a:br>
            <a:r>
              <a:rPr lang="en-GB"/>
              <a:t> </a:t>
            </a:r>
            <a:br>
              <a:rPr lang="en-GB"/>
            </a:br>
            <a:r>
              <a:rPr lang="en-GB"/>
              <a:t> </a:t>
            </a:r>
            <a:br>
              <a:rPr lang="en-GB"/>
            </a:br>
            <a:endParaRPr/>
          </a:p>
        </p:txBody>
      </p:sp>
      <p:graphicFrame>
        <p:nvGraphicFramePr>
          <p:cNvPr id="247" name="Google Shape;247;p9"/>
          <p:cNvGraphicFramePr/>
          <p:nvPr/>
        </p:nvGraphicFramePr>
        <p:xfrm>
          <a:off x="3937259" y="5939554"/>
          <a:ext cx="5622150" cy="701050"/>
        </p:xfrm>
        <a:graphic>
          <a:graphicData uri="http://schemas.openxmlformats.org/drawingml/2006/table">
            <a:tbl>
              <a:tblPr firstRow="1" bandRow="1">
                <a:noFill/>
                <a:tableStyleId>{E4217CA8-4CAB-421E-9594-ED73DE9C768B}</a:tableStyleId>
              </a:tblPr>
              <a:tblGrid>
                <a:gridCol w="1376725">
                  <a:extLst>
                    <a:ext uri="{9D8B030D-6E8A-4147-A177-3AD203B41FA5}">
                      <a16:colId xmlns:a16="http://schemas.microsoft.com/office/drawing/2014/main" val="20000"/>
                    </a:ext>
                  </a:extLst>
                </a:gridCol>
                <a:gridCol w="4245425">
                  <a:extLst>
                    <a:ext uri="{9D8B030D-6E8A-4147-A177-3AD203B41FA5}">
                      <a16:colId xmlns:a16="http://schemas.microsoft.com/office/drawing/2014/main" val="20001"/>
                    </a:ext>
                  </a:extLst>
                </a:gridCol>
              </a:tblGrid>
              <a:tr h="568350">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 #30</a:t>
                      </a:r>
                      <a:endParaRPr sz="4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000"/>
                        <a:buFont typeface="Arial"/>
                        <a:buNone/>
                      </a:pPr>
                      <a:r>
                        <a:rPr lang="en-GB" sz="4000" b="1" u="none" strike="noStrike" cap="none">
                          <a:solidFill>
                            <a:schemeClr val="lt1"/>
                          </a:solidFill>
                          <a:latin typeface="Raleway"/>
                          <a:ea typeface="Raleway"/>
                          <a:cs typeface="Raleway"/>
                          <a:sym typeface="Raleway"/>
                        </a:rPr>
                        <a:t>Yummy Picnic</a:t>
                      </a:r>
                      <a:endParaRPr sz="400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248" name="Google Shape;248;p9"/>
          <p:cNvPicPr preferRelativeResize="0"/>
          <p:nvPr/>
        </p:nvPicPr>
        <p:blipFill rotWithShape="1">
          <a:blip r:embed="rId3">
            <a:alphaModFix/>
          </a:blip>
          <a:srcRect r="20823"/>
          <a:stretch/>
        </p:blipFill>
        <p:spPr>
          <a:xfrm>
            <a:off x="3937265" y="365125"/>
            <a:ext cx="5622151" cy="5325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894</Words>
  <Application>Microsoft Office PowerPoint</Application>
  <PresentationFormat>Widescreen</PresentationFormat>
  <Paragraphs>113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Rockwell</vt:lpstr>
      <vt:lpstr>Arial</vt:lpstr>
      <vt:lpstr>Calibri</vt:lpstr>
      <vt:lpstr>Raleway</vt:lpstr>
      <vt:lpstr>Office Theme</vt:lpstr>
      <vt:lpstr>PowerPoint Presentation</vt:lpstr>
      <vt:lpstr>  50 Things to Do Before You’re Five  is an initiative developed by a team at  St Edmund’s Nursery School,  launched in May 2018.  Based on the theory of experiential learning, it celebrates and supports the difference parents and play can make to children’s outcomes</vt:lpstr>
      <vt:lpstr>Poster -Back of the kitchen door to tick off each as you complete and re visit!  A smart phone app - Provides detailed information, collects photos as ‘memories’. Users can choose to share memories with family, friends, settings on/or social media   50 postcards on a ring - Useful for families that don’t have access to a smart phone  A web site- Filled with additional detail, links to helpful web sites and ‘how to’ videos. A great place to find suggestions of what’s on locally!</vt:lpstr>
      <vt:lpstr>How to download the app </vt:lpstr>
      <vt:lpstr>…or use the QR code on the 50 Things poster</vt:lpstr>
      <vt:lpstr>       We want to support everyone to access our app so we have researched and found ways that can help make it easier for users to understand. Below is a guide for both Apple and Android users to enable ‘speak screen’.        </vt:lpstr>
      <vt:lpstr>         </vt:lpstr>
      <vt:lpstr>         </vt:lpstr>
      <vt:lpstr>         </vt:lpstr>
      <vt:lpstr>         </vt:lpstr>
      <vt:lpstr>         </vt:lpstr>
      <vt:lpstr>Sharing at  school</vt:lpstr>
      <vt:lpstr>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Harrison</dc:creator>
  <cp:lastModifiedBy>Angela Waugh</cp:lastModifiedBy>
  <cp:revision>3</cp:revision>
  <dcterms:created xsi:type="dcterms:W3CDTF">2018-11-28T08:46:00Z</dcterms:created>
  <dcterms:modified xsi:type="dcterms:W3CDTF">2023-02-10T11:46:31Z</dcterms:modified>
</cp:coreProperties>
</file>