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7" r:id="rId7"/>
    <p:sldId id="257" r:id="rId8"/>
    <p:sldId id="260" r:id="rId9"/>
    <p:sldId id="261" r:id="rId10"/>
    <p:sldId id="262" r:id="rId11"/>
    <p:sldId id="258" r:id="rId12"/>
    <p:sldId id="259" r:id="rId13"/>
    <p:sldId id="26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elle Shepherd" userId="427bdc4d-e153-4f8b-aac5-38d7fd6817f9" providerId="ADAL" clId="{CFFC7012-3B54-4A91-9A6A-D062EAE4C195}"/>
    <pc:docChg chg="modSld">
      <pc:chgData name="Chantelle Shepherd" userId="427bdc4d-e153-4f8b-aac5-38d7fd6817f9" providerId="ADAL" clId="{CFFC7012-3B54-4A91-9A6A-D062EAE4C195}" dt="2025-09-22T15:05:55.047" v="3" actId="1076"/>
      <pc:docMkLst>
        <pc:docMk/>
      </pc:docMkLst>
      <pc:sldChg chg="modSp">
        <pc:chgData name="Chantelle Shepherd" userId="427bdc4d-e153-4f8b-aac5-38d7fd6817f9" providerId="ADAL" clId="{CFFC7012-3B54-4A91-9A6A-D062EAE4C195}" dt="2025-09-22T15:05:01.979" v="0" actId="2711"/>
        <pc:sldMkLst>
          <pc:docMk/>
          <pc:sldMk cId="48214075" sldId="267"/>
        </pc:sldMkLst>
        <pc:spChg chg="mod">
          <ac:chgData name="Chantelle Shepherd" userId="427bdc4d-e153-4f8b-aac5-38d7fd6817f9" providerId="ADAL" clId="{CFFC7012-3B54-4A91-9A6A-D062EAE4C195}" dt="2025-09-22T15:05:01.979" v="0" actId="2711"/>
          <ac:spMkLst>
            <pc:docMk/>
            <pc:sldMk cId="48214075" sldId="267"/>
            <ac:spMk id="3" creationId="{B7E39D8F-7EC7-4D68-8836-1E417593A7CA}"/>
          </ac:spMkLst>
        </pc:spChg>
      </pc:sldChg>
      <pc:sldChg chg="modSp">
        <pc:chgData name="Chantelle Shepherd" userId="427bdc4d-e153-4f8b-aac5-38d7fd6817f9" providerId="ADAL" clId="{CFFC7012-3B54-4A91-9A6A-D062EAE4C195}" dt="2025-09-22T15:05:55.047" v="3" actId="1076"/>
        <pc:sldMkLst>
          <pc:docMk/>
          <pc:sldMk cId="2218154376" sldId="268"/>
        </pc:sldMkLst>
        <pc:spChg chg="mod">
          <ac:chgData name="Chantelle Shepherd" userId="427bdc4d-e153-4f8b-aac5-38d7fd6817f9" providerId="ADAL" clId="{CFFC7012-3B54-4A91-9A6A-D062EAE4C195}" dt="2025-09-22T15:05:47.042" v="1" actId="2711"/>
          <ac:spMkLst>
            <pc:docMk/>
            <pc:sldMk cId="2218154376" sldId="268"/>
            <ac:spMk id="2" creationId="{94E2B75C-E96B-4A10-84A7-815C4BC3DEF4}"/>
          </ac:spMkLst>
        </pc:spChg>
        <pc:spChg chg="mod">
          <ac:chgData name="Chantelle Shepherd" userId="427bdc4d-e153-4f8b-aac5-38d7fd6817f9" providerId="ADAL" clId="{CFFC7012-3B54-4A91-9A6A-D062EAE4C195}" dt="2025-09-22T15:05:55.047" v="3" actId="1076"/>
          <ac:spMkLst>
            <pc:docMk/>
            <pc:sldMk cId="2218154376" sldId="268"/>
            <ac:spMk id="3" creationId="{F407EEA0-4384-42E8-8242-E9861E41EF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0976-586F-4135-B16D-6E980135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8BA38-1432-4A0F-BE5B-F8BE9B5BD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2201-BBF8-455E-846A-C53B555C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7D37-7E64-4EE6-9EF2-D8AC70C5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4F27-1E37-407B-B774-C5383992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6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84DB-7D4B-427D-B94A-5481C8A6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EB9E9-F4AA-4D7B-B828-2870B5A88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043EE-01D3-4AFF-A029-23551C5D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EC15-A92F-487F-97FE-F03BDE40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E178-1C77-4019-8C0F-8C6C6F3E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6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0C8DE-AEC9-4FFF-BCE1-96CC46569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4E9B6-A1B3-4B1F-95C6-590161E2F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1442E-C04B-40A4-BF75-1E8E622B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EB8F-24BA-42D8-8F27-7CABDFB6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851B-E5EB-4211-BDA5-2EC6C327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7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7C45-BE53-401E-A6C5-A6C1A375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9164-E514-4CEF-95F6-40E6E094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29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BF3E-5D89-470D-A93E-40992953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F7726-4442-4AEB-BAC2-39BC3C98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4B2B6-9877-4773-8F6D-123CCB87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317D7D-C285-4E6A-A3CE-1395C4576ECF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152400">
            <a:solidFill>
              <a:srgbClr val="602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4D4C82F-1BB2-4859-A243-1ED9863A6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9900" y="9223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70FD-3354-4F74-93A0-C2BF4F40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656F0-589C-48E5-9D5D-345AAE9E5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CD92C-8649-412A-A96C-5963AB32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D524-7976-4843-9C81-E22573C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9D18-87E8-4320-8CBF-0C483465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8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70ED-BDBD-4379-9883-D44D9DA2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9064-46A5-4121-933E-DA87C585A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9ACB0-7D08-422F-A785-EA95322E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6C19-0DFD-4ED4-9586-3CB2243A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9A35-AC56-4243-88FF-8C8D66C8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DEE11-1991-4277-8105-31FAD451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6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069B-959B-40B0-ADD6-A144C261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B598-2D08-4391-93DB-787322F9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6FA0A-005A-471E-98C1-B745BC8B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255FA-86ED-48A2-B0EB-6653E48EE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39C49-0BFE-4C04-B0A8-038BD6581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F2370-E977-4AF6-B987-DA4E69A1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49241-BAAE-44B5-A364-9A905C4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D6378-0F87-454D-B24C-E780499B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7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E797-1DD9-436F-B2F2-A914C5F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6C5F8-3811-4ACE-9E29-A882B3D2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61680-B2B8-40FF-82B0-7634D4A6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6E8D9-F60B-4791-AB69-AF10CCB3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EB74E-FC81-4475-B388-E4244A7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BB7E7-250C-4A95-BC74-3EB113DA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34A15-E9BB-47FC-97B1-C8A47433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B864-C3B4-4EA0-AA66-4A54E0E9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2049-BCB1-4F29-BAEC-B68A10B4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05DF1-AF7C-4392-8D2C-93C84D66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F685B-311F-4774-A3F5-41731E18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8C027-2B45-45A3-A960-FED0303A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58AF6-B959-42A3-B514-276C0B54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5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5470-B754-4227-B942-996B47AA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00065-C3BF-49F6-A21D-D62C51684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926D5-FC9F-4822-9F88-CD7216990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5FB0-F913-4397-8166-8748E3C2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353A9-B1C4-4A20-8B62-19ED9F3B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67290-8709-4992-BED3-B3337DFE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46AA3-A181-4376-8E46-B45873CE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6B973-D099-439F-861F-8C66A3E0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95AC-D6F6-4569-BB9B-0FDA0DB27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7858E-1C26-4177-96B5-72F76D73A568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0FC3-A13E-458A-8768-6E029C451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55BC0-830A-4D17-B65A-E30461B6B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885C-9F93-4350-8571-1470C720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3BE1-171E-4AE9-B5EA-BDC7BCFA1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7538"/>
            <a:ext cx="9144000" cy="2387600"/>
          </a:xfrm>
        </p:spPr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Welcome to Year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B1E6B-7C0D-4AB0-9E4D-40BC29D4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7213"/>
            <a:ext cx="9144000" cy="1655762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Twinkl Light" panose="02000000000000000000" pitchFamily="2" charset="0"/>
              </a:rPr>
              <a:t>25th September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52640-0BA7-4AAC-895C-196E4FCF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36" y="4047977"/>
            <a:ext cx="1847527" cy="18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B75C-E96B-4A10-84A7-815C4BC3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Half termly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EEA0-4384-42E8-8242-E9861E41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2022689"/>
            <a:ext cx="10515600" cy="4351338"/>
          </a:xfrm>
        </p:spPr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Letter uploaded to school website outlining our topic for the half term, key learning question, school trips, PE dates and more.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A46F1-84EB-4F7A-A396-31609522E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8" t="28229" r="37696" b="21147"/>
          <a:stretch/>
        </p:blipFill>
        <p:spPr>
          <a:xfrm>
            <a:off x="255495" y="3079376"/>
            <a:ext cx="3254187" cy="35115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C1E161-3314-4D81-8BA2-46EF115CE38C}"/>
              </a:ext>
            </a:extLst>
          </p:cNvPr>
          <p:cNvSpPr/>
          <p:nvPr/>
        </p:nvSpPr>
        <p:spPr>
          <a:xfrm>
            <a:off x="242048" y="3052482"/>
            <a:ext cx="699246" cy="59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13FFB3-B4F6-40AA-A58C-E5EF34427BDA}"/>
              </a:ext>
            </a:extLst>
          </p:cNvPr>
          <p:cNvSpPr/>
          <p:nvPr/>
        </p:nvSpPr>
        <p:spPr>
          <a:xfrm>
            <a:off x="242048" y="3902523"/>
            <a:ext cx="699246" cy="59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0AF922-D34A-40EC-911F-4F383830A6BD}"/>
              </a:ext>
            </a:extLst>
          </p:cNvPr>
          <p:cNvSpPr/>
          <p:nvPr/>
        </p:nvSpPr>
        <p:spPr>
          <a:xfrm>
            <a:off x="2200836" y="4835167"/>
            <a:ext cx="699246" cy="59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5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9AAF-2239-4D09-957D-BA201B31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9D8F-7EC7-4D68-8836-1E417593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417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winkl Light" panose="02000000000000000000" pitchFamily="2" charset="0"/>
              </a:rPr>
              <a:t>Miss Hammond 1.1 Class teacher</a:t>
            </a:r>
          </a:p>
          <a:p>
            <a:r>
              <a:rPr lang="en-GB" sz="2400" dirty="0">
                <a:latin typeface="Twinkl Light" panose="02000000000000000000" pitchFamily="2" charset="0"/>
              </a:rPr>
              <a:t>Miss Shepherd 1.2 Class teacher</a:t>
            </a:r>
          </a:p>
          <a:p>
            <a:r>
              <a:rPr lang="en-GB" sz="2400" dirty="0">
                <a:latin typeface="Twinkl Light" panose="02000000000000000000" pitchFamily="2" charset="0"/>
              </a:rPr>
              <a:t>Mrs Kershaw 1.3 Class teacher</a:t>
            </a:r>
          </a:p>
          <a:p>
            <a:r>
              <a:rPr lang="en-GB" sz="2400" dirty="0">
                <a:latin typeface="Twinkl Light" panose="02000000000000000000" pitchFamily="2" charset="0"/>
              </a:rPr>
              <a:t>Mrs </a:t>
            </a:r>
            <a:r>
              <a:rPr lang="en-GB" sz="2400" dirty="0" err="1">
                <a:latin typeface="Twinkl Light" panose="02000000000000000000" pitchFamily="2" charset="0"/>
              </a:rPr>
              <a:t>Arato</a:t>
            </a:r>
            <a:endParaRPr lang="en-GB" sz="2400" dirty="0">
              <a:latin typeface="Twinkl Light" panose="02000000000000000000" pitchFamily="2" charset="0"/>
            </a:endParaRPr>
          </a:p>
          <a:p>
            <a:r>
              <a:rPr lang="en-GB" sz="2400" dirty="0">
                <a:latin typeface="Twinkl Light" panose="02000000000000000000" pitchFamily="2" charset="0"/>
              </a:rPr>
              <a:t>Miss Lee</a:t>
            </a:r>
          </a:p>
          <a:p>
            <a:r>
              <a:rPr lang="en-GB" sz="2400" dirty="0">
                <a:latin typeface="Twinkl Light" panose="02000000000000000000" pitchFamily="2" charset="0"/>
              </a:rPr>
              <a:t>Ms Rawlins</a:t>
            </a:r>
          </a:p>
          <a:p>
            <a:r>
              <a:rPr lang="en-GB" sz="2400" dirty="0">
                <a:latin typeface="Twinkl Light" panose="02000000000000000000" pitchFamily="2" charset="0"/>
              </a:rPr>
              <a:t>Miss Burniston</a:t>
            </a:r>
          </a:p>
          <a:p>
            <a:r>
              <a:rPr lang="en-GB" sz="2400" dirty="0">
                <a:latin typeface="Twinkl Light" panose="02000000000000000000" pitchFamily="2" charset="0"/>
              </a:rPr>
              <a:t>Mrs Robertshaw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21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9AAF-2239-4D09-957D-BA201B31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A day in 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9D8F-7EC7-4D68-8836-1E417593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Morning</a:t>
            </a:r>
          </a:p>
          <a:p>
            <a:pPr lvl="1"/>
            <a:r>
              <a:rPr lang="en-GB" dirty="0"/>
              <a:t>Daily maths, English, phonics </a:t>
            </a:r>
          </a:p>
          <a:p>
            <a:pPr lvl="1"/>
            <a:r>
              <a:rPr lang="en-GB" dirty="0"/>
              <a:t>Snack </a:t>
            </a:r>
          </a:p>
          <a:p>
            <a:pPr lvl="1"/>
            <a:r>
              <a:rPr lang="en-GB" dirty="0"/>
              <a:t>Assembly</a:t>
            </a:r>
          </a:p>
          <a:p>
            <a:pPr lvl="1"/>
            <a:r>
              <a:rPr lang="en-GB" dirty="0"/>
              <a:t>Playtime</a:t>
            </a:r>
          </a:p>
          <a:p>
            <a:pPr lvl="1"/>
            <a:endParaRPr lang="en-GB" dirty="0"/>
          </a:p>
          <a:p>
            <a:pPr marL="268288" lvl="1"/>
            <a:r>
              <a:rPr lang="en-GB" sz="2800" dirty="0">
                <a:solidFill>
                  <a:prstClr val="black"/>
                </a:solidFill>
              </a:rPr>
              <a:t>Afternoon</a:t>
            </a:r>
          </a:p>
          <a:p>
            <a:pPr marL="720725" lvl="2"/>
            <a:r>
              <a:rPr lang="en-GB" sz="2400" dirty="0">
                <a:solidFill>
                  <a:prstClr val="black"/>
                </a:solidFill>
              </a:rPr>
              <a:t>Lunch and playtime</a:t>
            </a:r>
          </a:p>
          <a:p>
            <a:pPr marL="720725" lvl="2"/>
            <a:r>
              <a:rPr lang="en-GB" sz="2400" dirty="0">
                <a:solidFill>
                  <a:prstClr val="black"/>
                </a:solidFill>
              </a:rPr>
              <a:t>Foundation subjects (Science, History, Geography, Art, PE etc)</a:t>
            </a:r>
          </a:p>
          <a:p>
            <a:pPr marL="720725" lvl="2"/>
            <a:r>
              <a:rPr lang="en-GB" sz="2400" dirty="0">
                <a:solidFill>
                  <a:prstClr val="black"/>
                </a:solidFill>
              </a:rPr>
              <a:t>Story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28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590F-C80E-4266-BE95-C3ABFEE3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Handwriting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F1331-FEB7-4F9E-86E0-61651CE1C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20" y="1885950"/>
            <a:ext cx="3486150" cy="4972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59B7C1-E89B-4D6B-869E-5203317D11C1}"/>
              </a:ext>
            </a:extLst>
          </p:cNvPr>
          <p:cNvSpPr/>
          <p:nvPr/>
        </p:nvSpPr>
        <p:spPr>
          <a:xfrm>
            <a:off x="5286103" y="3675017"/>
            <a:ext cx="174171" cy="10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3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CEB-3267-4078-B752-1FB53BFE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08E4-E52F-48E6-A43C-BDA1D5690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Year 1 phonics screening in June</a:t>
            </a:r>
          </a:p>
          <a:p>
            <a:r>
              <a:rPr lang="en-GB" dirty="0">
                <a:latin typeface="Twinkl Light" panose="02000000000000000000" pitchFamily="2" charset="0"/>
              </a:rPr>
              <a:t>Daily small group phonics sessions</a:t>
            </a:r>
          </a:p>
          <a:p>
            <a:r>
              <a:rPr lang="en-GB" dirty="0">
                <a:latin typeface="Twinkl Light" panose="02000000000000000000" pitchFamily="2" charset="0"/>
              </a:rPr>
              <a:t>Half-termly assessments</a:t>
            </a:r>
          </a:p>
          <a:p>
            <a:endParaRPr lang="en-GB" dirty="0">
              <a:latin typeface="Twinkl Light" panose="02000000000000000000" pitchFamily="2" charset="0"/>
            </a:endParaRPr>
          </a:p>
          <a:p>
            <a:r>
              <a:rPr lang="en-GB" dirty="0">
                <a:latin typeface="Twinkl Light" panose="02000000000000000000" pitchFamily="2" charset="0"/>
              </a:rPr>
              <a:t>Useful websites: Phonics Bloom games</a:t>
            </a:r>
          </a:p>
          <a:p>
            <a:r>
              <a:rPr lang="en-GB" dirty="0">
                <a:latin typeface="Twinkl Light" panose="02000000000000000000" pitchFamily="2" charset="0"/>
              </a:rPr>
              <a:t>Reading at home helps!</a:t>
            </a:r>
          </a:p>
          <a:p>
            <a:endParaRPr lang="en-GB" dirty="0"/>
          </a:p>
        </p:txBody>
      </p:sp>
      <p:pic>
        <p:nvPicPr>
          <p:cNvPr id="4" name="Picture 3" descr="Complex_Speed_Sounds_Chart.pdf">
            <a:extLst>
              <a:ext uri="{FF2B5EF4-FFF2-40B4-BE49-F238E27FC236}">
                <a16:creationId xmlns:a16="http://schemas.microsoft.com/office/drawing/2014/main" id="{EE356D3F-FCD4-4BEA-ACDA-1E826175DAC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7053290" y="1983011"/>
            <a:ext cx="4078838" cy="45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8B41-2A04-4861-B169-92A984FA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Book bags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2A18-AA3F-4ED6-B3AB-DAE21DDC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To be brought in </a:t>
            </a:r>
            <a:r>
              <a:rPr lang="en-GB" u="sng" dirty="0">
                <a:latin typeface="Twinkl Light" panose="02000000000000000000" pitchFamily="2" charset="0"/>
              </a:rPr>
              <a:t>every day</a:t>
            </a:r>
          </a:p>
          <a:p>
            <a:r>
              <a:rPr lang="en-GB" dirty="0">
                <a:latin typeface="Twinkl Light" panose="02000000000000000000" pitchFamily="2" charset="0"/>
              </a:rPr>
              <a:t>School book bags</a:t>
            </a:r>
          </a:p>
          <a:p>
            <a:endParaRPr lang="en-GB" dirty="0">
              <a:latin typeface="Twinkl Light" panose="02000000000000000000" pitchFamily="2" charset="0"/>
            </a:endParaRPr>
          </a:p>
          <a:p>
            <a:r>
              <a:rPr lang="en-GB" dirty="0">
                <a:latin typeface="Twinkl Light" panose="02000000000000000000" pitchFamily="2" charset="0"/>
              </a:rPr>
              <a:t>Book linked to phonics group</a:t>
            </a:r>
          </a:p>
          <a:p>
            <a:r>
              <a:rPr lang="en-GB" dirty="0">
                <a:latin typeface="Twinkl Light" panose="02000000000000000000" pitchFamily="2" charset="0"/>
              </a:rPr>
              <a:t>Reading for pleasure book</a:t>
            </a:r>
          </a:p>
          <a:p>
            <a:r>
              <a:rPr lang="en-GB" dirty="0">
                <a:latin typeface="Twinkl Light" panose="02000000000000000000" pitchFamily="2" charset="0"/>
              </a:rPr>
              <a:t>Spelling book, linked to phonics group</a:t>
            </a:r>
          </a:p>
          <a:p>
            <a:r>
              <a:rPr lang="en-GB" dirty="0">
                <a:latin typeface="Twinkl Light" panose="02000000000000000000" pitchFamily="2" charset="0"/>
              </a:rPr>
              <a:t>Reading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F2CBB-628F-486E-9D9F-0F6C21D09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0" r="9955" b="30640"/>
          <a:stretch/>
        </p:blipFill>
        <p:spPr>
          <a:xfrm>
            <a:off x="7412760" y="2792631"/>
            <a:ext cx="3941040" cy="31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881F-1859-4205-9738-B94E6ED6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434A-FF5E-42C8-AAA9-FF59ED9F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29"/>
            <a:ext cx="768046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Twinkl Light" panose="02000000000000000000" pitchFamily="2" charset="0"/>
              </a:rPr>
              <a:t>1.1 and 1.3 every Tuesday</a:t>
            </a:r>
          </a:p>
          <a:p>
            <a:r>
              <a:rPr lang="en-GB" dirty="0">
                <a:latin typeface="Twinkl Light" panose="02000000000000000000" pitchFamily="2" charset="0"/>
              </a:rPr>
              <a:t>1.2 every Friday</a:t>
            </a:r>
          </a:p>
          <a:p>
            <a:r>
              <a:rPr lang="en-GB" dirty="0">
                <a:latin typeface="Twinkl Light" panose="02000000000000000000" pitchFamily="2" charset="0"/>
              </a:rPr>
              <a:t>All classes have additional days on a Monday.    See the school website for your child’s dates.</a:t>
            </a:r>
          </a:p>
          <a:p>
            <a:endParaRPr lang="en-GB" dirty="0">
              <a:latin typeface="Twinkl Light" panose="02000000000000000000" pitchFamily="2" charset="0"/>
            </a:endParaRPr>
          </a:p>
          <a:p>
            <a:r>
              <a:rPr lang="en-GB" dirty="0">
                <a:latin typeface="Twinkl Light" panose="02000000000000000000" pitchFamily="2" charset="0"/>
              </a:rPr>
              <a:t>Kit	</a:t>
            </a:r>
          </a:p>
          <a:p>
            <a:pPr lvl="1"/>
            <a:r>
              <a:rPr lang="en-GB" dirty="0">
                <a:latin typeface="Twinkl Light" panose="02000000000000000000" pitchFamily="2" charset="0"/>
              </a:rPr>
              <a:t>Come to school in PE kits</a:t>
            </a:r>
          </a:p>
          <a:p>
            <a:pPr lvl="1"/>
            <a:r>
              <a:rPr lang="en-GB" dirty="0">
                <a:latin typeface="Twinkl Light" panose="02000000000000000000" pitchFamily="2" charset="0"/>
              </a:rPr>
              <a:t>Named clothing</a:t>
            </a:r>
          </a:p>
          <a:p>
            <a:pPr lvl="1"/>
            <a:r>
              <a:rPr lang="en-GB" dirty="0">
                <a:latin typeface="Twinkl Light" panose="02000000000000000000" pitchFamily="2" charset="0"/>
              </a:rPr>
              <a:t>Plain black shorts or jogging bottoms, plain white T shirt, plain black jumper or hoody.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C336D-67A3-4378-983A-E5E6840C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60" y="2630636"/>
            <a:ext cx="3309300" cy="42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ABF7-ACCD-45E4-A641-31D81272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Class Dojo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32032F-D5E0-4010-88C8-1A76279F6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0DD08-E7E9-4538-B4F3-E409B3A9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8075"/>
            <a:ext cx="10587182" cy="44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744F-04F0-4D4C-99D9-86F5511D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Light" panose="02000000000000000000" pitchFamily="2" charset="0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0D1B-F69C-4705-8913-91463787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240"/>
            <a:ext cx="10698018" cy="4765235"/>
          </a:xfrm>
        </p:spPr>
        <p:txBody>
          <a:bodyPr>
            <a:normAutofit/>
          </a:bodyPr>
          <a:lstStyle/>
          <a:p>
            <a:r>
              <a:rPr lang="en-GB" dirty="0">
                <a:latin typeface="Twinkl Light" panose="02000000000000000000" pitchFamily="2" charset="0"/>
              </a:rPr>
              <a:t>Weekly home- linked to English or maths</a:t>
            </a:r>
          </a:p>
          <a:p>
            <a:pPr marL="0" indent="0">
              <a:buNone/>
            </a:pPr>
            <a:r>
              <a:rPr lang="en-GB" dirty="0">
                <a:latin typeface="Twinkl Light" panose="02000000000000000000" pitchFamily="2" charset="0"/>
              </a:rPr>
              <a:t>-sentence writing</a:t>
            </a:r>
          </a:p>
          <a:p>
            <a:pPr marL="0" indent="0">
              <a:buNone/>
            </a:pPr>
            <a:r>
              <a:rPr lang="en-GB" dirty="0">
                <a:latin typeface="Twinkl Light" panose="02000000000000000000" pitchFamily="2" charset="0"/>
              </a:rPr>
              <a:t>-phonics</a:t>
            </a:r>
          </a:p>
          <a:p>
            <a:pPr marL="0" indent="0">
              <a:buNone/>
            </a:pPr>
            <a:r>
              <a:rPr lang="en-GB" dirty="0">
                <a:latin typeface="Twinkl Light" panose="02000000000000000000" pitchFamily="2" charset="0"/>
              </a:rPr>
              <a:t>-topic related</a:t>
            </a:r>
          </a:p>
          <a:p>
            <a:endParaRPr lang="en-GB" dirty="0">
              <a:latin typeface="Twinkl Light" panose="02000000000000000000" pitchFamily="2" charset="0"/>
            </a:endParaRPr>
          </a:p>
          <a:p>
            <a:r>
              <a:rPr lang="en-GB" dirty="0">
                <a:latin typeface="Twinkl Light" panose="02000000000000000000" pitchFamily="2" charset="0"/>
              </a:rPr>
              <a:t>Log in details stuck onto your child’s reading journal- </a:t>
            </a:r>
            <a:r>
              <a:rPr lang="en-GB" dirty="0" err="1">
                <a:latin typeface="Twinkl Light" panose="02000000000000000000" pitchFamily="2" charset="0"/>
              </a:rPr>
              <a:t>mymaths</a:t>
            </a:r>
            <a:endParaRPr lang="en-GB" dirty="0">
              <a:latin typeface="Twinkl Ligh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200FC-2DDF-47BB-B228-55AFABF6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389" y="5702649"/>
            <a:ext cx="3048000" cy="92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395B0-B365-4DFD-ACDE-133A7E47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40748"/>
            <a:ext cx="2009775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71DCF-29B1-4D36-AE53-E40F1C9F1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76" y="5481687"/>
            <a:ext cx="2891039" cy="11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0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EE7019B079C4E8A5C27982D1D9AC8" ma:contentTypeVersion="19" ma:contentTypeDescription="Create a new document." ma:contentTypeScope="" ma:versionID="54fca3a71efdd4905d79715cf6db7e5c">
  <xsd:schema xmlns:xsd="http://www.w3.org/2001/XMLSchema" xmlns:xs="http://www.w3.org/2001/XMLSchema" xmlns:p="http://schemas.microsoft.com/office/2006/metadata/properties" xmlns:ns2="fa54ca88-4bd9-4e91-b032-863369ce78b4" xmlns:ns3="44626631-e19c-4833-bb8e-8ec6edb3d3e7" targetNamespace="http://schemas.microsoft.com/office/2006/metadata/properties" ma:root="true" ma:fieldsID="ff6efbf249fb53a6ad4127b111abd749" ns2:_="" ns3:_="">
    <xsd:import namespace="fa54ca88-4bd9-4e91-b032-863369ce78b4"/>
    <xsd:import namespace="44626631-e19c-4833-bb8e-8ec6edb3d3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ca88-4bd9-4e91-b032-863369ce78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7ef9bb9-26e5-4030-8945-930d11b4fda4}" ma:internalName="TaxCatchAll" ma:showField="CatchAllData" ma:web="fa54ca88-4bd9-4e91-b032-863369ce7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6631-e19c-4833-bb8e-8ec6edb3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93036d-815b-4a8f-b8cc-9c0f0232a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a54ca88-4bd9-4e91-b032-863369ce78b4">5PVA5SVVUTDX-1818035932-3436479</_dlc_DocId>
    <_dlc_DocIdUrl xmlns="fa54ca88-4bd9-4e91-b032-863369ce78b4">
      <Url>https://wibsey.sharepoint.com/sites/TeachersArea/_layouts/15/DocIdRedir.aspx?ID=5PVA5SVVUTDX-1818035932-3436479</Url>
      <Description>5PVA5SVVUTDX-1818035932-3436479</Description>
    </_dlc_DocIdUrl>
    <TaxCatchAll xmlns="fa54ca88-4bd9-4e91-b032-863369ce78b4" xsi:nil="true"/>
    <lcf76f155ced4ddcb4097134ff3c332f xmlns="44626631-e19c-4833-bb8e-8ec6edb3d3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66BD92-1672-4549-91C6-9959C65F1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4ca88-4bd9-4e91-b032-863369ce78b4"/>
    <ds:schemaRef ds:uri="44626631-e19c-4833-bb8e-8ec6edb3d3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EC64B-94D7-459E-89D9-7CC6021164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5769940-939C-49D1-B3FB-A31049535D9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B32B630-E229-4273-A756-2684C24ABE4E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44626631-e19c-4833-bb8e-8ec6edb3d3e7"/>
    <ds:schemaRef ds:uri="http://schemas.microsoft.com/office/infopath/2007/PartnerControls"/>
    <ds:schemaRef ds:uri="http://purl.org/dc/elements/1.1/"/>
    <ds:schemaRef ds:uri="fa54ca88-4bd9-4e91-b032-863369ce78b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236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Twinkl Light</vt:lpstr>
      <vt:lpstr>Office Theme</vt:lpstr>
      <vt:lpstr>Welcome to Year 1</vt:lpstr>
      <vt:lpstr>Meet the staff</vt:lpstr>
      <vt:lpstr>A day in Year 1</vt:lpstr>
      <vt:lpstr>Handwriting </vt:lpstr>
      <vt:lpstr>Phonics</vt:lpstr>
      <vt:lpstr>Book bags</vt:lpstr>
      <vt:lpstr>PE</vt:lpstr>
      <vt:lpstr>Class Dojo</vt:lpstr>
      <vt:lpstr>Homework</vt:lpstr>
      <vt:lpstr>Half termly letter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Emma Askham</dc:creator>
  <cp:lastModifiedBy>Chantelle Shepherd</cp:lastModifiedBy>
  <cp:revision>15</cp:revision>
  <dcterms:created xsi:type="dcterms:W3CDTF">2023-09-27T15:31:30Z</dcterms:created>
  <dcterms:modified xsi:type="dcterms:W3CDTF">2025-09-22T15:06:04Z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0x0101004BBEE7019B079C4E8A5C27982D1D9AC8</vt:lpwstr>
  </property>
  <property fmtid="{D5CDD505-2E9C-101B-9397-08002B2CF9AE}" pid="3" name="_dlc_DocIdItemGuid">
    <vt:lpwstr>a6ef1256-9082-458c-92cb-0a9c45cff9d8</vt:lpwstr>
  </property>
  <property fmtid="{D5CDD505-2E9C-101B-9397-08002B2CF9AE}" pid="4" name="MediaServiceImageTags">
    <vt:lpwstr/>
  </property>
</Properties>
</file>