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48" y="14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053E6E-E3BA-447C-B55E-36F5226257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6D5A3BF-CAB6-46C7-8ABF-D61DB70787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4E2D4D-F260-4C98-B18A-934642BEAC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D64E3-E10C-4D2E-8AE6-CEE57B0D8243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2A5374-A7DD-4CC6-ABCE-70C55C3DBA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35BB7B-4876-4420-9260-CB2D15261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C356E-11C0-4647-88C9-5C921DCB2D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738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AE3F18-7C7B-434C-A49B-82183D3BC5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4BAB55-5684-482E-A941-A70114CB2C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10E6F3-8768-43BE-BB02-5C474D82B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D64E3-E10C-4D2E-8AE6-CEE57B0D8243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CB72BE-1A45-41BF-A546-759CA4364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D099EB-A3BF-44E0-BF90-13287A45F9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C356E-11C0-4647-88C9-5C921DCB2D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2971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08A755B-8E41-4172-BB19-8FE0472568A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74741B-EC37-4205-81F8-5A2E206B0A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418DD8-3E27-4CDE-BCC6-2B18D092D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D64E3-E10C-4D2E-8AE6-CEE57B0D8243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4FC62F-729D-48A8-AB47-F9EF56197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EC2E54-01AA-4334-A3E7-FB5E14753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C356E-11C0-4647-88C9-5C921DCB2D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2587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CD911C-9C28-44D8-9CF0-2E563FECE6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B3D1A8-AAD5-44A0-8F92-F876B384B3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EA39A1-B24C-4421-9D83-EE931E9B2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D64E3-E10C-4D2E-8AE6-CEE57B0D8243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B9B56C-28EC-4134-B0FA-C2A58717CF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11571D-7A23-4387-933A-7931304AC6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C356E-11C0-4647-88C9-5C921DCB2D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9764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3D85C7-F6C7-43A9-BEA0-11107862B9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926DA5-B6F6-4CAF-BE55-5037AE8913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8706A6-85BD-4667-8D4D-2530E61E36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D64E3-E10C-4D2E-8AE6-CEE57B0D8243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BDE8B5-1DAE-4A03-8F97-AAB85583B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5574F1-17DA-4D6E-9D5C-0174F99338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C356E-11C0-4647-88C9-5C921DCB2D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478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3EC0A0-90AC-4385-BB81-71C0645A6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6801E6-DEB0-4E40-AAE5-ABA5517DB7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65C6E5-C2FE-4D85-B24C-4519C9880D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DB3620-C6BB-4620-B058-33DC3BE7A1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D64E3-E10C-4D2E-8AE6-CEE57B0D8243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0F9516-09AA-4287-A1EA-A4AAA2FBF1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3FA00E-235A-4AB5-BBAA-AC797D676F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C356E-11C0-4647-88C9-5C921DCB2D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6723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FC8DCE-4DC8-49E9-9EFD-DA982EB28E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A56CF4-D20B-4952-8D4E-1F8E7D3674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DCEB37-140F-46F7-BDE2-54FBB0213F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F7B21A6-0A11-4696-8B98-05AC8580B1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1B6AD5-966B-4932-B8B2-552A13F905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C8D9C04-E5CE-40B0-8BFB-8D86C6447A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D64E3-E10C-4D2E-8AE6-CEE57B0D8243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754D084-8F0B-4DCA-BF24-F5ABDC8E4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AFE2D46-7543-4C0E-9473-EA2EB47FF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C356E-11C0-4647-88C9-5C921DCB2D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9334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97AFBE-A470-4DBD-8F86-4C6DE22F1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FD8E10A-92A6-4C43-9816-B5D197118D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D64E3-E10C-4D2E-8AE6-CEE57B0D8243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E4C9A70-E25F-4BB8-8CEE-355C23FFF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D3375D-8511-4F89-AC73-1A36D974A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C356E-11C0-4647-88C9-5C921DCB2D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8210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16C60F8-1A03-495D-AF50-3AB536E2D3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D64E3-E10C-4D2E-8AE6-CEE57B0D8243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4F6242-BEB9-4D55-B347-33AD199C32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D76D8D-0FD0-4543-9928-DFA084211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C356E-11C0-4647-88C9-5C921DCB2D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0554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11BF2-2697-4D7E-B04B-05EEEB478F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CEAF5E-5F33-4116-856A-423A7914B5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CC6466-2311-4259-B411-97C51A2072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8DB628-2BC5-4079-8824-32EC2C280E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D64E3-E10C-4D2E-8AE6-CEE57B0D8243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DBB5A8-D722-4446-9305-CABF938D5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8ADABD-7157-4D4F-B609-EF5477296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C356E-11C0-4647-88C9-5C921DCB2D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3043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C0EEC-0A59-40E0-86B5-16647A539C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86A5A8C-6EF4-465E-B245-3309021EA0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60DC12-5EFF-4481-ABEE-8039512C19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D1B1AC-B369-4458-9FDC-96FE3FAE53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D64E3-E10C-4D2E-8AE6-CEE57B0D8243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4138B5-8C88-46A2-BA1A-C4E3505D3F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09AD47-7294-4E0F-A322-5B9C7BABD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C356E-11C0-4647-88C9-5C921DCB2D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9333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DFCB3D-40FE-42E0-9577-D3CA2B28DA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39E869-FBA1-431B-B448-96E76B04B8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2F6068-D4AC-44C6-BEAD-2CE633DF2F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AD64E3-E10C-4D2E-8AE6-CEE57B0D8243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C4AD47-AA4E-4A3D-9A0C-973C25EDC0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028C97-D8FE-4980-A875-DD22456402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2C356E-11C0-4647-88C9-5C921DCB2D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2494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BDBF2D6-075F-4830-B733-83A2003450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7409" y="66678"/>
            <a:ext cx="10182642" cy="6724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28747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FE7FD3-AB71-44B6-A42F-67769E7D6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u="sng" dirty="0"/>
              <a:t>Collection Arrangements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A668BE-558E-4BE9-9A5C-E7547EC9C0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7958"/>
            <a:ext cx="10515600" cy="4984917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sz="3300" dirty="0"/>
              <a:t>Year 5 children are allowed to walk to and back from school on their own. </a:t>
            </a:r>
          </a:p>
          <a:p>
            <a:endParaRPr lang="en-GB" sz="3300" dirty="0"/>
          </a:p>
          <a:p>
            <a:pPr marL="0" indent="0">
              <a:buNone/>
            </a:pPr>
            <a:r>
              <a:rPr lang="en-GB" sz="3300" dirty="0"/>
              <a:t>If they are 'walkers' we allow them to </a:t>
            </a:r>
            <a:br>
              <a:rPr lang="en-GB" sz="3300" dirty="0"/>
            </a:br>
            <a:r>
              <a:rPr lang="en-GB" sz="3300" dirty="0"/>
              <a:t>bring a phone to school. Children are NOT allowed to bring in their mobile phone to school if they are not a 'walker'.</a:t>
            </a:r>
          </a:p>
          <a:p>
            <a:endParaRPr lang="en-GB" sz="3300" dirty="0"/>
          </a:p>
          <a:p>
            <a:pPr marL="0" indent="0">
              <a:buNone/>
            </a:pPr>
            <a:r>
              <a:rPr lang="en-GB" sz="3300" dirty="0"/>
              <a:t>A form needs to be filled in at the office even if this is walking to the top playground.</a:t>
            </a:r>
          </a:p>
          <a:p>
            <a:endParaRPr lang="en-GB" sz="3300" dirty="0"/>
          </a:p>
          <a:p>
            <a:pPr marL="0" indent="0">
              <a:buNone/>
            </a:pPr>
            <a:r>
              <a:rPr lang="en-GB" sz="3300" dirty="0"/>
              <a:t>Children are expected to switch the  phones off on school grounds. </a:t>
            </a:r>
            <a:br>
              <a:rPr lang="en-GB" sz="3300" dirty="0"/>
            </a:br>
            <a:r>
              <a:rPr lang="en-GB" sz="3300" dirty="0"/>
              <a:t>Children hand their phones into the adults in the cloakrooms and it will be placed in a safe and secure box in the office for the day. </a:t>
            </a:r>
            <a:br>
              <a:rPr lang="en-GB" dirty="0"/>
            </a:b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051081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19579-2223-44F8-931D-4B6659092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u="sng" dirty="0"/>
              <a:t>Reminders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FCA63D-9ECC-4071-973C-952822E356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421" y="1491916"/>
            <a:ext cx="12031579" cy="5366083"/>
          </a:xfrm>
        </p:spPr>
        <p:txBody>
          <a:bodyPr>
            <a:normAutofit fontScale="85000" lnSpcReduction="20000"/>
          </a:bodyPr>
          <a:lstStyle/>
          <a:p>
            <a:r>
              <a:rPr lang="en-GB" dirty="0"/>
              <a:t>The doors will be open from 8.45am.</a:t>
            </a:r>
          </a:p>
          <a:p>
            <a:r>
              <a:rPr lang="en-GB" b="1" dirty="0"/>
              <a:t>Please note: The doors and gates will be closed </a:t>
            </a:r>
            <a:br>
              <a:rPr lang="en-GB" b="1" dirty="0"/>
            </a:br>
            <a:r>
              <a:rPr lang="en-GB" b="1" dirty="0"/>
              <a:t>at 8.55am, after which time you must take your child to the school office where they will be marked as late arrivals.</a:t>
            </a:r>
          </a:p>
          <a:p>
            <a:endParaRPr lang="en-GB" dirty="0"/>
          </a:p>
          <a:p>
            <a:r>
              <a:rPr lang="en-GB" dirty="0"/>
              <a:t>The school day finishes at 3.30pm. Please </a:t>
            </a:r>
            <a:br>
              <a:rPr lang="en-GB" dirty="0"/>
            </a:br>
            <a:r>
              <a:rPr lang="en-GB" dirty="0"/>
              <a:t>collect your child from the class’ designated </a:t>
            </a:r>
            <a:br>
              <a:rPr lang="en-GB" dirty="0"/>
            </a:br>
            <a:r>
              <a:rPr lang="en-GB" dirty="0"/>
              <a:t>collection area in the KS2 playground. If you </a:t>
            </a:r>
            <a:br>
              <a:rPr lang="en-GB" dirty="0"/>
            </a:br>
            <a:r>
              <a:rPr lang="en-GB" dirty="0"/>
              <a:t>have not collected your child by 3.40pm they </a:t>
            </a:r>
            <a:br>
              <a:rPr lang="en-GB" dirty="0"/>
            </a:br>
            <a:r>
              <a:rPr lang="en-GB" dirty="0"/>
              <a:t>will be taken to the school office for collection. </a:t>
            </a:r>
          </a:p>
          <a:p>
            <a:endParaRPr lang="en-GB" dirty="0"/>
          </a:p>
          <a:p>
            <a:r>
              <a:rPr lang="en-GB" b="1" dirty="0"/>
              <a:t>REMEMBER: Let a member of staff know if </a:t>
            </a:r>
            <a:br>
              <a:rPr lang="en-GB" b="1" dirty="0"/>
            </a:br>
            <a:r>
              <a:rPr lang="en-GB" b="1" dirty="0"/>
              <a:t>someone other than yourself is collecting your </a:t>
            </a:r>
            <a:br>
              <a:rPr lang="en-GB" b="1" dirty="0"/>
            </a:br>
            <a:r>
              <a:rPr lang="en-GB" b="1" dirty="0"/>
              <a:t>child.</a:t>
            </a:r>
            <a:r>
              <a:rPr lang="en-GB" dirty="0"/>
              <a:t> For safety reasons we will not allow a </a:t>
            </a:r>
            <a:br>
              <a:rPr lang="en-GB" dirty="0"/>
            </a:br>
            <a:r>
              <a:rPr lang="en-GB" dirty="0"/>
              <a:t>child to go home with someone unless their </a:t>
            </a:r>
            <a:br>
              <a:rPr lang="en-GB" dirty="0"/>
            </a:br>
            <a:r>
              <a:rPr lang="en-GB" dirty="0"/>
              <a:t>main carer has informed the office or notified a </a:t>
            </a:r>
            <a:br>
              <a:rPr lang="en-GB" dirty="0"/>
            </a:br>
            <a:r>
              <a:rPr lang="en-GB" dirty="0"/>
              <a:t>member of staff.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511047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CF12CE-9D6D-46EF-9D3E-66D0BEA5C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dirty="0"/>
              <a:t>Fieldwork Visits and Workshops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C66D0D-EE9D-4181-9E6A-0AE0D8A6B4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/>
              <a:t>Art Workshop - Free</a:t>
            </a:r>
          </a:p>
          <a:p>
            <a:r>
              <a:rPr lang="en-GB"/>
              <a:t>Ovenden Wind Farm - Free</a:t>
            </a:r>
          </a:p>
          <a:p>
            <a:r>
              <a:rPr lang="en-GB"/>
              <a:t>A healthy lifestyle workshop - Free</a:t>
            </a:r>
          </a:p>
          <a:p>
            <a:r>
              <a:rPr lang="en-GB"/>
              <a:t>Space planetarium - £4.70</a:t>
            </a:r>
          </a:p>
          <a:p>
            <a:r>
              <a:rPr lang="en-GB"/>
              <a:t>Jorvik Viking Centre - £12</a:t>
            </a:r>
          </a:p>
          <a:p>
            <a:r>
              <a:rPr lang="en-GB" b="1"/>
              <a:t>Grinton Lodge residential - optional - separate meeting for Grinton residential </a:t>
            </a:r>
          </a:p>
          <a:p>
            <a:r>
              <a:rPr lang="en-GB"/>
              <a:t>School Garden - Free</a:t>
            </a:r>
          </a:p>
          <a:p>
            <a:r>
              <a:rPr lang="en-GB"/>
              <a:t>VR Workshop - Free</a:t>
            </a:r>
          </a:p>
          <a:p>
            <a:r>
              <a:rPr lang="en-GB"/>
              <a:t>Beatboxing Workshop - Free</a:t>
            </a:r>
          </a:p>
          <a:p>
            <a:r>
              <a:rPr lang="en-GB"/>
              <a:t>Plummer Drummer Workshop - Free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1C1527A-2F8F-4A7C-BDA0-A9DA36F788E1}"/>
              </a:ext>
            </a:extLst>
          </p:cNvPr>
          <p:cNvSpPr/>
          <p:nvPr/>
        </p:nvSpPr>
        <p:spPr>
          <a:xfrm>
            <a:off x="6817894" y="1690688"/>
            <a:ext cx="484471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200" b="1" dirty="0">
                <a:solidFill>
                  <a:srgbClr val="FF0000"/>
                </a:solidFill>
                <a:latin typeface="XCCW Joined 4a" panose="03050602040000000000"/>
              </a:rPr>
              <a:t>We have tried to keep costs at a </a:t>
            </a:r>
            <a:br>
              <a:rPr lang="en-GB" sz="3200" b="1" dirty="0">
                <a:solidFill>
                  <a:srgbClr val="FF0000"/>
                </a:solidFill>
                <a:latin typeface="Segoe UI" panose="020B0502040204020203" pitchFamily="34" charset="0"/>
              </a:rPr>
            </a:br>
            <a:r>
              <a:rPr lang="en-GB" sz="3200" b="1" dirty="0">
                <a:solidFill>
                  <a:srgbClr val="FF0000"/>
                </a:solidFill>
                <a:latin typeface="Segoe UI" panose="020B0502040204020203" pitchFamily="34" charset="0"/>
              </a:rPr>
              <a:t>minimum.</a:t>
            </a:r>
          </a:p>
        </p:txBody>
      </p:sp>
    </p:spTree>
    <p:extLst>
      <p:ext uri="{BB962C8B-B14F-4D97-AF65-F5344CB8AC3E}">
        <p14:creationId xmlns:p14="http://schemas.microsoft.com/office/powerpoint/2010/main" val="34134475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E4A363-E9EE-4E1B-BE7C-4C53481623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dirty="0"/>
              <a:t>Topics in Year 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AB6F35-5506-44A6-8913-A77AF7DFDE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3600" dirty="0"/>
              <a:t>Key Drivers for each half term:</a:t>
            </a:r>
          </a:p>
          <a:p>
            <a:endParaRPr lang="en-GB" sz="3600" dirty="0"/>
          </a:p>
          <a:p>
            <a:r>
              <a:rPr lang="en-GB" sz="3600" dirty="0"/>
              <a:t>Autumn 1 - Renewable and Non Renewable Sources</a:t>
            </a:r>
          </a:p>
          <a:p>
            <a:r>
              <a:rPr lang="en-GB" sz="3600" dirty="0"/>
              <a:t>Autumn 2 - Space/ Science</a:t>
            </a:r>
          </a:p>
          <a:p>
            <a:r>
              <a:rPr lang="en-GB" sz="3600" dirty="0"/>
              <a:t>Spring 1 - Vikings</a:t>
            </a:r>
          </a:p>
          <a:p>
            <a:r>
              <a:rPr lang="en-GB" sz="3600" dirty="0"/>
              <a:t>Spring 2 - Land Use and Settlements</a:t>
            </a:r>
          </a:p>
          <a:p>
            <a:r>
              <a:rPr lang="en-GB" sz="3600" dirty="0"/>
              <a:t>Summer 1 and 2 - Ancient Greece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785805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2A7BF0-3AEB-41E6-B057-FC13760244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1189" y="2498725"/>
            <a:ext cx="10515600" cy="1325563"/>
          </a:xfrm>
        </p:spPr>
        <p:txBody>
          <a:bodyPr>
            <a:normAutofit/>
          </a:bodyPr>
          <a:lstStyle/>
          <a:p>
            <a:r>
              <a:rPr lang="en-GB" sz="6000" b="1" dirty="0"/>
              <a:t>Any Questions?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2DE763-15AA-4FA4-9FC4-C5217C7AF1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42167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00BEE7-3367-4693-BC3C-6A26C3F89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CE197E-5444-42FC-9376-F84817F089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D41C713-627D-4AC5-8EB1-CED3110CF78D}"/>
              </a:ext>
            </a:extLst>
          </p:cNvPr>
          <p:cNvSpPr/>
          <p:nvPr/>
        </p:nvSpPr>
        <p:spPr>
          <a:xfrm>
            <a:off x="3798319" y="2413337"/>
            <a:ext cx="4595361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6000" u="sng" dirty="0">
                <a:solidFill>
                  <a:srgbClr val="000000"/>
                </a:solidFill>
                <a:latin typeface="XCCW Joined 4a"/>
              </a:rPr>
              <a:t>Housekeeping</a:t>
            </a:r>
          </a:p>
        </p:txBody>
      </p:sp>
    </p:spTree>
    <p:extLst>
      <p:ext uri="{BB962C8B-B14F-4D97-AF65-F5344CB8AC3E}">
        <p14:creationId xmlns:p14="http://schemas.microsoft.com/office/powerpoint/2010/main" val="37601095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EC49465-C57B-44AE-A360-8A8B67646510}"/>
              </a:ext>
            </a:extLst>
          </p:cNvPr>
          <p:cNvSpPr/>
          <p:nvPr/>
        </p:nvSpPr>
        <p:spPr>
          <a:xfrm>
            <a:off x="545430" y="151179"/>
            <a:ext cx="7988969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b="1">
                <a:solidFill>
                  <a:srgbClr val="000000"/>
                </a:solidFill>
                <a:latin typeface="XCCW Joined 4a"/>
              </a:rPr>
              <a:t>5.1 </a:t>
            </a:r>
          </a:p>
          <a:p>
            <a:r>
              <a:rPr lang="en-GB" sz="2800">
                <a:solidFill>
                  <a:srgbClr val="000000"/>
                </a:solidFill>
                <a:latin typeface="XCCW Joined 4a"/>
              </a:rPr>
              <a:t>Mrs Baldwin</a:t>
            </a:r>
          </a:p>
          <a:p>
            <a:endParaRPr lang="en-GB" sz="2800">
              <a:solidFill>
                <a:prstClr val="black"/>
              </a:solidFill>
              <a:latin typeface="Segoe UI" panose="020B0502040204020203" pitchFamily="34" charset="0"/>
            </a:endParaRPr>
          </a:p>
          <a:p>
            <a:r>
              <a:rPr lang="en-GB" sz="2800" b="1">
                <a:solidFill>
                  <a:srgbClr val="000000"/>
                </a:solidFill>
                <a:latin typeface="XCCW Joined 4a"/>
              </a:rPr>
              <a:t>5.2</a:t>
            </a:r>
          </a:p>
          <a:p>
            <a:r>
              <a:rPr lang="en-GB" sz="2800">
                <a:solidFill>
                  <a:srgbClr val="000000"/>
                </a:solidFill>
                <a:latin typeface="XCCW Joined 4a"/>
              </a:rPr>
              <a:t>Miss Holland</a:t>
            </a:r>
          </a:p>
          <a:p>
            <a:endParaRPr lang="en-GB" sz="2800">
              <a:solidFill>
                <a:prstClr val="black"/>
              </a:solidFill>
              <a:latin typeface="Segoe UI" panose="020B0502040204020203" pitchFamily="34" charset="0"/>
            </a:endParaRPr>
          </a:p>
          <a:p>
            <a:r>
              <a:rPr lang="en-GB" sz="2800" b="1">
                <a:solidFill>
                  <a:srgbClr val="000000"/>
                </a:solidFill>
                <a:latin typeface="XCCW Joined 4a"/>
              </a:rPr>
              <a:t>5.3</a:t>
            </a:r>
          </a:p>
          <a:p>
            <a:r>
              <a:rPr lang="en-GB" sz="2800">
                <a:solidFill>
                  <a:srgbClr val="000000"/>
                </a:solidFill>
                <a:latin typeface="XCCW Joined 4a"/>
              </a:rPr>
              <a:t>Mrs Patankar</a:t>
            </a:r>
          </a:p>
          <a:p>
            <a:endParaRPr lang="en-GB" sz="2800">
              <a:solidFill>
                <a:prstClr val="black"/>
              </a:solidFill>
              <a:latin typeface="Segoe UI" panose="020B0502040204020203" pitchFamily="34" charset="0"/>
            </a:endParaRPr>
          </a:p>
          <a:p>
            <a:r>
              <a:rPr lang="en-GB" sz="2800" b="1">
                <a:solidFill>
                  <a:srgbClr val="000000"/>
                </a:solidFill>
                <a:latin typeface="XCCW Joined 4a"/>
              </a:rPr>
              <a:t>Associate Staff Members:</a:t>
            </a:r>
          </a:p>
          <a:p>
            <a:r>
              <a:rPr lang="en-GB" sz="2800">
                <a:solidFill>
                  <a:srgbClr val="000000"/>
                </a:solidFill>
                <a:latin typeface="XCCW Joined 4a"/>
              </a:rPr>
              <a:t>Mrs Parvez</a:t>
            </a:r>
          </a:p>
          <a:p>
            <a:r>
              <a:rPr lang="en-GB" sz="2800">
                <a:solidFill>
                  <a:srgbClr val="000000"/>
                </a:solidFill>
                <a:latin typeface="XCCW Joined 4a"/>
              </a:rPr>
              <a:t>Miss Anjum</a:t>
            </a:r>
          </a:p>
          <a:p>
            <a:r>
              <a:rPr lang="en-GB" sz="2800">
                <a:solidFill>
                  <a:srgbClr val="000000"/>
                </a:solidFill>
                <a:latin typeface="XCCW Joined 4a"/>
              </a:rPr>
              <a:t>Miss Broughton</a:t>
            </a:r>
          </a:p>
          <a:p>
            <a:r>
              <a:rPr lang="en-GB" sz="2800">
                <a:solidFill>
                  <a:srgbClr val="000000"/>
                </a:solidFill>
                <a:latin typeface="XCCW Joined 4a"/>
              </a:rPr>
              <a:t>Mrs Carney</a:t>
            </a:r>
          </a:p>
          <a:p>
            <a:r>
              <a:rPr lang="en-GB" sz="2800">
                <a:solidFill>
                  <a:srgbClr val="000000"/>
                </a:solidFill>
                <a:latin typeface="XCCW Joined 4a"/>
              </a:rPr>
              <a:t>Miss Copley</a:t>
            </a:r>
            <a:endParaRPr lang="en-GB" sz="2800" dirty="0">
              <a:solidFill>
                <a:srgbClr val="000000"/>
              </a:solidFill>
              <a:latin typeface="XCCW Joined 4a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8416C00-9BA9-49D5-BD0F-176D60560C73}"/>
              </a:ext>
            </a:extLst>
          </p:cNvPr>
          <p:cNvSpPr/>
          <p:nvPr/>
        </p:nvSpPr>
        <p:spPr>
          <a:xfrm>
            <a:off x="6572892" y="388839"/>
            <a:ext cx="2911631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6000" u="sng" dirty="0">
                <a:solidFill>
                  <a:srgbClr val="000000"/>
                </a:solidFill>
                <a:latin typeface="XCCW Joined 4a"/>
              </a:rPr>
              <a:t>Teachers</a:t>
            </a:r>
            <a:endParaRPr lang="en-GB" u="sng" dirty="0">
              <a:solidFill>
                <a:srgbClr val="000000"/>
              </a:solidFill>
              <a:latin typeface="XCCW Joined 4a"/>
            </a:endParaRPr>
          </a:p>
        </p:txBody>
      </p:sp>
    </p:spTree>
    <p:extLst>
      <p:ext uri="{BB962C8B-B14F-4D97-AF65-F5344CB8AC3E}">
        <p14:creationId xmlns:p14="http://schemas.microsoft.com/office/powerpoint/2010/main" val="490177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C1932D-BCDC-4D22-A50A-412BD8FF29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dirty="0"/>
              <a:t>Attendance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79D072-BE23-4432-BF33-D38E430332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4000" dirty="0"/>
              <a:t>Important to attend school everyday.</a:t>
            </a:r>
          </a:p>
          <a:p>
            <a:r>
              <a:rPr lang="en-GB" sz="4000" dirty="0"/>
              <a:t>Arrive on time at 8:45 am. </a:t>
            </a:r>
          </a:p>
          <a:p>
            <a:r>
              <a:rPr lang="en-GB" sz="4000" dirty="0"/>
              <a:t>Inform school if your child is sick. </a:t>
            </a:r>
          </a:p>
          <a:p>
            <a:r>
              <a:rPr lang="en-GB" sz="4000" dirty="0"/>
              <a:t>Phone call or on the app.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71248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5610ED-3D28-419E-9377-7A0E22F6BE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u="sng" dirty="0"/>
              <a:t>Reading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0D5D84-C4FF-49E7-9239-958B961660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GB" dirty="0"/>
              <a:t> </a:t>
            </a:r>
            <a:r>
              <a:rPr lang="en-GB" sz="3800" dirty="0"/>
              <a:t>Please help your child to read their </a:t>
            </a:r>
            <a:br>
              <a:rPr lang="en-GB" sz="3800" dirty="0"/>
            </a:br>
            <a:r>
              <a:rPr lang="en-GB" sz="3800" dirty="0"/>
              <a:t>book every night and sign off their </a:t>
            </a:r>
            <a:br>
              <a:rPr lang="en-GB" sz="3800" dirty="0"/>
            </a:br>
            <a:r>
              <a:rPr lang="en-GB" sz="3800" dirty="0"/>
              <a:t>reading and homework journal.</a:t>
            </a:r>
          </a:p>
          <a:p>
            <a:endParaRPr lang="en-GB" sz="3800" dirty="0"/>
          </a:p>
          <a:p>
            <a:r>
              <a:rPr lang="en-GB" sz="3800" dirty="0"/>
              <a:t>Ask them questions about the story to </a:t>
            </a:r>
            <a:br>
              <a:rPr lang="en-GB" sz="3800" dirty="0"/>
            </a:br>
            <a:r>
              <a:rPr lang="en-GB" sz="3800" dirty="0"/>
              <a:t>help improve their reading skills. </a:t>
            </a:r>
          </a:p>
          <a:p>
            <a:endParaRPr lang="en-GB" sz="3800" dirty="0"/>
          </a:p>
          <a:p>
            <a:r>
              <a:rPr lang="en-GB" sz="3800" dirty="0"/>
              <a:t>We will endeavour to change reading </a:t>
            </a:r>
            <a:br>
              <a:rPr lang="en-GB" sz="3800" dirty="0"/>
            </a:br>
            <a:r>
              <a:rPr lang="en-GB" sz="3800" dirty="0"/>
              <a:t>books at least once a week in class.</a:t>
            </a:r>
          </a:p>
          <a:p>
            <a:endParaRPr lang="en-GB" sz="3800" dirty="0"/>
          </a:p>
          <a:p>
            <a:r>
              <a:rPr lang="en-GB" sz="3800" dirty="0"/>
              <a:t> Children will visit the library every </a:t>
            </a:r>
            <a:br>
              <a:rPr lang="en-GB" sz="3800" dirty="0"/>
            </a:br>
            <a:r>
              <a:rPr lang="en-GB" sz="3800" dirty="0"/>
              <a:t>week. These books need to be returned </a:t>
            </a:r>
            <a:br>
              <a:rPr lang="en-GB" sz="3800" dirty="0"/>
            </a:br>
            <a:r>
              <a:rPr lang="en-GB" sz="3800" dirty="0"/>
              <a:t>each week.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70896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B9C44B-768F-4EA0-BA7E-D2330D637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u="sng" dirty="0"/>
              <a:t>Homework/ Useful Websites</a:t>
            </a:r>
            <a:br>
              <a:rPr lang="en-GB" u="sng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A569C8-6A10-4E30-BE9D-DB35114C05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03158"/>
            <a:ext cx="10515600" cy="5654842"/>
          </a:xfrm>
        </p:spPr>
        <p:txBody>
          <a:bodyPr>
            <a:normAutofit fontScale="55000" lnSpcReduction="20000"/>
          </a:bodyPr>
          <a:lstStyle/>
          <a:p>
            <a:r>
              <a:rPr lang="en-GB" sz="3800" dirty="0"/>
              <a:t>Given out: Friday</a:t>
            </a:r>
          </a:p>
          <a:p>
            <a:r>
              <a:rPr lang="en-GB" sz="3800" dirty="0"/>
              <a:t>Collected in:  Wednesday</a:t>
            </a:r>
          </a:p>
          <a:p>
            <a:r>
              <a:rPr lang="en-GB" sz="3800" dirty="0"/>
              <a:t>Maths (TTRS), Spellings (Spelling Shed) and reading.</a:t>
            </a:r>
          </a:p>
          <a:p>
            <a:endParaRPr lang="en-GB" sz="3800" dirty="0"/>
          </a:p>
          <a:p>
            <a:r>
              <a:rPr lang="en-GB" sz="3800" dirty="0"/>
              <a:t>Could you please make sure that your child completes their </a:t>
            </a:r>
            <a:br>
              <a:rPr lang="en-GB" sz="3800" dirty="0"/>
            </a:br>
            <a:r>
              <a:rPr lang="en-GB" sz="3800" dirty="0"/>
              <a:t>homework by the correct day. </a:t>
            </a:r>
          </a:p>
          <a:p>
            <a:endParaRPr lang="en-GB" sz="3800" dirty="0"/>
          </a:p>
          <a:p>
            <a:r>
              <a:rPr lang="en-GB" sz="3800" dirty="0"/>
              <a:t>Parents and older siblings are encouraged to work with </a:t>
            </a:r>
            <a:br>
              <a:rPr lang="en-GB" sz="3800" dirty="0"/>
            </a:br>
            <a:r>
              <a:rPr lang="en-GB" sz="3800" dirty="0"/>
              <a:t>children on homework.</a:t>
            </a:r>
          </a:p>
          <a:p>
            <a:endParaRPr lang="en-GB" sz="3800" dirty="0"/>
          </a:p>
          <a:p>
            <a:r>
              <a:rPr lang="en-GB" sz="3800" dirty="0"/>
              <a:t>We encourage all children to look at their homework on </a:t>
            </a:r>
            <a:br>
              <a:rPr lang="en-GB" sz="3800" dirty="0"/>
            </a:br>
            <a:r>
              <a:rPr lang="en-GB" sz="3800" dirty="0"/>
              <a:t>a Friday evening.</a:t>
            </a:r>
          </a:p>
          <a:p>
            <a:endParaRPr lang="en-GB" sz="3800" dirty="0"/>
          </a:p>
          <a:p>
            <a:r>
              <a:rPr lang="en-GB" sz="3800" dirty="0"/>
              <a:t> Spellings will be given out on a Friday and tested in class </a:t>
            </a:r>
            <a:br>
              <a:rPr lang="en-GB" sz="3800" dirty="0"/>
            </a:br>
            <a:r>
              <a:rPr lang="en-GB" sz="3800" dirty="0"/>
              <a:t>the following Friday Children also need to use these words to </a:t>
            </a:r>
            <a:br>
              <a:rPr lang="en-GB" sz="3800" dirty="0"/>
            </a:br>
            <a:r>
              <a:rPr lang="en-GB" sz="3800" dirty="0"/>
              <a:t>write sentences with at home. Teachers will go through the spelling words and relevant activities on a weekly basis to support this too.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82442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EB6838-63CB-4095-8721-AF3A34D702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u="sng" dirty="0"/>
              <a:t>School Uniform</a:t>
            </a:r>
            <a:br>
              <a:rPr lang="en-GB" b="1" u="sng" dirty="0"/>
            </a:br>
            <a:r>
              <a:rPr lang="en-GB" dirty="0"/>
              <a:t>In winter, please provide a coat, hat, gloves etc.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989566-A665-4278-8B17-85F6025FB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7747"/>
            <a:ext cx="10515600" cy="4749216"/>
          </a:xfrm>
        </p:spPr>
        <p:txBody>
          <a:bodyPr/>
          <a:lstStyle/>
          <a:p>
            <a:pPr marL="0" indent="0">
              <a:buNone/>
            </a:pPr>
            <a:r>
              <a:rPr lang="en-GB" u="sng" dirty="0"/>
              <a:t>PE Kit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C2BA2BA-9176-43BD-82F3-897D5AEF0F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7820" y="1427747"/>
            <a:ext cx="5756697" cy="5261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87820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216DC9-04C5-4173-BAC7-215424EE7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u="sng" dirty="0"/>
              <a:t>PE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F79D1C-84F4-49B5-989D-18695A0CEF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b="1" dirty="0">
                <a:solidFill>
                  <a:srgbClr val="7030A0"/>
                </a:solidFill>
              </a:rPr>
              <a:t>Year 5 have PE on Fridays.</a:t>
            </a:r>
          </a:p>
          <a:p>
            <a:pPr marL="0" indent="0">
              <a:buNone/>
            </a:pPr>
            <a:r>
              <a:rPr lang="en-GB" b="1" dirty="0">
                <a:solidFill>
                  <a:srgbClr val="7030A0"/>
                </a:solidFill>
              </a:rPr>
              <a:t>We have PE on a rotational basis on a </a:t>
            </a:r>
            <a:br>
              <a:rPr lang="en-GB" b="1" dirty="0">
                <a:solidFill>
                  <a:srgbClr val="7030A0"/>
                </a:solidFill>
              </a:rPr>
            </a:br>
            <a:r>
              <a:rPr lang="en-GB" b="1" dirty="0">
                <a:solidFill>
                  <a:srgbClr val="7030A0"/>
                </a:solidFill>
              </a:rPr>
              <a:t>Wednesday. The dates are on the website.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Children will need to come in their school P.E kits on P.E days.</a:t>
            </a:r>
          </a:p>
          <a:p>
            <a:endParaRPr lang="en-GB" dirty="0"/>
          </a:p>
          <a:p>
            <a:r>
              <a:rPr lang="en-GB" dirty="0"/>
              <a:t>This consists of:</a:t>
            </a:r>
          </a:p>
          <a:p>
            <a:r>
              <a:rPr lang="en-GB" dirty="0"/>
              <a:t>A plain white polo shirt/T shirt with </a:t>
            </a:r>
            <a:br>
              <a:rPr lang="en-GB" dirty="0"/>
            </a:br>
            <a:r>
              <a:rPr lang="en-GB" dirty="0"/>
              <a:t>no logos. </a:t>
            </a:r>
          </a:p>
          <a:p>
            <a:r>
              <a:rPr lang="en-GB" dirty="0"/>
              <a:t>Plain black jogging bottoms/ shorts.</a:t>
            </a:r>
          </a:p>
          <a:p>
            <a:r>
              <a:rPr lang="en-GB" dirty="0"/>
              <a:t>Black pumps or trainers.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95953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23F442-6229-489A-AA15-6A0A4E0749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5295" y="365124"/>
            <a:ext cx="10515600" cy="1325563"/>
          </a:xfrm>
        </p:spPr>
        <p:txBody>
          <a:bodyPr/>
          <a:lstStyle/>
          <a:p>
            <a:r>
              <a:rPr lang="en-GB" sz="4800" u="sng" dirty="0"/>
              <a:t>Swimming</a:t>
            </a:r>
            <a:r>
              <a:rPr lang="en-GB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BD9328-4A33-4631-AA58-48FE561361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105" y="1504782"/>
            <a:ext cx="4423611" cy="5184775"/>
          </a:xfrm>
        </p:spPr>
        <p:txBody>
          <a:bodyPr>
            <a:normAutofit/>
          </a:bodyPr>
          <a:lstStyle/>
          <a:p>
            <a:r>
              <a:rPr lang="en-GB" b="1" dirty="0"/>
              <a:t>Year 5 have Swimming on Thursdays. </a:t>
            </a:r>
          </a:p>
          <a:p>
            <a:endParaRPr lang="en-GB" dirty="0"/>
          </a:p>
          <a:p>
            <a:r>
              <a:rPr lang="en-GB" b="1" dirty="0"/>
              <a:t>Half the cohort - September - Feb</a:t>
            </a:r>
          </a:p>
          <a:p>
            <a:r>
              <a:rPr lang="en-GB" b="1" dirty="0"/>
              <a:t>Half of the cohort - Feb - July</a:t>
            </a:r>
          </a:p>
          <a:p>
            <a:r>
              <a:rPr lang="en-GB" b="1" dirty="0"/>
              <a:t>An app message should've been sent to you as to when your child will be swimming yesterday.</a:t>
            </a:r>
          </a:p>
          <a:p>
            <a:endParaRPr lang="en-GB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C272CF5-5F55-4912-B805-69EA94A9B28D}"/>
              </a:ext>
            </a:extLst>
          </p:cNvPr>
          <p:cNvSpPr/>
          <p:nvPr/>
        </p:nvSpPr>
        <p:spPr>
          <a:xfrm>
            <a:off x="6096000" y="1027906"/>
            <a:ext cx="52578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dirty="0">
                <a:solidFill>
                  <a:srgbClr val="000000"/>
                </a:solidFill>
                <a:latin typeface="XCCW Joined 4a" panose="03050602040000000000"/>
              </a:rPr>
              <a:t>Swimming kit consists of:</a:t>
            </a:r>
          </a:p>
          <a:p>
            <a:r>
              <a:rPr lang="en-GB" sz="3200" dirty="0">
                <a:solidFill>
                  <a:srgbClr val="000000"/>
                </a:solidFill>
                <a:latin typeface="XCCW Joined 4a" panose="03050602040000000000"/>
              </a:rPr>
              <a:t>* Swimming costume/ cap</a:t>
            </a:r>
          </a:p>
          <a:p>
            <a:r>
              <a:rPr lang="en-GB" sz="3200" dirty="0">
                <a:solidFill>
                  <a:srgbClr val="000000"/>
                </a:solidFill>
                <a:latin typeface="XCCW Joined 4a" panose="03050602040000000000"/>
              </a:rPr>
              <a:t>* Hair ties/ Brush</a:t>
            </a:r>
          </a:p>
          <a:p>
            <a:r>
              <a:rPr lang="en-GB" sz="3200" dirty="0">
                <a:solidFill>
                  <a:srgbClr val="000000"/>
                </a:solidFill>
                <a:latin typeface="XCCW Joined 4a" panose="03050602040000000000"/>
              </a:rPr>
              <a:t>* Towel</a:t>
            </a:r>
          </a:p>
          <a:p>
            <a:r>
              <a:rPr lang="en-GB" sz="3200" dirty="0">
                <a:solidFill>
                  <a:srgbClr val="000000"/>
                </a:solidFill>
                <a:latin typeface="XCCW Joined 4a" panose="03050602040000000000"/>
              </a:rPr>
              <a:t>- If your child is not participating, please </a:t>
            </a:r>
            <a:br>
              <a:rPr lang="en-GB" sz="3200" dirty="0">
                <a:solidFill>
                  <a:srgbClr val="000000"/>
                </a:solidFill>
                <a:latin typeface="Segoe UI" panose="020B0502040204020203" pitchFamily="34" charset="0"/>
              </a:rPr>
            </a:br>
            <a:r>
              <a:rPr lang="en-GB" sz="3200" dirty="0">
                <a:solidFill>
                  <a:srgbClr val="000000"/>
                </a:solidFill>
                <a:latin typeface="Segoe UI" panose="020B0502040204020203" pitchFamily="34" charset="0"/>
              </a:rPr>
              <a:t>speak to a teacher or send a note in to </a:t>
            </a:r>
            <a:br>
              <a:rPr lang="en-GB" sz="3200" dirty="0">
                <a:solidFill>
                  <a:srgbClr val="000000"/>
                </a:solidFill>
                <a:latin typeface="Segoe UI" panose="020B0502040204020203" pitchFamily="34" charset="0"/>
              </a:rPr>
            </a:br>
            <a:r>
              <a:rPr lang="en-GB" sz="3200" dirty="0">
                <a:solidFill>
                  <a:srgbClr val="000000"/>
                </a:solidFill>
                <a:latin typeface="Segoe UI" panose="020B0502040204020203" pitchFamily="34" charset="0"/>
              </a:rPr>
              <a:t>school.</a:t>
            </a:r>
          </a:p>
          <a:p>
            <a:r>
              <a:rPr lang="en-GB" sz="3200" dirty="0">
                <a:solidFill>
                  <a:srgbClr val="000000"/>
                </a:solidFill>
                <a:latin typeface="XCCW Joined 4a" panose="03050602040000000000"/>
              </a:rPr>
              <a:t>- Pre-visits possible.</a:t>
            </a:r>
          </a:p>
        </p:txBody>
      </p:sp>
    </p:spTree>
    <p:extLst>
      <p:ext uri="{BB962C8B-B14F-4D97-AF65-F5344CB8AC3E}">
        <p14:creationId xmlns:p14="http://schemas.microsoft.com/office/powerpoint/2010/main" val="9830879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800</Words>
  <Application>Microsoft Office PowerPoint</Application>
  <PresentationFormat>Widescreen</PresentationFormat>
  <Paragraphs>102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Segoe UI</vt:lpstr>
      <vt:lpstr>XCCW Joined 4a</vt:lpstr>
      <vt:lpstr>Office Theme</vt:lpstr>
      <vt:lpstr>PowerPoint Presentation</vt:lpstr>
      <vt:lpstr>PowerPoint Presentation</vt:lpstr>
      <vt:lpstr>PowerPoint Presentation</vt:lpstr>
      <vt:lpstr>Attendance</vt:lpstr>
      <vt:lpstr>Reading</vt:lpstr>
      <vt:lpstr>Homework/ Useful Websites </vt:lpstr>
      <vt:lpstr>School Uniform In winter, please provide a coat, hat, gloves etc. </vt:lpstr>
      <vt:lpstr>PE</vt:lpstr>
      <vt:lpstr>Swimming </vt:lpstr>
      <vt:lpstr>Collection Arrangements</vt:lpstr>
      <vt:lpstr>Reminders</vt:lpstr>
      <vt:lpstr>Fieldwork Visits and Workshops</vt:lpstr>
      <vt:lpstr>Topics in Year 5</vt:lpstr>
      <vt:lpstr>Any 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Melissa Baldwin</dc:creator>
  <cp:lastModifiedBy>Melissa Baldwin</cp:lastModifiedBy>
  <cp:revision>2</cp:revision>
  <dcterms:created xsi:type="dcterms:W3CDTF">2025-09-02T12:13:11Z</dcterms:created>
  <dcterms:modified xsi:type="dcterms:W3CDTF">2025-09-02T12:46:04Z</dcterms:modified>
</cp:coreProperties>
</file>