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7556500" cy="10693400"/>
  <p:notesSz cx="6858000" cy="9144000"/>
  <p:embeddedFontLst>
    <p:embeddedFont>
      <p:font typeface="Open Sans" panose="020B0606030504020204" pitchFamily="34" charset="0"/>
      <p:regular r:id="rId3"/>
    </p:embeddedFont>
    <p:embeddedFont>
      <p:font typeface="Open Sans Bold" panose="020B0806030504020204" charset="0"/>
      <p:regular r:id="rId4"/>
    </p:embeddedFont>
    <p:embeddedFont>
      <p:font typeface="Open Sans Bold Italics" panose="020B0604020202020204" charset="0"/>
      <p:regular r:id="rId5"/>
    </p:embeddedFont>
    <p:embeddedFont>
      <p:font typeface="Open Sans Light" panose="020B0306030504020204" pitchFamily="34" charset="0"/>
      <p:regular r:id="rId6"/>
    </p:embeddedFont>
    <p:embeddedFont>
      <p:font typeface="Open Sans Medium Italics" panose="020B0604020202020204" charset="0"/>
      <p:regular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3447" autoAdjust="0"/>
  </p:normalViewPr>
  <p:slideViewPr>
    <p:cSldViewPr>
      <p:cViewPr>
        <p:scale>
          <a:sx n="57" d="100"/>
          <a:sy n="57" d="100"/>
        </p:scale>
        <p:origin x="1824" y="-1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font" Target="fonts/font1.fntdata"/><Relationship Id="rId7" Type="http://schemas.openxmlformats.org/officeDocument/2006/relationships/font" Target="fonts/font5.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ableStyles" Target="tableStyles.xml"/><Relationship Id="rId5" Type="http://schemas.openxmlformats.org/officeDocument/2006/relationships/font" Target="fonts/font3.fntdata"/><Relationship Id="rId10" Type="http://schemas.openxmlformats.org/officeDocument/2006/relationships/theme" Target="theme/theme1.xml"/><Relationship Id="rId4" Type="http://schemas.openxmlformats.org/officeDocument/2006/relationships/font" Target="fonts/font2.fntdata"/><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yi.bradford.gov.uk/PARENTING-PROGRAMME-PATHWAY"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3" y="3455332"/>
            <a:ext cx="7556503" cy="2286670"/>
            <a:chOff x="0" y="0"/>
            <a:chExt cx="3019748" cy="1172659"/>
          </a:xfrm>
        </p:grpSpPr>
        <p:sp>
          <p:nvSpPr>
            <p:cNvPr id="3" name="Freeform 3"/>
            <p:cNvSpPr/>
            <p:nvPr/>
          </p:nvSpPr>
          <p:spPr>
            <a:xfrm>
              <a:off x="0" y="0"/>
              <a:ext cx="3019748" cy="1172659"/>
            </a:xfrm>
            <a:custGeom>
              <a:avLst/>
              <a:gdLst/>
              <a:ahLst/>
              <a:cxnLst/>
              <a:rect l="l" t="t" r="r" b="b"/>
              <a:pathLst>
                <a:path w="3019748" h="1172659">
                  <a:moveTo>
                    <a:pt x="0" y="0"/>
                  </a:moveTo>
                  <a:lnTo>
                    <a:pt x="3019748" y="0"/>
                  </a:lnTo>
                  <a:lnTo>
                    <a:pt x="3019748" y="1172659"/>
                  </a:lnTo>
                  <a:lnTo>
                    <a:pt x="0" y="1172659"/>
                  </a:lnTo>
                  <a:close/>
                </a:path>
              </a:pathLst>
            </a:custGeom>
            <a:solidFill>
              <a:srgbClr val="F1F1F1"/>
            </a:solidFill>
          </p:spPr>
          <p:txBody>
            <a:bodyPr/>
            <a:lstStyle/>
            <a:p>
              <a:endParaRPr lang="en-GB" dirty="0"/>
            </a:p>
          </p:txBody>
        </p:sp>
        <p:sp>
          <p:nvSpPr>
            <p:cNvPr id="4" name="TextBox 4"/>
            <p:cNvSpPr txBox="1"/>
            <p:nvPr/>
          </p:nvSpPr>
          <p:spPr>
            <a:xfrm>
              <a:off x="0" y="-57150"/>
              <a:ext cx="3019748" cy="1229809"/>
            </a:xfrm>
            <a:prstGeom prst="rect">
              <a:avLst/>
            </a:prstGeom>
          </p:spPr>
          <p:txBody>
            <a:bodyPr lIns="50800" tIns="50800" rIns="50800" bIns="50800" rtlCol="0" anchor="ctr"/>
            <a:lstStyle/>
            <a:p>
              <a:pPr algn="ctr">
                <a:lnSpc>
                  <a:spcPts val="2559"/>
                </a:lnSpc>
              </a:pPr>
              <a:endParaRPr/>
            </a:p>
          </p:txBody>
        </p:sp>
      </p:grpSp>
      <p:grpSp>
        <p:nvGrpSpPr>
          <p:cNvPr id="5" name="Group 5"/>
          <p:cNvGrpSpPr/>
          <p:nvPr/>
        </p:nvGrpSpPr>
        <p:grpSpPr>
          <a:xfrm>
            <a:off x="-33171" y="9422789"/>
            <a:ext cx="7558617" cy="1178312"/>
            <a:chOff x="0" y="0"/>
            <a:chExt cx="1122136" cy="177622"/>
          </a:xfrm>
        </p:grpSpPr>
        <p:sp>
          <p:nvSpPr>
            <p:cNvPr id="6" name="Freeform 6"/>
            <p:cNvSpPr/>
            <p:nvPr/>
          </p:nvSpPr>
          <p:spPr>
            <a:xfrm>
              <a:off x="0" y="0"/>
              <a:ext cx="1122136" cy="177622"/>
            </a:xfrm>
            <a:custGeom>
              <a:avLst/>
              <a:gdLst/>
              <a:ahLst/>
              <a:cxnLst/>
              <a:rect l="l" t="t" r="r" b="b"/>
              <a:pathLst>
                <a:path w="1122136" h="177622">
                  <a:moveTo>
                    <a:pt x="0" y="0"/>
                  </a:moveTo>
                  <a:lnTo>
                    <a:pt x="1122136" y="0"/>
                  </a:lnTo>
                  <a:lnTo>
                    <a:pt x="1122136" y="177622"/>
                  </a:lnTo>
                  <a:lnTo>
                    <a:pt x="0" y="177622"/>
                  </a:lnTo>
                  <a:close/>
                </a:path>
              </a:pathLst>
            </a:custGeom>
            <a:solidFill>
              <a:srgbClr val="D4106C"/>
            </a:solidFill>
          </p:spPr>
          <p:txBody>
            <a:bodyPr/>
            <a:lstStyle/>
            <a:p>
              <a:endParaRPr lang="en-GB" dirty="0"/>
            </a:p>
          </p:txBody>
        </p:sp>
        <p:sp>
          <p:nvSpPr>
            <p:cNvPr id="7" name="TextBox 7"/>
            <p:cNvSpPr txBox="1"/>
            <p:nvPr/>
          </p:nvSpPr>
          <p:spPr>
            <a:xfrm>
              <a:off x="0" y="38100"/>
              <a:ext cx="1122136" cy="139522"/>
            </a:xfrm>
            <a:prstGeom prst="rect">
              <a:avLst/>
            </a:prstGeom>
          </p:spPr>
          <p:txBody>
            <a:bodyPr lIns="50800" tIns="50800" rIns="50800" bIns="50800" rtlCol="0" anchor="ctr"/>
            <a:lstStyle/>
            <a:p>
              <a:pPr algn="ctr">
                <a:lnSpc>
                  <a:spcPts val="1999"/>
                </a:lnSpc>
              </a:pPr>
              <a:endParaRPr/>
            </a:p>
          </p:txBody>
        </p:sp>
      </p:grpSp>
      <p:grpSp>
        <p:nvGrpSpPr>
          <p:cNvPr id="8" name="Group 8"/>
          <p:cNvGrpSpPr/>
          <p:nvPr/>
        </p:nvGrpSpPr>
        <p:grpSpPr>
          <a:xfrm>
            <a:off x="3059811" y="7660824"/>
            <a:ext cx="4389094" cy="2532022"/>
            <a:chOff x="0" y="0"/>
            <a:chExt cx="1718619" cy="609600"/>
          </a:xfrm>
        </p:grpSpPr>
        <p:sp>
          <p:nvSpPr>
            <p:cNvPr id="9" name="Freeform 9"/>
            <p:cNvSpPr/>
            <p:nvPr/>
          </p:nvSpPr>
          <p:spPr>
            <a:xfrm>
              <a:off x="0" y="0"/>
              <a:ext cx="1718619" cy="609600"/>
            </a:xfrm>
            <a:custGeom>
              <a:avLst/>
              <a:gdLst/>
              <a:ahLst/>
              <a:cxnLst/>
              <a:rect l="l" t="t" r="r" b="b"/>
              <a:pathLst>
                <a:path w="1718619" h="609600">
                  <a:moveTo>
                    <a:pt x="203200" y="0"/>
                  </a:moveTo>
                  <a:lnTo>
                    <a:pt x="1718619" y="0"/>
                  </a:lnTo>
                  <a:lnTo>
                    <a:pt x="1515419" y="609600"/>
                  </a:lnTo>
                  <a:lnTo>
                    <a:pt x="0" y="609600"/>
                  </a:lnTo>
                  <a:lnTo>
                    <a:pt x="203200" y="0"/>
                  </a:lnTo>
                  <a:close/>
                </a:path>
              </a:pathLst>
            </a:custGeom>
            <a:solidFill>
              <a:srgbClr val="A3C7E0"/>
            </a:solidFill>
          </p:spPr>
          <p:txBody>
            <a:bodyPr/>
            <a:lstStyle/>
            <a:p>
              <a:endParaRPr lang="en-GB" dirty="0"/>
            </a:p>
          </p:txBody>
        </p:sp>
        <p:sp>
          <p:nvSpPr>
            <p:cNvPr id="10" name="TextBox 10"/>
            <p:cNvSpPr txBox="1"/>
            <p:nvPr/>
          </p:nvSpPr>
          <p:spPr>
            <a:xfrm>
              <a:off x="101600" y="38100"/>
              <a:ext cx="1515419" cy="571500"/>
            </a:xfrm>
            <a:prstGeom prst="rect">
              <a:avLst/>
            </a:prstGeom>
          </p:spPr>
          <p:txBody>
            <a:bodyPr lIns="50800" tIns="50800" rIns="50800" bIns="50800" rtlCol="0" anchor="ctr"/>
            <a:lstStyle/>
            <a:p>
              <a:pPr algn="ctr">
                <a:lnSpc>
                  <a:spcPts val="1999"/>
                </a:lnSpc>
              </a:pPr>
              <a:endParaRPr/>
            </a:p>
          </p:txBody>
        </p:sp>
      </p:grpSp>
      <p:grpSp>
        <p:nvGrpSpPr>
          <p:cNvPr id="13" name="Group 13"/>
          <p:cNvGrpSpPr/>
          <p:nvPr/>
        </p:nvGrpSpPr>
        <p:grpSpPr>
          <a:xfrm>
            <a:off x="-404449" y="448723"/>
            <a:ext cx="6795616" cy="4211295"/>
            <a:chOff x="101600" y="38100"/>
            <a:chExt cx="1267514" cy="494210"/>
          </a:xfrm>
        </p:grpSpPr>
        <p:sp>
          <p:nvSpPr>
            <p:cNvPr id="14" name="Freeform 14"/>
            <p:cNvSpPr/>
            <p:nvPr/>
          </p:nvSpPr>
          <p:spPr>
            <a:xfrm>
              <a:off x="162815" y="103328"/>
              <a:ext cx="1206299" cy="362261"/>
            </a:xfrm>
            <a:custGeom>
              <a:avLst/>
              <a:gdLst/>
              <a:ahLst/>
              <a:cxnLst/>
              <a:rect l="l" t="t" r="r" b="b"/>
              <a:pathLst>
                <a:path w="1255401" h="532310">
                  <a:moveTo>
                    <a:pt x="1052201" y="0"/>
                  </a:moveTo>
                  <a:lnTo>
                    <a:pt x="0" y="0"/>
                  </a:lnTo>
                  <a:lnTo>
                    <a:pt x="203200" y="532310"/>
                  </a:lnTo>
                  <a:lnTo>
                    <a:pt x="1255401" y="532310"/>
                  </a:lnTo>
                  <a:lnTo>
                    <a:pt x="1052201" y="0"/>
                  </a:lnTo>
                  <a:close/>
                </a:path>
              </a:pathLst>
            </a:custGeom>
            <a:solidFill>
              <a:srgbClr val="A3C7E0">
                <a:alpha val="93725"/>
              </a:srgbClr>
            </a:solidFill>
          </p:spPr>
          <p:txBody>
            <a:bodyPr/>
            <a:lstStyle/>
            <a:p>
              <a:endParaRPr lang="en-GB"/>
            </a:p>
          </p:txBody>
        </p:sp>
        <p:sp>
          <p:nvSpPr>
            <p:cNvPr id="15" name="TextBox 15"/>
            <p:cNvSpPr txBox="1"/>
            <p:nvPr/>
          </p:nvSpPr>
          <p:spPr>
            <a:xfrm>
              <a:off x="101600" y="38100"/>
              <a:ext cx="1052201" cy="494210"/>
            </a:xfrm>
            <a:prstGeom prst="rect">
              <a:avLst/>
            </a:prstGeom>
          </p:spPr>
          <p:txBody>
            <a:bodyPr lIns="50800" tIns="50800" rIns="50800" bIns="50800" rtlCol="0" anchor="ctr"/>
            <a:lstStyle/>
            <a:p>
              <a:pPr algn="ctr">
                <a:lnSpc>
                  <a:spcPts val="1999"/>
                </a:lnSpc>
              </a:pPr>
              <a:endParaRPr/>
            </a:p>
          </p:txBody>
        </p:sp>
      </p:grpSp>
      <p:sp>
        <p:nvSpPr>
          <p:cNvPr id="16" name="TextBox 16"/>
          <p:cNvSpPr txBox="1"/>
          <p:nvPr/>
        </p:nvSpPr>
        <p:spPr>
          <a:xfrm>
            <a:off x="3467313" y="8279640"/>
            <a:ext cx="3420155" cy="1454052"/>
          </a:xfrm>
          <a:prstGeom prst="rect">
            <a:avLst/>
          </a:prstGeom>
        </p:spPr>
        <p:txBody>
          <a:bodyPr wrap="square" lIns="0" tIns="0" rIns="0" bIns="0" rtlCol="0" anchor="t">
            <a:spAutoFit/>
          </a:bodyPr>
          <a:lstStyle/>
          <a:p>
            <a:pPr algn="just">
              <a:lnSpc>
                <a:spcPts val="2300"/>
              </a:lnSpc>
            </a:pPr>
            <a:r>
              <a:rPr lang="en-US" sz="2300" b="1" i="1" dirty="0">
                <a:solidFill>
                  <a:srgbClr val="FFFFFF"/>
                </a:solidFill>
                <a:latin typeface="Open Sans Bold Italics"/>
                <a:ea typeface="Open Sans Bold Italics"/>
                <a:cs typeface="Open Sans Bold Italics"/>
                <a:sym typeface="Open Sans Bold Italics"/>
              </a:rPr>
              <a:t>Date: 17.06.2026</a:t>
            </a:r>
          </a:p>
          <a:p>
            <a:pPr algn="just">
              <a:lnSpc>
                <a:spcPts val="2300"/>
              </a:lnSpc>
            </a:pPr>
            <a:r>
              <a:rPr lang="en-US" sz="2300" b="1" i="1" dirty="0">
                <a:solidFill>
                  <a:srgbClr val="FFFFFF"/>
                </a:solidFill>
                <a:latin typeface="Open Sans Bold Italics"/>
                <a:ea typeface="Open Sans Bold Italics"/>
                <a:cs typeface="Open Sans Bold Italics"/>
                <a:sym typeface="Open Sans Bold Italics"/>
              </a:rPr>
              <a:t>Venue: TFD</a:t>
            </a:r>
          </a:p>
          <a:p>
            <a:pPr algn="just">
              <a:lnSpc>
                <a:spcPts val="2300"/>
              </a:lnSpc>
            </a:pPr>
            <a:r>
              <a:rPr lang="en-US" sz="1600" b="1" i="1" dirty="0">
                <a:solidFill>
                  <a:srgbClr val="FFFFFF"/>
                </a:solidFill>
                <a:latin typeface="Open Sans Bold Italics"/>
                <a:ea typeface="Open Sans Bold Italics"/>
                <a:cs typeface="Open Sans Bold Italics"/>
                <a:sym typeface="Open Sans Bold Italics"/>
              </a:rPr>
              <a:t>Contact Details: </a:t>
            </a:r>
            <a:r>
              <a:rPr lang="en-US" sz="1600" b="1" i="1" dirty="0">
                <a:solidFill>
                  <a:schemeClr val="tx2"/>
                </a:solidFill>
                <a:latin typeface="Open Sans Bold Italics"/>
                <a:ea typeface="Open Sans Bold Italics"/>
                <a:cs typeface="Open Sans Bold Italics"/>
                <a:sym typeface="Open Sans Bold Italics"/>
              </a:rPr>
              <a:t>For further information please follow link below </a:t>
            </a:r>
          </a:p>
        </p:txBody>
      </p:sp>
      <p:sp>
        <p:nvSpPr>
          <p:cNvPr id="21" name="TextBox 21"/>
          <p:cNvSpPr txBox="1"/>
          <p:nvPr/>
        </p:nvSpPr>
        <p:spPr>
          <a:xfrm>
            <a:off x="317279" y="5914437"/>
            <a:ext cx="3314896" cy="2967287"/>
          </a:xfrm>
          <a:prstGeom prst="rect">
            <a:avLst/>
          </a:prstGeom>
        </p:spPr>
        <p:txBody>
          <a:bodyPr wrap="square" lIns="0" tIns="0" rIns="0" bIns="0" rtlCol="0" anchor="t">
            <a:spAutoFit/>
          </a:bodyPr>
          <a:lstStyle/>
          <a:p>
            <a:pPr marL="285750" lvl="0" indent="-285750">
              <a:buFont typeface="Arial" panose="020B0604020202020204" pitchFamily="34" charset="0"/>
              <a:buChar char="•"/>
            </a:pPr>
            <a:r>
              <a:rPr lang="en-GB" dirty="0">
                <a:solidFill>
                  <a:schemeClr val="tx2">
                    <a:lumMod val="60000"/>
                    <a:lumOff val="40000"/>
                  </a:schemeClr>
                </a:solidFill>
              </a:rPr>
              <a:t>Parenting goals, the impact of our own fathers and aspirations of being a dad.</a:t>
            </a:r>
          </a:p>
          <a:p>
            <a:pPr marL="285750" lvl="0" indent="-285750">
              <a:buFont typeface="Arial" panose="020B0604020202020204" pitchFamily="34" charset="0"/>
              <a:buChar char="•"/>
            </a:pPr>
            <a:r>
              <a:rPr lang="en-GB" dirty="0">
                <a:solidFill>
                  <a:schemeClr val="tx2">
                    <a:lumMod val="60000"/>
                    <a:lumOff val="40000"/>
                  </a:schemeClr>
                </a:solidFill>
              </a:rPr>
              <a:t>Children's temperaments and needs along with building emotional security.</a:t>
            </a:r>
          </a:p>
          <a:p>
            <a:pPr marL="285750" lvl="0" indent="-285750">
              <a:buFont typeface="Arial" panose="020B0604020202020204" pitchFamily="34" charset="0"/>
              <a:buChar char="•"/>
            </a:pPr>
            <a:r>
              <a:rPr lang="en-GB" dirty="0">
                <a:solidFill>
                  <a:schemeClr val="tx2">
                    <a:lumMod val="60000"/>
                    <a:lumOff val="40000"/>
                  </a:schemeClr>
                </a:solidFill>
              </a:rPr>
              <a:t>The importance of time and family life. The power of words and recognising children's feelings.</a:t>
            </a:r>
          </a:p>
          <a:p>
            <a:pPr algn="l">
              <a:lnSpc>
                <a:spcPts val="1540"/>
              </a:lnSpc>
            </a:pPr>
            <a:endParaRPr lang="en-US" sz="1600" dirty="0">
              <a:solidFill>
                <a:srgbClr val="000000"/>
              </a:solidFill>
              <a:latin typeface="Open Sans Light"/>
              <a:ea typeface="Open Sans Light"/>
              <a:cs typeface="Open Sans Light"/>
              <a:sym typeface="Open Sans Light"/>
            </a:endParaRPr>
          </a:p>
        </p:txBody>
      </p:sp>
      <p:sp>
        <p:nvSpPr>
          <p:cNvPr id="26" name="Freeform 26"/>
          <p:cNvSpPr/>
          <p:nvPr/>
        </p:nvSpPr>
        <p:spPr>
          <a:xfrm>
            <a:off x="0" y="65006"/>
            <a:ext cx="2817461" cy="983724"/>
          </a:xfrm>
          <a:custGeom>
            <a:avLst/>
            <a:gdLst/>
            <a:ahLst/>
            <a:cxnLst/>
            <a:rect l="l" t="t" r="r" b="b"/>
            <a:pathLst>
              <a:path w="2817461" h="983724">
                <a:moveTo>
                  <a:pt x="0" y="0"/>
                </a:moveTo>
                <a:lnTo>
                  <a:pt x="2817461" y="0"/>
                </a:lnTo>
                <a:lnTo>
                  <a:pt x="2817461" y="983723"/>
                </a:lnTo>
                <a:lnTo>
                  <a:pt x="0" y="983723"/>
                </a:lnTo>
                <a:lnTo>
                  <a:pt x="0" y="0"/>
                </a:lnTo>
                <a:close/>
              </a:path>
            </a:pathLst>
          </a:custGeom>
          <a:blipFill>
            <a:blip r:embed="rId2"/>
            <a:stretch>
              <a:fillRect/>
            </a:stretch>
          </a:blipFill>
        </p:spPr>
        <p:txBody>
          <a:bodyPr/>
          <a:lstStyle/>
          <a:p>
            <a:endParaRPr lang="en-GB"/>
          </a:p>
        </p:txBody>
      </p:sp>
      <p:sp>
        <p:nvSpPr>
          <p:cNvPr id="28" name="TextBox 28"/>
          <p:cNvSpPr txBox="1"/>
          <p:nvPr/>
        </p:nvSpPr>
        <p:spPr>
          <a:xfrm>
            <a:off x="4078538" y="7893384"/>
            <a:ext cx="2621828" cy="245645"/>
          </a:xfrm>
          <a:prstGeom prst="rect">
            <a:avLst/>
          </a:prstGeom>
        </p:spPr>
        <p:txBody>
          <a:bodyPr lIns="0" tIns="0" rIns="0" bIns="0" rtlCol="0" anchor="t">
            <a:spAutoFit/>
          </a:bodyPr>
          <a:lstStyle/>
          <a:p>
            <a:pPr>
              <a:lnSpc>
                <a:spcPts val="1900"/>
              </a:lnSpc>
            </a:pPr>
            <a:r>
              <a:rPr lang="en-US" sz="1900" spc="-38" dirty="0">
                <a:solidFill>
                  <a:srgbClr val="FFFFFF"/>
                </a:solidFill>
                <a:latin typeface="Open Sans"/>
                <a:ea typeface="Open Sans"/>
                <a:cs typeface="Open Sans"/>
                <a:sym typeface="Open Sans"/>
              </a:rPr>
              <a:t>COURSE DETAILS</a:t>
            </a:r>
          </a:p>
        </p:txBody>
      </p:sp>
      <p:sp>
        <p:nvSpPr>
          <p:cNvPr id="29" name="TextBox 29"/>
          <p:cNvSpPr txBox="1"/>
          <p:nvPr/>
        </p:nvSpPr>
        <p:spPr>
          <a:xfrm>
            <a:off x="38780" y="9467900"/>
            <a:ext cx="7701869" cy="1384995"/>
          </a:xfrm>
          <a:prstGeom prst="rect">
            <a:avLst/>
          </a:prstGeom>
        </p:spPr>
        <p:txBody>
          <a:bodyPr wrap="square" lIns="0" tIns="0" rIns="0" bIns="0" rtlCol="0" anchor="t">
            <a:spAutoFit/>
          </a:bodyPr>
          <a:lstStyle/>
          <a:p>
            <a:pPr algn="l">
              <a:lnSpc>
                <a:spcPts val="1800"/>
              </a:lnSpc>
            </a:pPr>
            <a:endParaRPr lang="en-US" sz="1800" b="1" i="1" spc="-36" dirty="0">
              <a:solidFill>
                <a:srgbClr val="FFFFFF"/>
              </a:solidFill>
              <a:latin typeface="Open Sans Medium Italics"/>
              <a:ea typeface="Open Sans Medium Italics"/>
              <a:cs typeface="Open Sans Medium Italics"/>
              <a:sym typeface="Open Sans Medium Italics"/>
            </a:endParaRPr>
          </a:p>
          <a:p>
            <a:pPr algn="l">
              <a:lnSpc>
                <a:spcPts val="1800"/>
              </a:lnSpc>
            </a:pPr>
            <a:endParaRPr lang="en-US" sz="1800" b="1" i="1" spc="-36" dirty="0">
              <a:solidFill>
                <a:srgbClr val="FFFFFF"/>
              </a:solidFill>
              <a:latin typeface="Open Sans Medium Italics"/>
              <a:ea typeface="Open Sans Medium Italics"/>
              <a:cs typeface="Open Sans Medium Italics"/>
              <a:sym typeface="Open Sans Medium Italics"/>
            </a:endParaRPr>
          </a:p>
          <a:p>
            <a:pPr algn="l">
              <a:lnSpc>
                <a:spcPts val="1800"/>
              </a:lnSpc>
            </a:pPr>
            <a:endParaRPr lang="en-US" b="1" i="1" spc="-36" dirty="0">
              <a:solidFill>
                <a:schemeClr val="bg1"/>
              </a:solidFill>
              <a:latin typeface="Open Sans Medium Italics"/>
              <a:ea typeface="Open Sans Medium Italics"/>
              <a:cs typeface="Open Sans Medium Italics"/>
              <a:sym typeface="Open Sans Medium Italics"/>
            </a:endParaRPr>
          </a:p>
          <a:p>
            <a:pPr algn="l">
              <a:lnSpc>
                <a:spcPts val="1800"/>
              </a:lnSpc>
            </a:pPr>
            <a:r>
              <a:rPr lang="en-US" sz="1800" b="1" i="1" spc="-36" dirty="0">
                <a:solidFill>
                  <a:schemeClr val="bg1"/>
                </a:solidFill>
                <a:latin typeface="Open Sans Medium Italics"/>
                <a:ea typeface="Open Sans Medium Italics"/>
                <a:cs typeface="Open Sans Medium Italics"/>
                <a:sym typeface="Open Sans Medium Italics"/>
              </a:rPr>
              <a:t>HOW TO REFER</a:t>
            </a:r>
            <a:r>
              <a:rPr lang="en-US" b="1" i="1" spc="-36" dirty="0">
                <a:solidFill>
                  <a:schemeClr val="bg1"/>
                </a:solidFill>
                <a:latin typeface="Open Sans Medium Italics"/>
                <a:ea typeface="Open Sans Medium Italics"/>
                <a:cs typeface="Open Sans Medium Italics"/>
                <a:sym typeface="Open Sans Medium Italics"/>
              </a:rPr>
              <a:t>:</a:t>
            </a:r>
            <a:endParaRPr lang="en-US" sz="1800" b="1" i="1" spc="-36" dirty="0">
              <a:solidFill>
                <a:schemeClr val="bg1"/>
              </a:solidFill>
              <a:latin typeface="Open Sans Medium Italics"/>
              <a:ea typeface="Open Sans Medium Italics"/>
              <a:cs typeface="Open Sans Medium Italics"/>
              <a:sym typeface="Open Sans Medium Italics"/>
            </a:endParaRPr>
          </a:p>
          <a:p>
            <a:pPr algn="l">
              <a:lnSpc>
                <a:spcPts val="1800"/>
              </a:lnSpc>
            </a:pPr>
            <a:r>
              <a:rPr lang="en-US" sz="1800" i="1" spc="-36" dirty="0">
                <a:solidFill>
                  <a:schemeClr val="bg1"/>
                </a:solidFill>
                <a:latin typeface="Arial" panose="020B0604020202020204" pitchFamily="34" charset="0"/>
                <a:ea typeface="Open Sans Italics"/>
                <a:cs typeface="Arial" panose="020B0604020202020204" pitchFamily="34" charset="0"/>
                <a:sym typeface="Open Sans Italics"/>
                <a:hlinkClick r:id="rId3">
                  <a:extLst>
                    <a:ext uri="{A12FA001-AC4F-418D-AE19-62706E023703}">
                      <ahyp:hlinkClr xmlns:ahyp="http://schemas.microsoft.com/office/drawing/2018/hyperlinkcolor" val="tx"/>
                    </a:ext>
                  </a:extLst>
                </a:hlinkClick>
              </a:rPr>
              <a:t>HTTPS://FYI.BRADFORD.GOV.UK/PARENTING-PROGRAMME-PATHWAY</a:t>
            </a:r>
            <a:endParaRPr lang="en-US" sz="1800" i="1" spc="-36" dirty="0">
              <a:solidFill>
                <a:schemeClr val="bg1"/>
              </a:solidFill>
              <a:latin typeface="Arial" panose="020B0604020202020204" pitchFamily="34" charset="0"/>
              <a:ea typeface="Open Sans Italics"/>
              <a:cs typeface="Arial" panose="020B0604020202020204" pitchFamily="34" charset="0"/>
              <a:sym typeface="Open Sans Italics"/>
            </a:endParaRPr>
          </a:p>
          <a:p>
            <a:pPr algn="l">
              <a:lnSpc>
                <a:spcPts val="1800"/>
              </a:lnSpc>
            </a:pPr>
            <a:endParaRPr lang="en-US" i="1" spc="-36" dirty="0">
              <a:solidFill>
                <a:srgbClr val="FFFFFF"/>
              </a:solidFill>
              <a:latin typeface="Arial" panose="020B0604020202020204" pitchFamily="34" charset="0"/>
              <a:ea typeface="Open Sans Italics"/>
              <a:cs typeface="Arial" panose="020B0604020202020204" pitchFamily="34" charset="0"/>
              <a:sym typeface="Open Sans Italics"/>
            </a:endParaRPr>
          </a:p>
        </p:txBody>
      </p:sp>
      <p:sp>
        <p:nvSpPr>
          <p:cNvPr id="30" name="TextBox 30"/>
          <p:cNvSpPr txBox="1"/>
          <p:nvPr/>
        </p:nvSpPr>
        <p:spPr>
          <a:xfrm>
            <a:off x="2564642" y="5604194"/>
            <a:ext cx="2791909" cy="258167"/>
          </a:xfrm>
          <a:prstGeom prst="rect">
            <a:avLst/>
          </a:prstGeom>
        </p:spPr>
        <p:txBody>
          <a:bodyPr lIns="0" tIns="0" rIns="0" bIns="0" rtlCol="0" anchor="t">
            <a:spAutoFit/>
          </a:bodyPr>
          <a:lstStyle/>
          <a:p>
            <a:pPr algn="l">
              <a:lnSpc>
                <a:spcPts val="1914"/>
              </a:lnSpc>
            </a:pPr>
            <a:r>
              <a:rPr lang="en-US" sz="1914" b="1" i="1" spc="-38" dirty="0">
                <a:solidFill>
                  <a:srgbClr val="A3C7E0"/>
                </a:solidFill>
                <a:latin typeface="Open Sans Bold Italics"/>
                <a:ea typeface="Open Sans Bold Italics"/>
                <a:cs typeface="Open Sans Bold Italics"/>
                <a:sym typeface="Open Sans Bold Italics"/>
              </a:rPr>
              <a:t>PROGRAMME OVERVIEW</a:t>
            </a:r>
          </a:p>
        </p:txBody>
      </p:sp>
      <p:sp>
        <p:nvSpPr>
          <p:cNvPr id="31" name="TextBox 31"/>
          <p:cNvSpPr txBox="1"/>
          <p:nvPr/>
        </p:nvSpPr>
        <p:spPr>
          <a:xfrm>
            <a:off x="851453" y="1725114"/>
            <a:ext cx="4553449" cy="2215991"/>
          </a:xfrm>
          <a:prstGeom prst="rect">
            <a:avLst/>
          </a:prstGeom>
        </p:spPr>
        <p:txBody>
          <a:bodyPr wrap="square" lIns="0" tIns="0" rIns="0" bIns="0" rtlCol="0" anchor="t">
            <a:spAutoFit/>
          </a:bodyPr>
          <a:lstStyle/>
          <a:p>
            <a:pPr algn="ctr"/>
            <a:r>
              <a:rPr lang="en-GB" dirty="0">
                <a:solidFill>
                  <a:schemeClr val="bg1"/>
                </a:solidFill>
              </a:rPr>
              <a:t>This is an evidence based programme that aims to enable dads to increase confidence in their parenting; learn how to develop the dad/child relationship now and for the future and work out strategies for dealing with anger and conflict. It will also give dads an opportunity to meet other dads and share experiences in a supportive and encouraging environment.</a:t>
            </a:r>
          </a:p>
        </p:txBody>
      </p:sp>
      <p:sp>
        <p:nvSpPr>
          <p:cNvPr id="32" name="TextBox 32"/>
          <p:cNvSpPr txBox="1"/>
          <p:nvPr/>
        </p:nvSpPr>
        <p:spPr>
          <a:xfrm>
            <a:off x="859354" y="1215363"/>
            <a:ext cx="4495800" cy="410369"/>
          </a:xfrm>
          <a:prstGeom prst="rect">
            <a:avLst/>
          </a:prstGeom>
        </p:spPr>
        <p:txBody>
          <a:bodyPr wrap="square" lIns="0" tIns="0" rIns="0" bIns="0" rtlCol="0" anchor="t">
            <a:spAutoFit/>
          </a:bodyPr>
          <a:lstStyle/>
          <a:p>
            <a:pPr algn="l">
              <a:lnSpc>
                <a:spcPts val="3239"/>
              </a:lnSpc>
            </a:pPr>
            <a:r>
              <a:rPr lang="en-US" sz="2699" b="1" dirty="0">
                <a:solidFill>
                  <a:srgbClr val="FFFFFF"/>
                </a:solidFill>
                <a:latin typeface="Open Sans Bold"/>
                <a:ea typeface="Open Sans Bold"/>
                <a:cs typeface="Open Sans Bold"/>
                <a:sym typeface="Open Sans Bold"/>
              </a:rPr>
              <a:t>Time Out For Dads</a:t>
            </a:r>
          </a:p>
        </p:txBody>
      </p:sp>
      <p:sp>
        <p:nvSpPr>
          <p:cNvPr id="33" name="TextBox 33"/>
          <p:cNvSpPr txBox="1"/>
          <p:nvPr/>
        </p:nvSpPr>
        <p:spPr>
          <a:xfrm>
            <a:off x="105153" y="4391873"/>
            <a:ext cx="7343752" cy="615553"/>
          </a:xfrm>
          <a:prstGeom prst="rect">
            <a:avLst/>
          </a:prstGeom>
        </p:spPr>
        <p:txBody>
          <a:bodyPr wrap="square" lIns="0" tIns="0" rIns="0" bIns="0" rtlCol="0" anchor="t">
            <a:spAutoFit/>
          </a:bodyPr>
          <a:lstStyle/>
          <a:p>
            <a:pPr algn="ctr" fontAlgn="base"/>
            <a:r>
              <a:rPr lang="en-GB" sz="2000" b="1" dirty="0">
                <a:solidFill>
                  <a:schemeClr val="tx2">
                    <a:lumMod val="60000"/>
                    <a:lumOff val="40000"/>
                  </a:schemeClr>
                </a:solidFill>
              </a:rPr>
              <a:t>Aimed At: Suitable for dads/stepdads of children 0-19 </a:t>
            </a:r>
            <a:endParaRPr lang="en-GB" b="1" dirty="0">
              <a:solidFill>
                <a:schemeClr val="tx2">
                  <a:lumMod val="60000"/>
                  <a:lumOff val="40000"/>
                </a:schemeClr>
              </a:solidFill>
            </a:endParaRPr>
          </a:p>
          <a:p>
            <a:pPr algn="ctr" fontAlgn="base"/>
            <a:r>
              <a:rPr lang="en-GB" sz="2000" b="1" dirty="0">
                <a:solidFill>
                  <a:schemeClr val="tx2">
                    <a:lumMod val="60000"/>
                    <a:lumOff val="40000"/>
                  </a:schemeClr>
                </a:solidFill>
              </a:rPr>
              <a:t>Course Duration: 2 hours a week for 5 weeks </a:t>
            </a:r>
          </a:p>
        </p:txBody>
      </p:sp>
      <p:pic>
        <p:nvPicPr>
          <p:cNvPr id="11" name="Picture 10">
            <a:extLst>
              <a:ext uri="{FF2B5EF4-FFF2-40B4-BE49-F238E27FC236}">
                <a16:creationId xmlns:a16="http://schemas.microsoft.com/office/drawing/2014/main" id="{C53BF1CB-4006-7AD8-73A0-30B8B74B5194}"/>
              </a:ext>
            </a:extLst>
          </p:cNvPr>
          <p:cNvPicPr>
            <a:picLocks noChangeAspect="1"/>
          </p:cNvPicPr>
          <p:nvPr/>
        </p:nvPicPr>
        <p:blipFill>
          <a:blip r:embed="rId4"/>
          <a:stretch>
            <a:fillRect/>
          </a:stretch>
        </p:blipFill>
        <p:spPr>
          <a:xfrm>
            <a:off x="592648" y="9168971"/>
            <a:ext cx="981541" cy="969348"/>
          </a:xfrm>
          <a:prstGeom prst="rect">
            <a:avLst/>
          </a:prstGeom>
        </p:spPr>
      </p:pic>
      <p:pic>
        <p:nvPicPr>
          <p:cNvPr id="12" name="Picture 11">
            <a:extLst>
              <a:ext uri="{FF2B5EF4-FFF2-40B4-BE49-F238E27FC236}">
                <a16:creationId xmlns:a16="http://schemas.microsoft.com/office/drawing/2014/main" id="{7EF83065-AE03-F1F4-A52D-FB9997629216}"/>
              </a:ext>
            </a:extLst>
          </p:cNvPr>
          <p:cNvPicPr>
            <a:picLocks noChangeAspect="1"/>
          </p:cNvPicPr>
          <p:nvPr/>
        </p:nvPicPr>
        <p:blipFill>
          <a:blip r:embed="rId5"/>
          <a:stretch>
            <a:fillRect/>
          </a:stretch>
        </p:blipFill>
        <p:spPr>
          <a:xfrm>
            <a:off x="1528883" y="9274462"/>
            <a:ext cx="1002195" cy="856180"/>
          </a:xfrm>
          <a:prstGeom prst="rect">
            <a:avLst/>
          </a:prstGeom>
        </p:spPr>
      </p:pic>
      <p:pic>
        <p:nvPicPr>
          <p:cNvPr id="19" name="Picture 18">
            <a:extLst>
              <a:ext uri="{FF2B5EF4-FFF2-40B4-BE49-F238E27FC236}">
                <a16:creationId xmlns:a16="http://schemas.microsoft.com/office/drawing/2014/main" id="{2ABCE01E-BE22-4B93-FEEF-E4D3C7E9EF33}"/>
              </a:ext>
            </a:extLst>
          </p:cNvPr>
          <p:cNvPicPr>
            <a:picLocks noChangeAspect="1"/>
          </p:cNvPicPr>
          <p:nvPr/>
        </p:nvPicPr>
        <p:blipFill>
          <a:blip r:embed="rId6"/>
          <a:stretch>
            <a:fillRect/>
          </a:stretch>
        </p:blipFill>
        <p:spPr>
          <a:xfrm>
            <a:off x="5663922" y="88592"/>
            <a:ext cx="1784983" cy="1778371"/>
          </a:xfrm>
          <a:prstGeom prst="rect">
            <a:avLst/>
          </a:prstGeom>
        </p:spPr>
      </p:pic>
      <p:sp>
        <p:nvSpPr>
          <p:cNvPr id="20" name="TextBox 19">
            <a:extLst>
              <a:ext uri="{FF2B5EF4-FFF2-40B4-BE49-F238E27FC236}">
                <a16:creationId xmlns:a16="http://schemas.microsoft.com/office/drawing/2014/main" id="{D579B9E7-029E-4548-60CC-FE98F2442E70}"/>
              </a:ext>
            </a:extLst>
          </p:cNvPr>
          <p:cNvSpPr txBox="1"/>
          <p:nvPr/>
        </p:nvSpPr>
        <p:spPr>
          <a:xfrm>
            <a:off x="4078538" y="5960952"/>
            <a:ext cx="3420155" cy="2031325"/>
          </a:xfrm>
          <a:prstGeom prst="rect">
            <a:avLst/>
          </a:prstGeom>
          <a:noFill/>
        </p:spPr>
        <p:txBody>
          <a:bodyPr wrap="square" rtlCol="0">
            <a:spAutoFit/>
          </a:bodyPr>
          <a:lstStyle/>
          <a:p>
            <a:pPr marL="285750" lvl="0" indent="-285750">
              <a:buFont typeface="Arial" panose="020B0604020202020204" pitchFamily="34" charset="0"/>
              <a:buChar char="•"/>
            </a:pPr>
            <a:r>
              <a:rPr lang="en-GB" dirty="0">
                <a:solidFill>
                  <a:schemeClr val="tx2">
                    <a:lumMod val="60000"/>
                    <a:lumOff val="40000"/>
                  </a:schemeClr>
                </a:solidFill>
              </a:rPr>
              <a:t>Discipline and setting boundaries. Different parenting styles and positive parenting.</a:t>
            </a:r>
          </a:p>
          <a:p>
            <a:pPr marL="285750" lvl="0" indent="-285750">
              <a:buFont typeface="Arial" panose="020B0604020202020204" pitchFamily="34" charset="0"/>
              <a:buChar char="•"/>
            </a:pPr>
            <a:r>
              <a:rPr lang="en-GB" dirty="0">
                <a:solidFill>
                  <a:schemeClr val="tx2">
                    <a:lumMod val="60000"/>
                    <a:lumOff val="40000"/>
                  </a:schemeClr>
                </a:solidFill>
              </a:rPr>
              <a:t>The importance for time for yourself, letting off steam and handling conflict</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192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Calibri</vt:lpstr>
      <vt:lpstr>Open Sans Light</vt:lpstr>
      <vt:lpstr>Open Sans</vt:lpstr>
      <vt:lpstr>Open Sans Medium Italics</vt:lpstr>
      <vt:lpstr>Arial</vt:lpstr>
      <vt:lpstr>Open Sans Bold</vt:lpstr>
      <vt:lpstr>Open Sans Bold Italics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 and White Modern Geometric Delivery Services Flyer</dc:title>
  <dc:creator>Natalie Feather</dc:creator>
  <cp:lastModifiedBy>Natalie Feather</cp:lastModifiedBy>
  <cp:revision>10</cp:revision>
  <dcterms:created xsi:type="dcterms:W3CDTF">2006-08-16T00:00:00Z</dcterms:created>
  <dcterms:modified xsi:type="dcterms:W3CDTF">2026-04-15T14:29:57Z</dcterms:modified>
  <dc:identifier>DAGwgpRlVtQ</dc:identifier>
</cp:coreProperties>
</file>