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7" r:id="rId6"/>
    <p:sldId id="278" r:id="rId7"/>
    <p:sldId id="284" r:id="rId8"/>
    <p:sldId id="259" r:id="rId9"/>
    <p:sldId id="283" r:id="rId10"/>
    <p:sldId id="258" r:id="rId11"/>
    <p:sldId id="285" r:id="rId12"/>
    <p:sldId id="261" r:id="rId13"/>
    <p:sldId id="262" r:id="rId14"/>
    <p:sldId id="264" r:id="rId15"/>
    <p:sldId id="280" r:id="rId16"/>
    <p:sldId id="276" r:id="rId17"/>
    <p:sldId id="265" r:id="rId18"/>
    <p:sldId id="286" r:id="rId19"/>
    <p:sldId id="266" r:id="rId20"/>
    <p:sldId id="274" r:id="rId21"/>
    <p:sldId id="270" r:id="rId22"/>
    <p:sldId id="279" r:id="rId23"/>
    <p:sldId id="277" r:id="rId24"/>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32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60397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08792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9C210B-7DDF-446A-9875-04D6C27477F6}"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404563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9C210B-7DDF-446A-9875-04D6C27477F6}" type="datetimeFigureOut">
              <a:rPr lang="en-GB" smtClean="0"/>
              <a:t>09/06/2026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D651E1-95C1-4B3E-9E4D-153AD505C78E}"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26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9C210B-7DDF-446A-9875-04D6C27477F6}" type="datetimeFigureOut">
              <a:rPr lang="en-GB" smtClean="0"/>
              <a:t>09/06/2026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175633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9C210B-7DDF-446A-9875-04D6C27477F6}" type="datetimeFigureOut">
              <a:rPr lang="en-GB" smtClean="0"/>
              <a:t>09/06/2026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307952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9C210B-7DDF-446A-9875-04D6C27477F6}" type="datetimeFigureOut">
              <a:rPr lang="en-GB" smtClean="0"/>
              <a:t>09/06/2026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67526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9C210B-7DDF-446A-9875-04D6C27477F6}" type="datetimeFigureOut">
              <a:rPr lang="en-GB" smtClean="0"/>
              <a:t>09/06/2026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31054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9C210B-7DDF-446A-9875-04D6C27477F6}" type="datetimeFigureOut">
              <a:rPr lang="en-GB" smtClean="0"/>
              <a:t>09/06/2026</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D651E1-95C1-4B3E-9E4D-153AD505C78E}" type="slidenum">
              <a:rPr lang="en-GB" smtClean="0"/>
              <a:t>‹#›</a:t>
            </a:fld>
            <a:endParaRPr lang="en-GB"/>
          </a:p>
        </p:txBody>
      </p:sp>
    </p:spTree>
    <p:extLst>
      <p:ext uri="{BB962C8B-B14F-4D97-AF65-F5344CB8AC3E}">
        <p14:creationId xmlns:p14="http://schemas.microsoft.com/office/powerpoint/2010/main" val="618108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9C210B-7DDF-446A-9875-04D6C27477F6}" type="datetimeFigureOut">
              <a:rPr lang="en-GB" smtClean="0"/>
              <a:t>09/06/2026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D651E1-95C1-4B3E-9E4D-153AD505C78E}" type="slidenum">
              <a:rPr lang="en-GB" smtClean="0"/>
              <a:t>‹#›</a:t>
            </a:fld>
            <a:endParaRPr lang="en-GB"/>
          </a:p>
        </p:txBody>
      </p:sp>
    </p:spTree>
    <p:extLst>
      <p:ext uri="{BB962C8B-B14F-4D97-AF65-F5344CB8AC3E}">
        <p14:creationId xmlns:p14="http://schemas.microsoft.com/office/powerpoint/2010/main" val="29550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9C210B-7DDF-446A-9875-04D6C27477F6}" type="datetimeFigureOut">
              <a:rPr lang="en-GB" smtClean="0"/>
              <a:t>09/06/2026</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D651E1-95C1-4B3E-9E4D-153AD505C78E}"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357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1"/>
          </p:nvPr>
        </p:nvPicPr>
        <p:blipFill>
          <a:blip r:embed="rId2"/>
          <a:stretch>
            <a:fillRect/>
          </a:stretch>
        </p:blipFill>
        <p:spPr>
          <a:xfrm>
            <a:off x="10976575" y="58956"/>
            <a:ext cx="1134742" cy="1094456"/>
          </a:xfrm>
          <a:prstGeom prst="rect">
            <a:avLst/>
          </a:prstGeom>
        </p:spPr>
      </p:pic>
      <p:sp>
        <p:nvSpPr>
          <p:cNvPr id="20" name="Title 1">
            <a:extLst>
              <a:ext uri="{FF2B5EF4-FFF2-40B4-BE49-F238E27FC236}">
                <a16:creationId xmlns:a16="http://schemas.microsoft.com/office/drawing/2014/main" id="{4E3F0BE7-0086-4B95-B977-A9B9760CE5F3}"/>
              </a:ext>
            </a:extLst>
          </p:cNvPr>
          <p:cNvSpPr>
            <a:spLocks noGrp="1"/>
          </p:cNvSpPr>
          <p:nvPr>
            <p:ph type="title"/>
          </p:nvPr>
        </p:nvSpPr>
        <p:spPr>
          <a:xfrm>
            <a:off x="838200" y="284441"/>
            <a:ext cx="10515600" cy="1325563"/>
          </a:xfrm>
        </p:spPr>
        <p:txBody>
          <a:bodyPr>
            <a:normAutofit fontScale="90000"/>
          </a:bodyPr>
          <a:lstStyle/>
          <a:p>
            <a:pPr algn="ctr"/>
            <a:r>
              <a:rPr lang="en-GB" b="1" u="sng" dirty="0" err="1"/>
              <a:t>Dobroyd</a:t>
            </a:r>
            <a:r>
              <a:rPr lang="en-GB" b="1" u="sng" dirty="0"/>
              <a:t> Castle Parent Information Meeting</a:t>
            </a:r>
            <a:br>
              <a:rPr lang="en-GB" b="1" u="sng" dirty="0"/>
            </a:br>
            <a:endParaRPr lang="en-GB" b="1" dirty="0"/>
          </a:p>
        </p:txBody>
      </p:sp>
      <p:pic>
        <p:nvPicPr>
          <p:cNvPr id="21" name="Content Placeholder 5">
            <a:extLst>
              <a:ext uri="{FF2B5EF4-FFF2-40B4-BE49-F238E27FC236}">
                <a16:creationId xmlns:a16="http://schemas.microsoft.com/office/drawing/2014/main" id="{3F907FFA-C777-4E50-BF59-C0EDDC8EF812}"/>
              </a:ext>
            </a:extLst>
          </p:cNvPr>
          <p:cNvPicPr>
            <a:picLocks noChangeAspect="1"/>
          </p:cNvPicPr>
          <p:nvPr/>
        </p:nvPicPr>
        <p:blipFill>
          <a:blip r:embed="rId2"/>
          <a:stretch>
            <a:fillRect/>
          </a:stretch>
        </p:blipFill>
        <p:spPr>
          <a:xfrm>
            <a:off x="4594217" y="1153412"/>
            <a:ext cx="3003565" cy="2896930"/>
          </a:xfrm>
          <a:prstGeom prst="rect">
            <a:avLst/>
          </a:prstGeom>
        </p:spPr>
      </p:pic>
      <p:sp>
        <p:nvSpPr>
          <p:cNvPr id="22" name="TextBox 21">
            <a:extLst>
              <a:ext uri="{FF2B5EF4-FFF2-40B4-BE49-F238E27FC236}">
                <a16:creationId xmlns:a16="http://schemas.microsoft.com/office/drawing/2014/main" id="{57B3DC97-B60F-44E3-9524-8610B2EDB070}"/>
              </a:ext>
            </a:extLst>
          </p:cNvPr>
          <p:cNvSpPr txBox="1"/>
          <p:nvPr/>
        </p:nvSpPr>
        <p:spPr>
          <a:xfrm>
            <a:off x="2796987" y="4324263"/>
            <a:ext cx="6840071" cy="707886"/>
          </a:xfrm>
          <a:prstGeom prst="rect">
            <a:avLst/>
          </a:prstGeom>
          <a:noFill/>
        </p:spPr>
        <p:txBody>
          <a:bodyPr wrap="square" rtlCol="0">
            <a:spAutoFit/>
          </a:bodyPr>
          <a:lstStyle/>
          <a:p>
            <a:pPr algn="ctr"/>
            <a:r>
              <a:rPr lang="en-GB" sz="4000" b="1" u="sng" dirty="0">
                <a:latin typeface="+mj-lt"/>
              </a:rPr>
              <a:t>Tuesday 9</a:t>
            </a:r>
            <a:r>
              <a:rPr lang="en-GB" sz="4000" b="1" u="sng" baseline="30000" dirty="0">
                <a:latin typeface="+mj-lt"/>
              </a:rPr>
              <a:t>th</a:t>
            </a:r>
            <a:r>
              <a:rPr lang="en-GB" sz="4000" b="1" u="sng" dirty="0">
                <a:latin typeface="+mj-lt"/>
              </a:rPr>
              <a:t> June 2026</a:t>
            </a:r>
          </a:p>
        </p:txBody>
      </p:sp>
    </p:spTree>
    <p:extLst>
      <p:ext uri="{BB962C8B-B14F-4D97-AF65-F5344CB8AC3E}">
        <p14:creationId xmlns:p14="http://schemas.microsoft.com/office/powerpoint/2010/main" val="3268812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2133600" y="287338"/>
            <a:ext cx="10058400" cy="1449387"/>
          </a:xfrm>
        </p:spPr>
        <p:txBody>
          <a:bodyPr/>
          <a:lstStyle/>
          <a:p>
            <a:r>
              <a:rPr lang="en-GB" b="1" u="sng" dirty="0"/>
              <a:t>Meals</a:t>
            </a:r>
            <a:br>
              <a:rPr lang="en-GB" b="1" u="sng" dirty="0"/>
            </a:br>
            <a:endParaRPr lang="en-GB" dirty="0"/>
          </a:p>
        </p:txBody>
      </p:sp>
      <p:graphicFrame>
        <p:nvGraphicFramePr>
          <p:cNvPr id="4" name="Table 3">
            <a:extLst>
              <a:ext uri="{FF2B5EF4-FFF2-40B4-BE49-F238E27FC236}">
                <a16:creationId xmlns:a16="http://schemas.microsoft.com/office/drawing/2014/main" id="{8AD18F1B-3A5E-4F4E-8E10-EEEB9234D21A}"/>
              </a:ext>
            </a:extLst>
          </p:cNvPr>
          <p:cNvGraphicFramePr>
            <a:graphicFrameLocks noGrp="1"/>
          </p:cNvGraphicFramePr>
          <p:nvPr/>
        </p:nvGraphicFramePr>
        <p:xfrm>
          <a:off x="1143317" y="3844925"/>
          <a:ext cx="9965692" cy="25400"/>
        </p:xfrm>
        <a:graphic>
          <a:graphicData uri="http://schemas.openxmlformats.org/drawingml/2006/table">
            <a:tbl>
              <a:tblPr firstRow="1" firstCol="1" bandRow="1">
                <a:tableStyleId>{5C22544A-7EE6-4342-B048-85BDC9FD1C3A}</a:tableStyleId>
              </a:tblPr>
              <a:tblGrid>
                <a:gridCol w="3319712">
                  <a:extLst>
                    <a:ext uri="{9D8B030D-6E8A-4147-A177-3AD203B41FA5}">
                      <a16:colId xmlns:a16="http://schemas.microsoft.com/office/drawing/2014/main" val="1603115030"/>
                    </a:ext>
                  </a:extLst>
                </a:gridCol>
                <a:gridCol w="1661495">
                  <a:extLst>
                    <a:ext uri="{9D8B030D-6E8A-4147-A177-3AD203B41FA5}">
                      <a16:colId xmlns:a16="http://schemas.microsoft.com/office/drawing/2014/main" val="1079459660"/>
                    </a:ext>
                  </a:extLst>
                </a:gridCol>
                <a:gridCol w="1661495">
                  <a:extLst>
                    <a:ext uri="{9D8B030D-6E8A-4147-A177-3AD203B41FA5}">
                      <a16:colId xmlns:a16="http://schemas.microsoft.com/office/drawing/2014/main" val="1311676244"/>
                    </a:ext>
                  </a:extLst>
                </a:gridCol>
                <a:gridCol w="1661495">
                  <a:extLst>
                    <a:ext uri="{9D8B030D-6E8A-4147-A177-3AD203B41FA5}">
                      <a16:colId xmlns:a16="http://schemas.microsoft.com/office/drawing/2014/main" val="3779140187"/>
                    </a:ext>
                  </a:extLst>
                </a:gridCol>
                <a:gridCol w="1661495">
                  <a:extLst>
                    <a:ext uri="{9D8B030D-6E8A-4147-A177-3AD203B41FA5}">
                      <a16:colId xmlns:a16="http://schemas.microsoft.com/office/drawing/2014/main" val="3357721859"/>
                    </a:ext>
                  </a:extLst>
                </a:gridCol>
              </a:tblGrid>
              <a:tr h="0">
                <a:tc>
                  <a:txBody>
                    <a:bodyPr/>
                    <a:lstStyle/>
                    <a:p>
                      <a:pPr marL="71755" marR="71755">
                        <a:lnSpc>
                          <a:spcPct val="107000"/>
                        </a:lnSpc>
                        <a:spcAft>
                          <a:spcPts val="0"/>
                        </a:spcAft>
                      </a:pPr>
                      <a:r>
                        <a:rPr lang="en-GB" sz="1000">
                          <a:effectLst/>
                        </a:rPr>
                        <a:t>Pesto Pasta &amp;</a:t>
                      </a:r>
                      <a:endParaRPr lang="en-GB" sz="1100">
                        <a:effectLst/>
                      </a:endParaRPr>
                    </a:p>
                    <a:p>
                      <a:pPr marL="71755" marR="71755">
                        <a:lnSpc>
                          <a:spcPct val="107000"/>
                        </a:lnSpc>
                        <a:spcAft>
                          <a:spcPts val="0"/>
                        </a:spcAft>
                      </a:pPr>
                      <a:r>
                        <a:rPr lang="en-GB" sz="1000">
                          <a:effectLst/>
                        </a:rPr>
                        <a:t>Mac and Cheese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0"/>
                        </a:spcAft>
                      </a:pPr>
                      <a:r>
                        <a:rPr lang="en-GB" sz="1000">
                          <a:effectLst/>
                        </a:rPr>
                        <a:t>Jacket Potato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0"/>
                        </a:spcAft>
                      </a:pPr>
                      <a:r>
                        <a:rPr lang="en-GB" sz="1000">
                          <a:effectLst/>
                        </a:rPr>
                        <a:t>Brownie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0"/>
                        </a:spcAft>
                      </a:pPr>
                      <a:r>
                        <a:rPr lang="en-GB" sz="1000">
                          <a:effectLst/>
                        </a:rPr>
                        <a:t>Choc 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marL="71755" marR="71755">
                        <a:lnSpc>
                          <a:spcPct val="107000"/>
                        </a:lnSpc>
                        <a:spcAft>
                          <a:spcPts val="0"/>
                        </a:spcAft>
                      </a:pPr>
                      <a:r>
                        <a:rPr lang="en-GB" sz="1000" dirty="0">
                          <a:effectLst/>
                        </a:rPr>
                        <a:t>Fruit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extLst>
                  <a:ext uri="{0D108BD9-81ED-4DB2-BD59-A6C34878D82A}">
                    <a16:rowId xmlns:a16="http://schemas.microsoft.com/office/drawing/2014/main" val="931393076"/>
                  </a:ext>
                </a:extLst>
              </a:tr>
            </a:tbl>
          </a:graphicData>
        </a:graphic>
      </p:graphicFrame>
      <p:pic>
        <p:nvPicPr>
          <p:cNvPr id="9" name="Picture 8">
            <a:extLst>
              <a:ext uri="{FF2B5EF4-FFF2-40B4-BE49-F238E27FC236}">
                <a16:creationId xmlns:a16="http://schemas.microsoft.com/office/drawing/2014/main" id="{A731AA3D-1A8B-4B24-8B91-78AD344761BF}"/>
              </a:ext>
            </a:extLst>
          </p:cNvPr>
          <p:cNvPicPr>
            <a:picLocks noChangeAspect="1"/>
          </p:cNvPicPr>
          <p:nvPr/>
        </p:nvPicPr>
        <p:blipFill>
          <a:blip r:embed="rId2"/>
          <a:stretch>
            <a:fillRect/>
          </a:stretch>
        </p:blipFill>
        <p:spPr>
          <a:xfrm>
            <a:off x="376518" y="1183340"/>
            <a:ext cx="11080376" cy="4903505"/>
          </a:xfrm>
          <a:prstGeom prst="rect">
            <a:avLst/>
          </a:prstGeom>
        </p:spPr>
      </p:pic>
      <p:sp>
        <p:nvSpPr>
          <p:cNvPr id="10" name="TextBox 9">
            <a:extLst>
              <a:ext uri="{FF2B5EF4-FFF2-40B4-BE49-F238E27FC236}">
                <a16:creationId xmlns:a16="http://schemas.microsoft.com/office/drawing/2014/main" id="{5B27DB04-9E36-4ED3-9C1C-4BCA270472D8}"/>
              </a:ext>
            </a:extLst>
          </p:cNvPr>
          <p:cNvSpPr txBox="1"/>
          <p:nvPr/>
        </p:nvSpPr>
        <p:spPr>
          <a:xfrm>
            <a:off x="7651376" y="246997"/>
            <a:ext cx="3805518" cy="369332"/>
          </a:xfrm>
          <a:prstGeom prst="rect">
            <a:avLst/>
          </a:prstGeom>
          <a:noFill/>
        </p:spPr>
        <p:txBody>
          <a:bodyPr wrap="square" rtlCol="0">
            <a:spAutoFit/>
          </a:bodyPr>
          <a:lstStyle/>
          <a:p>
            <a:r>
              <a:rPr lang="en-GB" b="1" dirty="0"/>
              <a:t>Halal options are available</a:t>
            </a:r>
          </a:p>
        </p:txBody>
      </p:sp>
    </p:spTree>
    <p:extLst>
      <p:ext uri="{BB962C8B-B14F-4D97-AF65-F5344CB8AC3E}">
        <p14:creationId xmlns:p14="http://schemas.microsoft.com/office/powerpoint/2010/main" val="341116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Medicine and medical forms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1097280" y="1845733"/>
            <a:ext cx="10058400" cy="4492313"/>
          </a:xfrm>
        </p:spPr>
        <p:txBody>
          <a:bodyPr>
            <a:normAutofit/>
          </a:bodyPr>
          <a:lstStyle/>
          <a:p>
            <a:r>
              <a:rPr lang="en-GB" sz="2800" dirty="0"/>
              <a:t>You had </a:t>
            </a:r>
            <a:r>
              <a:rPr lang="en-GB" sz="2800" b="1" u="sng" dirty="0"/>
              <a:t>2 medical forms </a:t>
            </a:r>
            <a:r>
              <a:rPr lang="en-GB" sz="2800" dirty="0"/>
              <a:t>to complete and we have received these responses for all the children attending.</a:t>
            </a:r>
          </a:p>
        </p:txBody>
      </p:sp>
    </p:spTree>
    <p:extLst>
      <p:ext uri="{BB962C8B-B14F-4D97-AF65-F5344CB8AC3E}">
        <p14:creationId xmlns:p14="http://schemas.microsoft.com/office/powerpoint/2010/main" val="201454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Medicine and medical forms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1097280" y="1845733"/>
            <a:ext cx="10058400" cy="4492313"/>
          </a:xfrm>
        </p:spPr>
        <p:txBody>
          <a:bodyPr>
            <a:normAutofit/>
          </a:bodyPr>
          <a:lstStyle/>
          <a:p>
            <a:r>
              <a:rPr lang="en-GB" sz="2800" dirty="0"/>
              <a:t>Any medicine being brought on the trip needs to be labelled clearly with your child’s name, be in date and given to a first aider on the morning of the trip (Miss Broadbent). </a:t>
            </a:r>
          </a:p>
          <a:p>
            <a:pPr marL="0" indent="0">
              <a:buNone/>
            </a:pPr>
            <a:r>
              <a:rPr lang="en-GB" sz="2800" dirty="0"/>
              <a:t>All medication will be administered to children according to the parental consent forms.</a:t>
            </a:r>
          </a:p>
          <a:p>
            <a:pPr marL="0" indent="0">
              <a:buNone/>
            </a:pPr>
            <a:r>
              <a:rPr lang="en-GB" sz="2800" i="1" dirty="0">
                <a:highlight>
                  <a:srgbClr val="FFFF00"/>
                </a:highlight>
              </a:rPr>
              <a:t>These forms need to mirror school records. For e.g. If you have stated that a child needs to be administered ‘</a:t>
            </a:r>
            <a:r>
              <a:rPr lang="en-GB" sz="2800" i="1" dirty="0" err="1">
                <a:highlight>
                  <a:srgbClr val="FFFF00"/>
                </a:highlight>
              </a:rPr>
              <a:t>Piriteze</a:t>
            </a:r>
            <a:r>
              <a:rPr lang="en-GB" sz="2800" i="1" dirty="0">
                <a:highlight>
                  <a:srgbClr val="FFFF00"/>
                </a:highlight>
              </a:rPr>
              <a:t>’ this needs to be on school records and so a separate school medical form will need to be filled in at the office.</a:t>
            </a:r>
            <a:endParaRPr lang="en-GB" i="1" dirty="0">
              <a:highlight>
                <a:srgbClr val="FFFF00"/>
              </a:highlight>
            </a:endParaRPr>
          </a:p>
        </p:txBody>
      </p:sp>
    </p:spTree>
    <p:extLst>
      <p:ext uri="{BB962C8B-B14F-4D97-AF65-F5344CB8AC3E}">
        <p14:creationId xmlns:p14="http://schemas.microsoft.com/office/powerpoint/2010/main" val="23276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Illness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p:txBody>
          <a:bodyPr>
            <a:normAutofit/>
          </a:bodyPr>
          <a:lstStyle/>
          <a:p>
            <a:endParaRPr lang="en-GB" dirty="0"/>
          </a:p>
          <a:p>
            <a:endParaRPr lang="en-GB" dirty="0"/>
          </a:p>
        </p:txBody>
      </p:sp>
      <p:sp>
        <p:nvSpPr>
          <p:cNvPr id="4" name="Rectangle 3">
            <a:extLst>
              <a:ext uri="{FF2B5EF4-FFF2-40B4-BE49-F238E27FC236}">
                <a16:creationId xmlns:a16="http://schemas.microsoft.com/office/drawing/2014/main" id="{3749693B-2226-42FB-BEB0-64B66F1B4BC6}"/>
              </a:ext>
            </a:extLst>
          </p:cNvPr>
          <p:cNvSpPr/>
          <p:nvPr/>
        </p:nvSpPr>
        <p:spPr>
          <a:xfrm>
            <a:off x="901148" y="1845734"/>
            <a:ext cx="10254532" cy="3785652"/>
          </a:xfrm>
          <a:prstGeom prst="rect">
            <a:avLst/>
          </a:prstGeom>
        </p:spPr>
        <p:txBody>
          <a:bodyPr wrap="square">
            <a:spAutoFit/>
          </a:bodyPr>
          <a:lstStyle/>
          <a:p>
            <a:r>
              <a:rPr lang="en-GB" sz="2000" dirty="0"/>
              <a:t>If your child has had sickness within the last 24 hours before departure, they will be unable to attend the residential.</a:t>
            </a:r>
          </a:p>
          <a:p>
            <a:endParaRPr lang="en-GB" sz="2000" dirty="0"/>
          </a:p>
          <a:p>
            <a:r>
              <a:rPr lang="en-GB" sz="2000" b="1" u="sng" dirty="0"/>
              <a:t>If your child becomes ill whilst at </a:t>
            </a:r>
            <a:r>
              <a:rPr lang="en-GB" sz="2000" b="1" u="sng" dirty="0" err="1"/>
              <a:t>Dobroyd</a:t>
            </a:r>
            <a:r>
              <a:rPr lang="en-GB" sz="2000" b="1" u="sng" dirty="0"/>
              <a:t> Castle:</a:t>
            </a:r>
          </a:p>
          <a:p>
            <a:pPr marL="342900" indent="-342900">
              <a:buFontTx/>
              <a:buChar char="-"/>
            </a:pPr>
            <a:r>
              <a:rPr lang="en-GB" sz="2000" dirty="0"/>
              <a:t>A designated first aider will make an assessment as to whether your child needs to return home.</a:t>
            </a:r>
          </a:p>
          <a:p>
            <a:pPr marL="342900" indent="-342900">
              <a:buFontTx/>
              <a:buChar char="-"/>
            </a:pPr>
            <a:r>
              <a:rPr lang="en-GB" sz="2000" dirty="0"/>
              <a:t>If they do not need to return home, the first aider will make the decision about the ability of your child to undertake activities. First Aider will stay with the child.</a:t>
            </a:r>
          </a:p>
          <a:p>
            <a:pPr marL="342900" indent="-342900">
              <a:buFontTx/>
              <a:buChar char="-"/>
            </a:pPr>
            <a:r>
              <a:rPr lang="en-GB" sz="2000" dirty="0"/>
              <a:t>Parent contacted and informed by Miss Rankin and a decision for next steps agreed.</a:t>
            </a:r>
          </a:p>
          <a:p>
            <a:pPr marL="342900" indent="-342900">
              <a:buFontTx/>
              <a:buChar char="-"/>
            </a:pPr>
            <a:r>
              <a:rPr lang="en-GB" sz="2000" dirty="0"/>
              <a:t>If your child needs to go home then Miss Rankin will contact Mr Cooper and parents will be called to come and collect your child. </a:t>
            </a:r>
          </a:p>
          <a:p>
            <a:pPr marL="342900" indent="-342900">
              <a:buFontTx/>
              <a:buChar char="-"/>
            </a:pPr>
            <a:r>
              <a:rPr lang="en-GB" sz="2000" dirty="0"/>
              <a:t>First Aider to stay with your child until parent collects. </a:t>
            </a:r>
          </a:p>
        </p:txBody>
      </p:sp>
    </p:spTree>
    <p:extLst>
      <p:ext uri="{BB962C8B-B14F-4D97-AF65-F5344CB8AC3E}">
        <p14:creationId xmlns:p14="http://schemas.microsoft.com/office/powerpoint/2010/main" val="289963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r>
              <a:rPr lang="en-GB" b="1" u="sng" dirty="0"/>
              <a:t>Keeping up to date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645459" y="1737359"/>
            <a:ext cx="11161059" cy="4645512"/>
          </a:xfrm>
        </p:spPr>
        <p:txBody>
          <a:bodyPr>
            <a:normAutofit fontScale="92500" lnSpcReduction="20000"/>
          </a:bodyPr>
          <a:lstStyle/>
          <a:p>
            <a:r>
              <a:rPr lang="en-GB" sz="2800" dirty="0"/>
              <a:t>- If there is an emergency and you need to contact your child, this needs to be done through the school. </a:t>
            </a:r>
            <a:r>
              <a:rPr lang="en-GB" sz="2800" b="1" dirty="0">
                <a:solidFill>
                  <a:srgbClr val="FF0000"/>
                </a:solidFill>
              </a:rPr>
              <a:t>Do not contact </a:t>
            </a:r>
            <a:r>
              <a:rPr lang="en-GB" sz="2800" b="1" dirty="0" err="1">
                <a:solidFill>
                  <a:srgbClr val="FF0000"/>
                </a:solidFill>
              </a:rPr>
              <a:t>Dobroyd</a:t>
            </a:r>
            <a:r>
              <a:rPr lang="en-GB" sz="2800" b="1" dirty="0">
                <a:solidFill>
                  <a:srgbClr val="FF0000"/>
                </a:solidFill>
              </a:rPr>
              <a:t> Castle directly.</a:t>
            </a:r>
          </a:p>
          <a:p>
            <a:r>
              <a:rPr lang="en-GB" sz="2800" dirty="0"/>
              <a:t>- If a child becomes unwell we will contact you. There are First Aiders from Wibsey with us and First Aid staff at the centre.</a:t>
            </a:r>
          </a:p>
          <a:p>
            <a:r>
              <a:rPr lang="en-GB" sz="2800" u="sng" dirty="0"/>
              <a:t>Daily Communication</a:t>
            </a:r>
          </a:p>
          <a:p>
            <a:r>
              <a:rPr lang="en-GB" sz="2800" dirty="0"/>
              <a:t>- Daily updates as to how the children are doing will be sent out via the School App. </a:t>
            </a:r>
          </a:p>
          <a:p>
            <a:r>
              <a:rPr lang="en-GB" sz="2800" dirty="0"/>
              <a:t>- We will also update you as to when we have arrived at </a:t>
            </a:r>
            <a:r>
              <a:rPr lang="en-GB" sz="2800" dirty="0" err="1"/>
              <a:t>Dobroyd</a:t>
            </a:r>
            <a:r>
              <a:rPr lang="en-GB" sz="2800" dirty="0"/>
              <a:t> on Monday and when we have departed on Wednesday.</a:t>
            </a:r>
          </a:p>
          <a:p>
            <a:r>
              <a:rPr lang="en-GB" sz="2800" dirty="0"/>
              <a:t>- Photographs on the website of children at the end of the day. Not a ‘normal’ school day. Only for children that have consent.</a:t>
            </a:r>
          </a:p>
          <a:p>
            <a:r>
              <a:rPr lang="en-GB" sz="2800" dirty="0"/>
              <a:t>- If you are not on the school app please can your child’s class teacher be notified.</a:t>
            </a:r>
          </a:p>
        </p:txBody>
      </p:sp>
    </p:spTree>
    <p:extLst>
      <p:ext uri="{BB962C8B-B14F-4D97-AF65-F5344CB8AC3E}">
        <p14:creationId xmlns:p14="http://schemas.microsoft.com/office/powerpoint/2010/main" val="3068904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A6CB33-18FC-481F-A1BC-68115B9B6A41}"/>
              </a:ext>
            </a:extLst>
          </p:cNvPr>
          <p:cNvSpPr txBox="1"/>
          <p:nvPr/>
        </p:nvSpPr>
        <p:spPr>
          <a:xfrm>
            <a:off x="1246909" y="817418"/>
            <a:ext cx="9601200" cy="5262979"/>
          </a:xfrm>
          <a:prstGeom prst="rect">
            <a:avLst/>
          </a:prstGeom>
          <a:noFill/>
        </p:spPr>
        <p:txBody>
          <a:bodyPr wrap="square" rtlCol="0">
            <a:spAutoFit/>
          </a:bodyPr>
          <a:lstStyle/>
          <a:p>
            <a:pPr algn="ctr"/>
            <a:r>
              <a:rPr lang="en-GB" sz="2800" dirty="0">
                <a:solidFill>
                  <a:srgbClr val="7030A0"/>
                </a:solidFill>
              </a:rPr>
              <a:t> </a:t>
            </a:r>
            <a:r>
              <a:rPr lang="en-GB" sz="2800" b="1" dirty="0">
                <a:solidFill>
                  <a:srgbClr val="7030A0"/>
                </a:solidFill>
              </a:rPr>
              <a:t>Please note</a:t>
            </a:r>
          </a:p>
          <a:p>
            <a:endParaRPr lang="en-GB" sz="2800" dirty="0"/>
          </a:p>
          <a:p>
            <a:pPr marL="285750" indent="-285750">
              <a:buFont typeface="Arial" panose="020B0604020202020204" pitchFamily="34" charset="0"/>
              <a:buChar char="•"/>
            </a:pPr>
            <a:r>
              <a:rPr lang="en-GB" sz="2800" dirty="0"/>
              <a:t>If children do not follow the rules and it is decided that they need collecting, then it is the parent’s responsibility to ensure that they have suitable transport arrangements in place for if that were to be the case. This also applies to any child that brings in any items from the items NOT to be brought in the list.</a:t>
            </a:r>
            <a:br>
              <a:rPr lang="en-GB" sz="2800" dirty="0"/>
            </a:br>
            <a:endParaRPr lang="en-GB" sz="2800" dirty="0"/>
          </a:p>
          <a:p>
            <a:pPr marL="285750" indent="-285750">
              <a:buFont typeface="Arial" panose="020B0604020202020204" pitchFamily="34" charset="0"/>
              <a:buChar char="•"/>
            </a:pPr>
            <a:r>
              <a:rPr lang="en-GB" sz="2800" dirty="0"/>
              <a:t>Any money paid for the residential will not be refunded and children will not be able to take part in the rest of the residential activities.</a:t>
            </a:r>
          </a:p>
        </p:txBody>
      </p:sp>
    </p:spTree>
    <p:extLst>
      <p:ext uri="{BB962C8B-B14F-4D97-AF65-F5344CB8AC3E}">
        <p14:creationId xmlns:p14="http://schemas.microsoft.com/office/powerpoint/2010/main" val="2946951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0" y="471488"/>
            <a:ext cx="10058400" cy="1450975"/>
          </a:xfrm>
        </p:spPr>
        <p:txBody>
          <a:bodyPr>
            <a:normAutofit fontScale="90000"/>
          </a:bodyPr>
          <a:lstStyle/>
          <a:p>
            <a:pPr algn="ctr"/>
            <a:br>
              <a:rPr lang="en-GB" b="1" u="sng" dirty="0"/>
            </a:br>
            <a:br>
              <a:rPr lang="en-GB" b="1" u="sng" dirty="0"/>
            </a:br>
            <a:r>
              <a:rPr lang="en-GB" b="1" u="sng" dirty="0"/>
              <a:t>Monday 13</a:t>
            </a:r>
            <a:r>
              <a:rPr lang="en-GB" b="1" u="sng" baseline="30000" dirty="0"/>
              <a:t>th</a:t>
            </a:r>
            <a:r>
              <a:rPr lang="en-GB" b="1" u="sng" dirty="0"/>
              <a:t> July</a:t>
            </a:r>
            <a:br>
              <a:rPr lang="en-GB" b="1" u="sng" dirty="0"/>
            </a:br>
            <a:r>
              <a:rPr lang="en-GB" b="1" u="sng" dirty="0"/>
              <a:t>Departure</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4294967295"/>
          </p:nvPr>
        </p:nvSpPr>
        <p:spPr>
          <a:xfrm>
            <a:off x="0" y="1362075"/>
            <a:ext cx="10515600" cy="5092700"/>
          </a:xfrm>
        </p:spPr>
        <p:txBody>
          <a:bodyPr>
            <a:normAutofit/>
          </a:bodyPr>
          <a:lstStyle/>
          <a:p>
            <a:pPr algn="ctr"/>
            <a:endParaRPr lang="en-GB" sz="2200" dirty="0">
              <a:latin typeface="+mj-lt"/>
            </a:endParaRPr>
          </a:p>
          <a:p>
            <a:pPr marL="0" indent="0">
              <a:buNone/>
            </a:pPr>
            <a:r>
              <a:rPr lang="en-GB" sz="2200" dirty="0">
                <a:latin typeface="+mj-lt"/>
              </a:rPr>
              <a:t>-</a:t>
            </a:r>
          </a:p>
        </p:txBody>
      </p:sp>
      <p:sp>
        <p:nvSpPr>
          <p:cNvPr id="4" name="TextBox 3">
            <a:extLst>
              <a:ext uri="{FF2B5EF4-FFF2-40B4-BE49-F238E27FC236}">
                <a16:creationId xmlns:a16="http://schemas.microsoft.com/office/drawing/2014/main" id="{DD1886E1-E8E0-42C3-B65D-380B8E8675E5}"/>
              </a:ext>
            </a:extLst>
          </p:cNvPr>
          <p:cNvSpPr txBox="1"/>
          <p:nvPr/>
        </p:nvSpPr>
        <p:spPr>
          <a:xfrm>
            <a:off x="5593976" y="2938182"/>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C36C85B1-D4A8-4967-84A6-738B06103165}"/>
              </a:ext>
            </a:extLst>
          </p:cNvPr>
          <p:cNvSpPr txBox="1"/>
          <p:nvPr/>
        </p:nvSpPr>
        <p:spPr>
          <a:xfrm>
            <a:off x="309282" y="1465729"/>
            <a:ext cx="11161059" cy="3693319"/>
          </a:xfrm>
          <a:prstGeom prst="rect">
            <a:avLst/>
          </a:prstGeom>
          <a:noFill/>
        </p:spPr>
        <p:txBody>
          <a:bodyPr wrap="square" rtlCol="0">
            <a:spAutoFit/>
          </a:bodyPr>
          <a:lstStyle/>
          <a:p>
            <a:pPr marL="285750" indent="-285750">
              <a:buFont typeface="Arial" panose="020B0604020202020204" pitchFamily="34" charset="0"/>
              <a:buChar char="•"/>
            </a:pPr>
            <a:r>
              <a:rPr lang="en-GB" dirty="0"/>
              <a:t>9:30am Parents to drop their child off at Low Moor station. Children do not go to school before this time.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Hand any medication to Miss Broadbent and Miss Tordoff.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Parents to stay at this side of the bridge and children to walk across with staff</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7D9688C8-2DA9-4103-ABB9-2473C50CF470}"/>
              </a:ext>
            </a:extLst>
          </p:cNvPr>
          <p:cNvPicPr>
            <a:picLocks noChangeAspect="1"/>
          </p:cNvPicPr>
          <p:nvPr/>
        </p:nvPicPr>
        <p:blipFill>
          <a:blip r:embed="rId2"/>
          <a:stretch>
            <a:fillRect/>
          </a:stretch>
        </p:blipFill>
        <p:spPr>
          <a:xfrm>
            <a:off x="721659" y="1913050"/>
            <a:ext cx="2085714" cy="1570518"/>
          </a:xfrm>
          <a:prstGeom prst="rect">
            <a:avLst/>
          </a:prstGeom>
        </p:spPr>
      </p:pic>
      <p:pic>
        <p:nvPicPr>
          <p:cNvPr id="7" name="Picture 6">
            <a:extLst>
              <a:ext uri="{FF2B5EF4-FFF2-40B4-BE49-F238E27FC236}">
                <a16:creationId xmlns:a16="http://schemas.microsoft.com/office/drawing/2014/main" id="{A651FC0C-B37E-4D44-9CB4-66A46CF0EFD3}"/>
              </a:ext>
            </a:extLst>
          </p:cNvPr>
          <p:cNvPicPr>
            <a:picLocks noChangeAspect="1"/>
          </p:cNvPicPr>
          <p:nvPr/>
        </p:nvPicPr>
        <p:blipFill>
          <a:blip r:embed="rId3"/>
          <a:stretch>
            <a:fillRect/>
          </a:stretch>
        </p:blipFill>
        <p:spPr>
          <a:xfrm>
            <a:off x="721659" y="4606556"/>
            <a:ext cx="2085714" cy="1571429"/>
          </a:xfrm>
          <a:prstGeom prst="rect">
            <a:avLst/>
          </a:prstGeom>
        </p:spPr>
      </p:pic>
      <p:sp>
        <p:nvSpPr>
          <p:cNvPr id="8" name="TextBox 7">
            <a:extLst>
              <a:ext uri="{FF2B5EF4-FFF2-40B4-BE49-F238E27FC236}">
                <a16:creationId xmlns:a16="http://schemas.microsoft.com/office/drawing/2014/main" id="{7E071B4A-E3FB-45ED-8DA2-BA51AE18D5DC}"/>
              </a:ext>
            </a:extLst>
          </p:cNvPr>
          <p:cNvSpPr txBox="1"/>
          <p:nvPr/>
        </p:nvSpPr>
        <p:spPr>
          <a:xfrm>
            <a:off x="8754035" y="2259106"/>
            <a:ext cx="3039035" cy="3416320"/>
          </a:xfrm>
          <a:prstGeom prst="rect">
            <a:avLst/>
          </a:prstGeom>
          <a:noFill/>
        </p:spPr>
        <p:txBody>
          <a:bodyPr wrap="square" rtlCol="0">
            <a:spAutoFit/>
          </a:bodyPr>
          <a:lstStyle/>
          <a:p>
            <a:r>
              <a:rPr lang="en-GB" b="1" dirty="0"/>
              <a:t>The train departs at 10:10am so please do not be late.</a:t>
            </a:r>
          </a:p>
          <a:p>
            <a:endParaRPr lang="en-GB" b="1" dirty="0"/>
          </a:p>
          <a:p>
            <a:r>
              <a:rPr lang="en-GB" b="1" dirty="0"/>
              <a:t>If your child misses the train that it will be your responsibility to take them to </a:t>
            </a:r>
            <a:r>
              <a:rPr lang="en-GB" b="1" dirty="0" err="1"/>
              <a:t>Dobroyd</a:t>
            </a:r>
            <a:r>
              <a:rPr lang="en-GB" b="1" dirty="0"/>
              <a:t> Castle.</a:t>
            </a:r>
          </a:p>
          <a:p>
            <a:endParaRPr lang="en-GB" b="1" dirty="0"/>
          </a:p>
          <a:p>
            <a:endParaRPr lang="en-GB" b="1" dirty="0"/>
          </a:p>
          <a:p>
            <a:r>
              <a:rPr lang="en-GB" b="1" dirty="0">
                <a:solidFill>
                  <a:srgbClr val="FF0000"/>
                </a:solidFill>
              </a:rPr>
              <a:t>Consider car pooling with other parents due to parking around the station.</a:t>
            </a:r>
          </a:p>
        </p:txBody>
      </p:sp>
    </p:spTree>
    <p:extLst>
      <p:ext uri="{BB962C8B-B14F-4D97-AF65-F5344CB8AC3E}">
        <p14:creationId xmlns:p14="http://schemas.microsoft.com/office/powerpoint/2010/main" val="2705628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443753" y="439738"/>
            <a:ext cx="12635753" cy="1449387"/>
          </a:xfrm>
        </p:spPr>
        <p:txBody>
          <a:bodyPr>
            <a:normAutofit/>
          </a:bodyPr>
          <a:lstStyle/>
          <a:p>
            <a:pPr algn="ctr"/>
            <a:r>
              <a:rPr lang="en-GB" sz="4000" b="1" u="sng" dirty="0"/>
              <a:t>Arrival Back at Low Moor station- Wednesday 16</a:t>
            </a:r>
            <a:r>
              <a:rPr lang="en-GB" sz="4000" b="1" u="sng" baseline="30000" dirty="0"/>
              <a:t>th</a:t>
            </a:r>
            <a:r>
              <a:rPr lang="en-GB" sz="4000" b="1" u="sng" dirty="0"/>
              <a:t> July 2026</a:t>
            </a:r>
            <a:br>
              <a:rPr lang="en-GB" b="1" u="sng" dirty="0"/>
            </a:br>
            <a:endParaRPr lang="en-GB" dirty="0"/>
          </a:p>
        </p:txBody>
      </p:sp>
      <p:sp>
        <p:nvSpPr>
          <p:cNvPr id="4" name="TextBox 3">
            <a:extLst>
              <a:ext uri="{FF2B5EF4-FFF2-40B4-BE49-F238E27FC236}">
                <a16:creationId xmlns:a16="http://schemas.microsoft.com/office/drawing/2014/main" id="{18A30BA9-0704-4284-82DA-25B5A60F237F}"/>
              </a:ext>
            </a:extLst>
          </p:cNvPr>
          <p:cNvSpPr txBox="1"/>
          <p:nvPr/>
        </p:nvSpPr>
        <p:spPr>
          <a:xfrm>
            <a:off x="309282" y="1680882"/>
            <a:ext cx="11349318" cy="4801314"/>
          </a:xfrm>
          <a:prstGeom prst="rect">
            <a:avLst/>
          </a:prstGeom>
          <a:noFill/>
        </p:spPr>
        <p:txBody>
          <a:bodyPr wrap="square" rtlCol="0">
            <a:spAutoFit/>
          </a:bodyPr>
          <a:lstStyle/>
          <a:p>
            <a:pPr marL="285750" indent="-285750">
              <a:buFont typeface="Arial" panose="020B0604020202020204" pitchFamily="34" charset="0"/>
              <a:buChar char="•"/>
            </a:pPr>
            <a:r>
              <a:rPr lang="en-GB" dirty="0"/>
              <a:t>Train is due to arrive at Low Moor station at 2:11pm</a:t>
            </a:r>
          </a:p>
          <a:p>
            <a:pPr marL="285750" indent="-285750">
              <a:buFont typeface="Arial" panose="020B0604020202020204" pitchFamily="34" charset="0"/>
              <a:buChar char="•"/>
            </a:pPr>
            <a:r>
              <a:rPr lang="en-GB" dirty="0"/>
              <a:t>Parents to wait at pick up point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Staff to take children across the bridge to the collection point.</a:t>
            </a:r>
          </a:p>
          <a:p>
            <a:pPr marL="285750" indent="-285750">
              <a:buFont typeface="Arial" panose="020B0604020202020204" pitchFamily="34" charset="0"/>
              <a:buChar char="•"/>
            </a:pPr>
            <a:r>
              <a:rPr lang="en-GB" dirty="0"/>
              <a:t>Children to be dismissed.</a:t>
            </a:r>
          </a:p>
          <a:p>
            <a:pPr marL="285750" indent="-285750">
              <a:buFont typeface="Arial" panose="020B0604020202020204" pitchFamily="34" charset="0"/>
              <a:buChar char="•"/>
            </a:pPr>
            <a:r>
              <a:rPr lang="en-GB" dirty="0"/>
              <a:t>Children do not need to return to school.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rgbClr val="FF0000"/>
                </a:solidFill>
              </a:rPr>
              <a:t>We will inform you via the APP if the train is delayed.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08B64365-0815-45D4-9AD3-7EA29CD7C2BB}"/>
              </a:ext>
            </a:extLst>
          </p:cNvPr>
          <p:cNvPicPr>
            <a:picLocks noChangeAspect="1"/>
          </p:cNvPicPr>
          <p:nvPr/>
        </p:nvPicPr>
        <p:blipFill>
          <a:blip r:embed="rId2"/>
          <a:stretch>
            <a:fillRect/>
          </a:stretch>
        </p:blipFill>
        <p:spPr>
          <a:xfrm>
            <a:off x="720492" y="2419546"/>
            <a:ext cx="2091109" cy="1566808"/>
          </a:xfrm>
          <a:prstGeom prst="rect">
            <a:avLst/>
          </a:prstGeom>
        </p:spPr>
      </p:pic>
    </p:spTree>
    <p:extLst>
      <p:ext uri="{BB962C8B-B14F-4D97-AF65-F5344CB8AC3E}">
        <p14:creationId xmlns:p14="http://schemas.microsoft.com/office/powerpoint/2010/main" val="80632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738854" y="776185"/>
            <a:ext cx="10515600" cy="1325563"/>
          </a:xfrm>
        </p:spPr>
        <p:txBody>
          <a:bodyPr>
            <a:normAutofit fontScale="90000"/>
          </a:bodyPr>
          <a:lstStyle/>
          <a:p>
            <a:r>
              <a:rPr lang="en-GB" u="sng" dirty="0"/>
              <a:t>SEND</a:t>
            </a:r>
            <a:br>
              <a:rPr lang="en-GB" u="sng" dirty="0"/>
            </a:br>
            <a:endParaRPr lang="en-GB" dirty="0"/>
          </a:p>
        </p:txBody>
      </p:sp>
      <p:sp>
        <p:nvSpPr>
          <p:cNvPr id="4" name="Content Placeholder 3">
            <a:extLst>
              <a:ext uri="{FF2B5EF4-FFF2-40B4-BE49-F238E27FC236}">
                <a16:creationId xmlns:a16="http://schemas.microsoft.com/office/drawing/2014/main" id="{A00F3F4C-7056-4D4B-8C56-C2E4897F92E9}"/>
              </a:ext>
            </a:extLst>
          </p:cNvPr>
          <p:cNvSpPr>
            <a:spLocks noGrp="1"/>
          </p:cNvSpPr>
          <p:nvPr>
            <p:ph idx="1"/>
          </p:nvPr>
        </p:nvSpPr>
        <p:spPr>
          <a:xfrm>
            <a:off x="967454" y="1917452"/>
            <a:ext cx="10058400" cy="4023360"/>
          </a:xfrm>
        </p:spPr>
        <p:txBody>
          <a:bodyPr/>
          <a:lstStyle/>
          <a:p>
            <a:r>
              <a:rPr lang="en-GB" dirty="0"/>
              <a:t>All children will have a RA in place.</a:t>
            </a:r>
          </a:p>
          <a:p>
            <a:endParaRPr lang="en-GB" dirty="0"/>
          </a:p>
          <a:p>
            <a:r>
              <a:rPr lang="en-GB" dirty="0"/>
              <a:t>SEND children will have a specific, individualised RA. This will be shared with parents and the school SENCO.</a:t>
            </a:r>
          </a:p>
          <a:p>
            <a:endParaRPr lang="en-GB" dirty="0"/>
          </a:p>
          <a:p>
            <a:r>
              <a:rPr lang="en-GB" dirty="0"/>
              <a:t>All staff members will be aware of all RA’s. Staff meeting prior to the residential will be briefed on 30</a:t>
            </a:r>
            <a:r>
              <a:rPr lang="en-GB" baseline="30000" dirty="0"/>
              <a:t>th</a:t>
            </a:r>
            <a:r>
              <a:rPr lang="en-GB" dirty="0"/>
              <a:t> June</a:t>
            </a:r>
          </a:p>
          <a:p>
            <a:endParaRPr lang="en-GB" dirty="0"/>
          </a:p>
          <a:p>
            <a:r>
              <a:rPr lang="en-GB" dirty="0"/>
              <a:t>All RA’s have to be verified and signed off by the LEA (David Maw).</a:t>
            </a:r>
          </a:p>
        </p:txBody>
      </p:sp>
    </p:spTree>
    <p:extLst>
      <p:ext uri="{BB962C8B-B14F-4D97-AF65-F5344CB8AC3E}">
        <p14:creationId xmlns:p14="http://schemas.microsoft.com/office/powerpoint/2010/main" val="284567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738854" y="776185"/>
            <a:ext cx="10515600" cy="1325563"/>
          </a:xfrm>
        </p:spPr>
        <p:txBody>
          <a:bodyPr>
            <a:normAutofit fontScale="90000"/>
          </a:bodyPr>
          <a:lstStyle/>
          <a:p>
            <a:r>
              <a:rPr lang="en-GB" u="sng" dirty="0"/>
              <a:t>Questions from previous residentials:</a:t>
            </a:r>
            <a:br>
              <a:rPr lang="en-GB" u="sng" dirty="0"/>
            </a:br>
            <a:endParaRPr lang="en-GB" dirty="0"/>
          </a:p>
        </p:txBody>
      </p:sp>
      <p:sp>
        <p:nvSpPr>
          <p:cNvPr id="4" name="Content Placeholder 3">
            <a:extLst>
              <a:ext uri="{FF2B5EF4-FFF2-40B4-BE49-F238E27FC236}">
                <a16:creationId xmlns:a16="http://schemas.microsoft.com/office/drawing/2014/main" id="{A00F3F4C-7056-4D4B-8C56-C2E4897F92E9}"/>
              </a:ext>
            </a:extLst>
          </p:cNvPr>
          <p:cNvSpPr>
            <a:spLocks noGrp="1"/>
          </p:cNvSpPr>
          <p:nvPr>
            <p:ph idx="1"/>
          </p:nvPr>
        </p:nvSpPr>
        <p:spPr>
          <a:xfrm>
            <a:off x="967454" y="1917452"/>
            <a:ext cx="10058400" cy="4023360"/>
          </a:xfrm>
        </p:spPr>
        <p:txBody>
          <a:bodyPr/>
          <a:lstStyle/>
          <a:p>
            <a:pPr marL="0" lvl="0" indent="0">
              <a:buNone/>
            </a:pPr>
            <a:endParaRPr lang="en-GB" dirty="0"/>
          </a:p>
          <a:p>
            <a:r>
              <a:rPr lang="en-GB" dirty="0"/>
              <a:t>- Emergency Contact: The emergency contact number for parents is</a:t>
            </a:r>
            <a:r>
              <a:rPr lang="en-GB" b="1" dirty="0"/>
              <a:t> 07544023694</a:t>
            </a:r>
            <a:r>
              <a:rPr lang="en-GB" dirty="0"/>
              <a:t>. We kindly ask that for any non-emergency communication, please contact the school office as the first point of contact. If it is outside of school hours and there is a SEVERE emergency situation, please contact the number above. This is not for general use.</a:t>
            </a:r>
          </a:p>
          <a:p>
            <a:pPr lvl="0"/>
            <a:endParaRPr lang="en-GB" dirty="0"/>
          </a:p>
        </p:txBody>
      </p:sp>
    </p:spTree>
    <p:extLst>
      <p:ext uri="{BB962C8B-B14F-4D97-AF65-F5344CB8AC3E}">
        <p14:creationId xmlns:p14="http://schemas.microsoft.com/office/powerpoint/2010/main" val="73369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p:txBody>
          <a:bodyPr/>
          <a:lstStyle/>
          <a:p>
            <a:pPr algn="ctr"/>
            <a:r>
              <a:rPr lang="en-GB" u="sng" dirty="0"/>
              <a:t>Parent Meeting- Outline:</a:t>
            </a:r>
            <a:br>
              <a:rPr lang="en-GB"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826935" y="1856628"/>
            <a:ext cx="10538129" cy="4292379"/>
          </a:xfrm>
        </p:spPr>
        <p:txBody>
          <a:bodyPr>
            <a:normAutofit fontScale="85000" lnSpcReduction="20000"/>
          </a:bodyPr>
          <a:lstStyle/>
          <a:p>
            <a:r>
              <a:rPr lang="en-GB" sz="3000" dirty="0"/>
              <a:t>- Kit list and things to bring </a:t>
            </a:r>
          </a:p>
          <a:p>
            <a:r>
              <a:rPr lang="en-GB" sz="3000" dirty="0"/>
              <a:t>- Activities the children will be doing</a:t>
            </a:r>
          </a:p>
          <a:p>
            <a:r>
              <a:rPr lang="en-GB" sz="3000" dirty="0"/>
              <a:t>- Sleeping arrangements</a:t>
            </a:r>
          </a:p>
          <a:p>
            <a:r>
              <a:rPr lang="en-GB" sz="3000" dirty="0"/>
              <a:t>- Meals</a:t>
            </a:r>
          </a:p>
          <a:p>
            <a:r>
              <a:rPr lang="en-GB" sz="3000" dirty="0"/>
              <a:t>- Medicines (medical forms)</a:t>
            </a:r>
          </a:p>
          <a:p>
            <a:r>
              <a:rPr lang="en-GB" sz="3000" dirty="0"/>
              <a:t>- Illness</a:t>
            </a:r>
          </a:p>
          <a:p>
            <a:r>
              <a:rPr lang="en-GB" sz="3000" dirty="0"/>
              <a:t>- Keeping up to date</a:t>
            </a:r>
          </a:p>
          <a:p>
            <a:r>
              <a:rPr lang="en-GB" sz="3000" dirty="0"/>
              <a:t>- Timetable</a:t>
            </a:r>
          </a:p>
          <a:p>
            <a:r>
              <a:rPr lang="en-GB" sz="3000" dirty="0"/>
              <a:t>- Questions</a:t>
            </a:r>
          </a:p>
          <a:p>
            <a:endParaRPr lang="en-GB" dirty="0"/>
          </a:p>
        </p:txBody>
      </p:sp>
    </p:spTree>
    <p:extLst>
      <p:ext uri="{BB962C8B-B14F-4D97-AF65-F5344CB8AC3E}">
        <p14:creationId xmlns:p14="http://schemas.microsoft.com/office/powerpoint/2010/main" val="1336927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0" y="776288"/>
            <a:ext cx="10515600" cy="1325562"/>
          </a:xfrm>
        </p:spPr>
        <p:txBody>
          <a:bodyPr>
            <a:normAutofit fontScale="90000"/>
          </a:bodyPr>
          <a:lstStyle/>
          <a:p>
            <a:pPr algn="ctr"/>
            <a:r>
              <a:rPr lang="en-GB" u="sng" dirty="0"/>
              <a:t>Any Questions?</a:t>
            </a:r>
            <a:br>
              <a:rPr lang="en-GB" u="sng" dirty="0"/>
            </a:br>
            <a:endParaRPr lang="en-GB" dirty="0"/>
          </a:p>
        </p:txBody>
      </p:sp>
      <p:pic>
        <p:nvPicPr>
          <p:cNvPr id="6" name="Content Placeholder 5">
            <a:extLst>
              <a:ext uri="{FF2B5EF4-FFF2-40B4-BE49-F238E27FC236}">
                <a16:creationId xmlns:a16="http://schemas.microsoft.com/office/drawing/2014/main" id="{AA0A2F2E-AE79-4510-A7C1-71387E2D23AF}"/>
              </a:ext>
            </a:extLst>
          </p:cNvPr>
          <p:cNvPicPr>
            <a:picLocks noGrp="1" noChangeAspect="1"/>
          </p:cNvPicPr>
          <p:nvPr>
            <p:ph idx="4294967295"/>
          </p:nvPr>
        </p:nvPicPr>
        <p:blipFill>
          <a:blip r:embed="rId2"/>
          <a:stretch>
            <a:fillRect/>
          </a:stretch>
        </p:blipFill>
        <p:spPr>
          <a:xfrm>
            <a:off x="4197927" y="1439069"/>
            <a:ext cx="2468563" cy="2897187"/>
          </a:xfrm>
          <a:prstGeom prst="rect">
            <a:avLst/>
          </a:prstGeom>
        </p:spPr>
      </p:pic>
    </p:spTree>
    <p:extLst>
      <p:ext uri="{BB962C8B-B14F-4D97-AF65-F5344CB8AC3E}">
        <p14:creationId xmlns:p14="http://schemas.microsoft.com/office/powerpoint/2010/main" val="315206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2133600" y="287338"/>
            <a:ext cx="10058400" cy="1449387"/>
          </a:xfrm>
        </p:spPr>
        <p:txBody>
          <a:bodyPr>
            <a:normAutofit fontScale="90000"/>
          </a:bodyPr>
          <a:lstStyle/>
          <a:p>
            <a:r>
              <a:rPr lang="en-GB" b="1" u="sng" dirty="0"/>
              <a:t>Kit list - things to bring. This will be uploaded onto the school website for your reference.</a:t>
            </a:r>
            <a:br>
              <a:rPr lang="en-GB" b="1" u="sng" dirty="0"/>
            </a:br>
            <a:endParaRPr lang="en-GB" dirty="0"/>
          </a:p>
        </p:txBody>
      </p:sp>
      <p:sp>
        <p:nvSpPr>
          <p:cNvPr id="5" name="Rectangle 4">
            <a:extLst>
              <a:ext uri="{FF2B5EF4-FFF2-40B4-BE49-F238E27FC236}">
                <a16:creationId xmlns:a16="http://schemas.microsoft.com/office/drawing/2014/main" id="{3C6D30DA-ECF8-4C4D-BB93-69938899EC33}"/>
              </a:ext>
            </a:extLst>
          </p:cNvPr>
          <p:cNvSpPr/>
          <p:nvPr/>
        </p:nvSpPr>
        <p:spPr>
          <a:xfrm>
            <a:off x="950788" y="1325423"/>
            <a:ext cx="10545347" cy="5355312"/>
          </a:xfrm>
          <a:prstGeom prst="rect">
            <a:avLst/>
          </a:prstGeom>
        </p:spPr>
        <p:txBody>
          <a:bodyPr wrap="square">
            <a:spAutoFit/>
          </a:bodyPr>
          <a:lstStyle/>
          <a:p>
            <a:r>
              <a:rPr lang="en-GB" dirty="0"/>
              <a:t>Ensure all bags and clothing are labelled clearly with your child’s name.  (This helps your child identify their items when hanging up in the drying room, for example!)</a:t>
            </a:r>
          </a:p>
          <a:p>
            <a:r>
              <a:rPr lang="en-GB" dirty="0"/>
              <a:t>There is no need to go out and buy anything special for a trip to Robinwood, all specialist equipment is provided. The clothing list given includes clothing being worn on the journey (so if you are wearing a pair of trousers for the journey, you only need to pack 2 more pairs). </a:t>
            </a:r>
          </a:p>
          <a:p>
            <a:pPr marL="285750" indent="-285750">
              <a:buFont typeface="Arial" panose="020B0604020202020204" pitchFamily="34" charset="0"/>
              <a:buChar char="•"/>
            </a:pPr>
            <a:r>
              <a:rPr lang="en-GB" dirty="0"/>
              <a:t>3 T-shirts (no vests or crop tops) </a:t>
            </a:r>
          </a:p>
          <a:p>
            <a:pPr marL="285750" indent="-285750">
              <a:buFont typeface="Arial" panose="020B0604020202020204" pitchFamily="34" charset="0"/>
              <a:buChar char="•"/>
            </a:pPr>
            <a:r>
              <a:rPr lang="en-GB" dirty="0"/>
              <a:t>5 Sets of underwear</a:t>
            </a:r>
          </a:p>
          <a:p>
            <a:pPr marL="285750" indent="-285750">
              <a:buFont typeface="Arial" panose="020B0604020202020204" pitchFamily="34" charset="0"/>
              <a:buChar char="•"/>
            </a:pPr>
            <a:r>
              <a:rPr lang="en-GB" dirty="0"/>
              <a:t>6 Pairs of socks </a:t>
            </a:r>
          </a:p>
          <a:p>
            <a:pPr marL="285750" indent="-285750">
              <a:buFont typeface="Arial" panose="020B0604020202020204" pitchFamily="34" charset="0"/>
              <a:buChar char="•"/>
            </a:pPr>
            <a:r>
              <a:rPr lang="en-GB" dirty="0"/>
              <a:t>2 Pairs of trainers </a:t>
            </a:r>
          </a:p>
          <a:p>
            <a:pPr marL="285750" indent="-285750">
              <a:buFont typeface="Arial" panose="020B0604020202020204" pitchFamily="34" charset="0"/>
              <a:buChar char="•"/>
            </a:pPr>
            <a:r>
              <a:rPr lang="en-GB" dirty="0"/>
              <a:t>2 Towels</a:t>
            </a:r>
          </a:p>
          <a:p>
            <a:pPr marL="285750" indent="-285750">
              <a:buFont typeface="Arial" panose="020B0604020202020204" pitchFamily="34" charset="0"/>
              <a:buChar char="•"/>
            </a:pPr>
            <a:r>
              <a:rPr lang="en-GB" dirty="0"/>
              <a:t>1 Waterproof coat</a:t>
            </a:r>
          </a:p>
          <a:p>
            <a:pPr marL="285750" indent="-285750">
              <a:buFont typeface="Arial" panose="020B0604020202020204" pitchFamily="34" charset="0"/>
              <a:buChar char="•"/>
            </a:pPr>
            <a:r>
              <a:rPr lang="en-GB" dirty="0"/>
              <a:t>3 Comfortable long-sleeved tops (sweatshirts/jumpers/hoodies/fleeces) </a:t>
            </a:r>
          </a:p>
          <a:p>
            <a:pPr marL="285750" indent="-285750">
              <a:buFont typeface="Arial" panose="020B0604020202020204" pitchFamily="34" charset="0"/>
              <a:buChar char="•"/>
            </a:pPr>
            <a:r>
              <a:rPr lang="en-GB" dirty="0"/>
              <a:t>3 Pairs of trousers (not restrictive; sportswear is good/ideally not jeans) </a:t>
            </a:r>
          </a:p>
          <a:p>
            <a:pPr marL="285750" indent="-285750">
              <a:buFont typeface="Arial" panose="020B0604020202020204" pitchFamily="34" charset="0"/>
              <a:buChar char="•"/>
            </a:pPr>
            <a:r>
              <a:rPr lang="en-GB" dirty="0"/>
              <a:t>2 Pairs of shorts (knee length) or leggings you don’t mind getting wet </a:t>
            </a:r>
          </a:p>
          <a:p>
            <a:pPr marL="285750" indent="-285750">
              <a:buFont typeface="Arial" panose="020B0604020202020204" pitchFamily="34" charset="0"/>
              <a:buChar char="•"/>
            </a:pPr>
            <a:r>
              <a:rPr lang="en-GB" dirty="0"/>
              <a:t>1 Sun hat (in warm weather) </a:t>
            </a:r>
          </a:p>
          <a:p>
            <a:pPr marL="285750" indent="-285750">
              <a:buFont typeface="Arial" panose="020B0604020202020204" pitchFamily="34" charset="0"/>
              <a:buChar char="•"/>
            </a:pPr>
            <a:r>
              <a:rPr lang="en-GB" dirty="0"/>
              <a:t>A spare Head Scarf (if you wear one) </a:t>
            </a:r>
          </a:p>
          <a:p>
            <a:pPr marL="285750" indent="-285750">
              <a:buFont typeface="Arial" panose="020B0604020202020204" pitchFamily="34" charset="0"/>
              <a:buChar char="•"/>
            </a:pPr>
            <a:r>
              <a:rPr lang="en-GB" dirty="0"/>
              <a:t>1 Set of nightwear </a:t>
            </a:r>
          </a:p>
          <a:p>
            <a:pPr marL="285750" indent="-285750">
              <a:buFont typeface="Arial" panose="020B0604020202020204" pitchFamily="34" charset="0"/>
              <a:buChar char="•"/>
            </a:pPr>
            <a:r>
              <a:rPr lang="en-GB" dirty="0"/>
              <a:t>1 Bin liner (for wet clothes on day 3)</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1977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01DA49-4B32-4194-978F-F07799924B9A}"/>
              </a:ext>
            </a:extLst>
          </p:cNvPr>
          <p:cNvPicPr>
            <a:picLocks noChangeAspect="1"/>
          </p:cNvPicPr>
          <p:nvPr/>
        </p:nvPicPr>
        <p:blipFill>
          <a:blip r:embed="rId2"/>
          <a:stretch>
            <a:fillRect/>
          </a:stretch>
        </p:blipFill>
        <p:spPr>
          <a:xfrm>
            <a:off x="2138082" y="235781"/>
            <a:ext cx="7059706" cy="6407066"/>
          </a:xfrm>
          <a:prstGeom prst="rect">
            <a:avLst/>
          </a:prstGeom>
        </p:spPr>
      </p:pic>
      <p:sp>
        <p:nvSpPr>
          <p:cNvPr id="3" name="Rectangle 2">
            <a:extLst>
              <a:ext uri="{FF2B5EF4-FFF2-40B4-BE49-F238E27FC236}">
                <a16:creationId xmlns:a16="http://schemas.microsoft.com/office/drawing/2014/main" id="{9CC32C17-43E2-4229-AB2C-11BE29BC152B}"/>
              </a:ext>
            </a:extLst>
          </p:cNvPr>
          <p:cNvSpPr/>
          <p:nvPr/>
        </p:nvSpPr>
        <p:spPr>
          <a:xfrm>
            <a:off x="5177118" y="5082988"/>
            <a:ext cx="1277470" cy="941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653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1327673" y="296421"/>
            <a:ext cx="10058400" cy="1449387"/>
          </a:xfrm>
        </p:spPr>
        <p:txBody>
          <a:bodyPr/>
          <a:lstStyle/>
          <a:p>
            <a:r>
              <a:rPr lang="en-GB" b="1" u="sng" dirty="0"/>
              <a:t>Kit list - things to bring </a:t>
            </a:r>
            <a:br>
              <a:rPr lang="en-GB" b="1" u="sng" dirty="0"/>
            </a:br>
            <a:endParaRPr lang="en-GB" dirty="0"/>
          </a:p>
        </p:txBody>
      </p:sp>
      <p:sp>
        <p:nvSpPr>
          <p:cNvPr id="8" name="TextBox 7">
            <a:extLst>
              <a:ext uri="{FF2B5EF4-FFF2-40B4-BE49-F238E27FC236}">
                <a16:creationId xmlns:a16="http://schemas.microsoft.com/office/drawing/2014/main" id="{E0453971-3204-406B-9040-865BABE6094B}"/>
              </a:ext>
            </a:extLst>
          </p:cNvPr>
          <p:cNvSpPr txBox="1"/>
          <p:nvPr/>
        </p:nvSpPr>
        <p:spPr>
          <a:xfrm>
            <a:off x="362173" y="5836885"/>
            <a:ext cx="11277601" cy="461665"/>
          </a:xfrm>
          <a:prstGeom prst="rect">
            <a:avLst/>
          </a:prstGeom>
          <a:noFill/>
        </p:spPr>
        <p:txBody>
          <a:bodyPr wrap="square" rtlCol="0">
            <a:spAutoFit/>
          </a:bodyPr>
          <a:lstStyle/>
          <a:p>
            <a:pPr algn="ctr"/>
            <a:r>
              <a:rPr lang="en-GB" sz="2400" b="1" dirty="0">
                <a:solidFill>
                  <a:srgbClr val="FF0000"/>
                </a:solidFill>
              </a:rPr>
              <a:t>Due to the practical nature of the activities, please no jewellery, including no earrings.</a:t>
            </a:r>
          </a:p>
        </p:txBody>
      </p:sp>
      <p:sp>
        <p:nvSpPr>
          <p:cNvPr id="4" name="TextBox 3">
            <a:extLst>
              <a:ext uri="{FF2B5EF4-FFF2-40B4-BE49-F238E27FC236}">
                <a16:creationId xmlns:a16="http://schemas.microsoft.com/office/drawing/2014/main" id="{C0112126-922C-4677-872B-B1CA6EF1236E}"/>
              </a:ext>
            </a:extLst>
          </p:cNvPr>
          <p:cNvSpPr txBox="1"/>
          <p:nvPr/>
        </p:nvSpPr>
        <p:spPr>
          <a:xfrm>
            <a:off x="805927" y="1166842"/>
            <a:ext cx="10058400" cy="5078313"/>
          </a:xfrm>
          <a:prstGeom prst="rect">
            <a:avLst/>
          </a:prstGeom>
          <a:noFill/>
        </p:spPr>
        <p:txBody>
          <a:bodyPr wrap="square" rtlCol="0">
            <a:spAutoFit/>
          </a:bodyPr>
          <a:lstStyle/>
          <a:p>
            <a:r>
              <a:rPr lang="en-GB" b="1" u="sng" dirty="0">
                <a:solidFill>
                  <a:srgbClr val="FF0000"/>
                </a:solidFill>
              </a:rPr>
              <a:t>Items not to be brought</a:t>
            </a:r>
          </a:p>
          <a:p>
            <a:endParaRPr lang="en-GB" dirty="0">
              <a:solidFill>
                <a:srgbClr val="FF0000"/>
              </a:solidFill>
            </a:endParaRPr>
          </a:p>
          <a:p>
            <a:pPr marL="285750" indent="-285750">
              <a:buFont typeface="Arial" panose="020B0604020202020204" pitchFamily="34" charset="0"/>
              <a:buChar char="•"/>
            </a:pPr>
            <a:r>
              <a:rPr lang="en-GB" dirty="0">
                <a:solidFill>
                  <a:srgbClr val="FF0000"/>
                </a:solidFill>
              </a:rPr>
              <a:t>Mobile phones or smart watches</a:t>
            </a:r>
          </a:p>
          <a:p>
            <a:pPr marL="285750" indent="-285750">
              <a:buFont typeface="Arial" panose="020B0604020202020204" pitchFamily="34" charset="0"/>
              <a:buChar char="•"/>
            </a:pPr>
            <a:r>
              <a:rPr lang="en-GB" dirty="0">
                <a:solidFill>
                  <a:srgbClr val="FF0000"/>
                </a:solidFill>
              </a:rPr>
              <a:t>Cameras (including disposable)</a:t>
            </a:r>
          </a:p>
          <a:p>
            <a:pPr marL="285750" indent="-285750">
              <a:buFont typeface="Arial" panose="020B0604020202020204" pitchFamily="34" charset="0"/>
              <a:buChar char="•"/>
            </a:pPr>
            <a:r>
              <a:rPr lang="en-GB" dirty="0">
                <a:solidFill>
                  <a:srgbClr val="FF0000"/>
                </a:solidFill>
              </a:rPr>
              <a:t>Electronics (e.g. computer games, </a:t>
            </a:r>
            <a:r>
              <a:rPr lang="en-GB" dirty="0" err="1">
                <a:solidFill>
                  <a:srgbClr val="FF0000"/>
                </a:solidFill>
              </a:rPr>
              <a:t>ipads</a:t>
            </a:r>
            <a:r>
              <a:rPr lang="en-GB" dirty="0">
                <a:solidFill>
                  <a:srgbClr val="FF0000"/>
                </a:solidFill>
              </a:rPr>
              <a:t>/tablets)</a:t>
            </a:r>
          </a:p>
          <a:p>
            <a:pPr marL="285750" indent="-285750">
              <a:buFont typeface="Arial" panose="020B0604020202020204" pitchFamily="34" charset="0"/>
              <a:buChar char="•"/>
            </a:pPr>
            <a:r>
              <a:rPr lang="en-GB" dirty="0">
                <a:solidFill>
                  <a:srgbClr val="FF0000"/>
                </a:solidFill>
              </a:rPr>
              <a:t>Jewellery (including no earrings or watches)</a:t>
            </a:r>
          </a:p>
          <a:p>
            <a:pPr marL="285750" indent="-285750">
              <a:buFont typeface="Arial" panose="020B0604020202020204" pitchFamily="34" charset="0"/>
              <a:buChar char="•"/>
            </a:pPr>
            <a:r>
              <a:rPr lang="en-GB" dirty="0">
                <a:solidFill>
                  <a:srgbClr val="FF0000"/>
                </a:solidFill>
              </a:rPr>
              <a:t>Toys</a:t>
            </a:r>
          </a:p>
          <a:p>
            <a:pPr marL="285750" indent="-285750">
              <a:buFont typeface="Arial" panose="020B0604020202020204" pitchFamily="34" charset="0"/>
              <a:buChar char="•"/>
            </a:pPr>
            <a:r>
              <a:rPr lang="en-GB" dirty="0">
                <a:solidFill>
                  <a:srgbClr val="FF0000"/>
                </a:solidFill>
              </a:rPr>
              <a:t>Aerosol sprays (due to the sensitivity of the </a:t>
            </a:r>
            <a:r>
              <a:rPr lang="en-GB">
                <a:solidFill>
                  <a:srgbClr val="FF0000"/>
                </a:solidFill>
              </a:rPr>
              <a:t>smoke alarms)</a:t>
            </a: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Sweets/ snacks</a:t>
            </a:r>
          </a:p>
          <a:p>
            <a:pPr marL="285750" indent="-285750">
              <a:buFont typeface="Arial" panose="020B0604020202020204" pitchFamily="34" charset="0"/>
              <a:buChar char="•"/>
            </a:pPr>
            <a:r>
              <a:rPr lang="en-GB" dirty="0">
                <a:solidFill>
                  <a:srgbClr val="FF0000"/>
                </a:solidFill>
              </a:rPr>
              <a:t>Money </a:t>
            </a:r>
          </a:p>
          <a:p>
            <a:pPr marL="285750" indent="-285750">
              <a:buFont typeface="Arial" panose="020B0604020202020204" pitchFamily="34" charset="0"/>
              <a:buChar char="•"/>
            </a:pPr>
            <a:endParaRPr lang="en-GB" dirty="0">
              <a:solidFill>
                <a:srgbClr val="FF0000"/>
              </a:solidFill>
            </a:endParaRPr>
          </a:p>
          <a:p>
            <a:r>
              <a:rPr lang="en-GB" b="1" u="sng" dirty="0"/>
              <a:t>Medicines </a:t>
            </a:r>
          </a:p>
          <a:p>
            <a:endParaRPr lang="en-GB" b="1" dirty="0"/>
          </a:p>
          <a:p>
            <a:r>
              <a:rPr lang="en-GB" dirty="0"/>
              <a:t>If your child requires any medicines administering during the trip you will have to complete relevant medical forms prior to departure. A separate form will be sent home for you to complete. Medicines must be clearly labelled with your child’s name and handed in to staff on the morning of the trip. </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84479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B69838-6702-4936-8FB2-9904B70B93D7}"/>
              </a:ext>
            </a:extLst>
          </p:cNvPr>
          <p:cNvPicPr>
            <a:picLocks noChangeAspect="1"/>
          </p:cNvPicPr>
          <p:nvPr/>
        </p:nvPicPr>
        <p:blipFill>
          <a:blip r:embed="rId2"/>
          <a:stretch>
            <a:fillRect/>
          </a:stretch>
        </p:blipFill>
        <p:spPr>
          <a:xfrm>
            <a:off x="4024010" y="1802298"/>
            <a:ext cx="2807095" cy="4208538"/>
          </a:xfrm>
          <a:prstGeom prst="rect">
            <a:avLst/>
          </a:prstGeom>
        </p:spPr>
      </p:pic>
      <p:sp>
        <p:nvSpPr>
          <p:cNvPr id="4" name="Title 3">
            <a:extLst>
              <a:ext uri="{FF2B5EF4-FFF2-40B4-BE49-F238E27FC236}">
                <a16:creationId xmlns:a16="http://schemas.microsoft.com/office/drawing/2014/main" id="{BE0CB00E-7977-4E31-AC26-8DF71B57CAE0}"/>
              </a:ext>
            </a:extLst>
          </p:cNvPr>
          <p:cNvSpPr>
            <a:spLocks noGrp="1"/>
          </p:cNvSpPr>
          <p:nvPr>
            <p:ph type="title"/>
          </p:nvPr>
        </p:nvSpPr>
        <p:spPr>
          <a:xfrm>
            <a:off x="1420010" y="286603"/>
            <a:ext cx="10058400" cy="1666600"/>
          </a:xfrm>
        </p:spPr>
        <p:txBody>
          <a:bodyPr>
            <a:normAutofit fontScale="90000"/>
          </a:bodyPr>
          <a:lstStyle/>
          <a:p>
            <a:r>
              <a:rPr lang="en-GB" sz="3100" dirty="0"/>
              <a:t>Please </a:t>
            </a:r>
            <a:r>
              <a:rPr lang="en-GB" sz="3100" b="1" dirty="0"/>
              <a:t>do not </a:t>
            </a:r>
            <a:r>
              <a:rPr lang="en-GB" sz="3100" dirty="0"/>
              <a:t>bring a very large piece of luggage. Please bring a medium sized bag. (like a weekend bag). This will avoid space issues. </a:t>
            </a:r>
            <a:br>
              <a:rPr lang="en-GB" dirty="0"/>
            </a:br>
            <a:endParaRPr lang="en-GB" dirty="0"/>
          </a:p>
        </p:txBody>
      </p:sp>
    </p:spTree>
    <p:extLst>
      <p:ext uri="{BB962C8B-B14F-4D97-AF65-F5344CB8AC3E}">
        <p14:creationId xmlns:p14="http://schemas.microsoft.com/office/powerpoint/2010/main" val="199499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33EFDC6-C35B-431A-8682-6048C7FE9C08}"/>
              </a:ext>
            </a:extLst>
          </p:cNvPr>
          <p:cNvPicPr>
            <a:picLocks noGrp="1" noChangeAspect="1"/>
          </p:cNvPicPr>
          <p:nvPr>
            <p:ph idx="4294967295"/>
          </p:nvPr>
        </p:nvPicPr>
        <p:blipFill>
          <a:blip r:embed="rId2"/>
          <a:stretch>
            <a:fillRect/>
          </a:stretch>
        </p:blipFill>
        <p:spPr>
          <a:xfrm>
            <a:off x="5741894" y="1021977"/>
            <a:ext cx="4908177" cy="4856163"/>
          </a:xfrm>
          <a:prstGeom prst="rect">
            <a:avLst/>
          </a:prstGeom>
        </p:spPr>
      </p:pic>
      <p:sp>
        <p:nvSpPr>
          <p:cNvPr id="2" name="Title 1">
            <a:extLst>
              <a:ext uri="{FF2B5EF4-FFF2-40B4-BE49-F238E27FC236}">
                <a16:creationId xmlns:a16="http://schemas.microsoft.com/office/drawing/2014/main" id="{D7EC39A3-9148-405D-A489-F0F38671952B}"/>
              </a:ext>
            </a:extLst>
          </p:cNvPr>
          <p:cNvSpPr>
            <a:spLocks noGrp="1"/>
          </p:cNvSpPr>
          <p:nvPr>
            <p:ph type="title" idx="4294967295"/>
          </p:nvPr>
        </p:nvSpPr>
        <p:spPr>
          <a:xfrm>
            <a:off x="4137212" y="179762"/>
            <a:ext cx="2895600" cy="842215"/>
          </a:xfrm>
        </p:spPr>
        <p:txBody>
          <a:bodyPr/>
          <a:lstStyle/>
          <a:p>
            <a:r>
              <a:rPr lang="en-GB" dirty="0"/>
              <a:t>Activities:</a:t>
            </a:r>
          </a:p>
        </p:txBody>
      </p:sp>
      <p:sp>
        <p:nvSpPr>
          <p:cNvPr id="9" name="TextBox 8">
            <a:extLst>
              <a:ext uri="{FF2B5EF4-FFF2-40B4-BE49-F238E27FC236}">
                <a16:creationId xmlns:a16="http://schemas.microsoft.com/office/drawing/2014/main" id="{CA188136-DB82-48FA-84B9-46797C4802B0}"/>
              </a:ext>
            </a:extLst>
          </p:cNvPr>
          <p:cNvSpPr txBox="1"/>
          <p:nvPr/>
        </p:nvSpPr>
        <p:spPr>
          <a:xfrm>
            <a:off x="537882" y="1358153"/>
            <a:ext cx="4545106" cy="3416320"/>
          </a:xfrm>
          <a:prstGeom prst="rect">
            <a:avLst/>
          </a:prstGeom>
          <a:noFill/>
        </p:spPr>
        <p:txBody>
          <a:bodyPr wrap="square" rtlCol="0">
            <a:spAutoFit/>
          </a:bodyPr>
          <a:lstStyle/>
          <a:p>
            <a:pPr marL="285750" indent="-285750">
              <a:buFont typeface="Arial" panose="020B0604020202020204" pitchFamily="34" charset="0"/>
              <a:buChar char="•"/>
            </a:pPr>
            <a:r>
              <a:rPr lang="en-GB" dirty="0"/>
              <a:t>Canoeing</a:t>
            </a:r>
          </a:p>
          <a:p>
            <a:pPr marL="285750" indent="-285750">
              <a:buFont typeface="Arial" panose="020B0604020202020204" pitchFamily="34" charset="0"/>
              <a:buChar char="•"/>
            </a:pPr>
            <a:r>
              <a:rPr lang="en-GB" dirty="0"/>
              <a:t>Climbing</a:t>
            </a:r>
          </a:p>
          <a:p>
            <a:pPr marL="285750" indent="-285750">
              <a:buFont typeface="Arial" panose="020B0604020202020204" pitchFamily="34" charset="0"/>
              <a:buChar char="•"/>
            </a:pPr>
            <a:r>
              <a:rPr lang="en-GB" dirty="0"/>
              <a:t>Challenge courses</a:t>
            </a:r>
          </a:p>
          <a:p>
            <a:pPr marL="285750" indent="-285750">
              <a:buFont typeface="Arial" panose="020B0604020202020204" pitchFamily="34" charset="0"/>
              <a:buChar char="•"/>
            </a:pPr>
            <a:r>
              <a:rPr lang="en-GB" dirty="0"/>
              <a:t>Team building activities</a:t>
            </a:r>
          </a:p>
          <a:p>
            <a:pPr marL="285750" indent="-285750">
              <a:buFont typeface="Arial" panose="020B0604020202020204" pitchFamily="34" charset="0"/>
              <a:buChar char="•"/>
            </a:pPr>
            <a:r>
              <a:rPr lang="en-GB" dirty="0"/>
              <a:t>Trapeze</a:t>
            </a:r>
          </a:p>
          <a:p>
            <a:pPr marL="285750" indent="-285750">
              <a:buFont typeface="Arial" panose="020B0604020202020204" pitchFamily="34" charset="0"/>
              <a:buChar char="•"/>
            </a:pPr>
            <a:r>
              <a:rPr lang="en-GB" dirty="0"/>
              <a:t>Zip wire</a:t>
            </a:r>
          </a:p>
          <a:p>
            <a:pPr marL="285750" indent="-285750">
              <a:buFont typeface="Arial" panose="020B0604020202020204" pitchFamily="34" charset="0"/>
              <a:buChar char="•"/>
            </a:pPr>
            <a:r>
              <a:rPr lang="en-GB" dirty="0"/>
              <a:t>Piranha pool</a:t>
            </a:r>
          </a:p>
          <a:p>
            <a:pPr marL="285750" indent="-285750">
              <a:buFont typeface="Arial" panose="020B0604020202020204" pitchFamily="34" charset="0"/>
              <a:buChar char="•"/>
            </a:pPr>
            <a:r>
              <a:rPr lang="en-GB" dirty="0"/>
              <a:t>Dungeon</a:t>
            </a:r>
          </a:p>
          <a:p>
            <a:pPr marL="285750" indent="-285750">
              <a:buFont typeface="Arial" panose="020B0604020202020204" pitchFamily="34" charset="0"/>
              <a:buChar char="•"/>
            </a:pPr>
            <a:r>
              <a:rPr lang="en-GB" dirty="0"/>
              <a:t>Giant swing</a:t>
            </a:r>
          </a:p>
          <a:p>
            <a:pPr marL="285750" indent="-285750">
              <a:buFont typeface="Arial" panose="020B0604020202020204" pitchFamily="34" charset="0"/>
              <a:buChar char="•"/>
            </a:pPr>
            <a:r>
              <a:rPr lang="en-GB" dirty="0"/>
              <a:t>Nightline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78161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268DA4-4A40-474B-A852-085AD5462550}"/>
              </a:ext>
            </a:extLst>
          </p:cNvPr>
          <p:cNvPicPr>
            <a:picLocks noChangeAspect="1"/>
          </p:cNvPicPr>
          <p:nvPr/>
        </p:nvPicPr>
        <p:blipFill>
          <a:blip r:embed="rId2"/>
          <a:stretch>
            <a:fillRect/>
          </a:stretch>
        </p:blipFill>
        <p:spPr>
          <a:xfrm>
            <a:off x="1268509" y="590154"/>
            <a:ext cx="9099173" cy="5877258"/>
          </a:xfrm>
          <a:prstGeom prst="rect">
            <a:avLst/>
          </a:prstGeom>
        </p:spPr>
      </p:pic>
    </p:spTree>
    <p:extLst>
      <p:ext uri="{BB962C8B-B14F-4D97-AF65-F5344CB8AC3E}">
        <p14:creationId xmlns:p14="http://schemas.microsoft.com/office/powerpoint/2010/main" val="79735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39A3-9148-405D-A489-F0F38671952B}"/>
              </a:ext>
            </a:extLst>
          </p:cNvPr>
          <p:cNvSpPr>
            <a:spLocks noGrp="1"/>
          </p:cNvSpPr>
          <p:nvPr>
            <p:ph type="title"/>
          </p:nvPr>
        </p:nvSpPr>
        <p:spPr>
          <a:xfrm>
            <a:off x="720762" y="619735"/>
            <a:ext cx="6540650" cy="1325606"/>
          </a:xfrm>
        </p:spPr>
        <p:txBody>
          <a:bodyPr>
            <a:normAutofit fontScale="90000"/>
          </a:bodyPr>
          <a:lstStyle/>
          <a:p>
            <a:r>
              <a:rPr lang="en-GB" b="1" u="sng" dirty="0"/>
              <a:t>Sleeping arrangements</a:t>
            </a:r>
            <a:br>
              <a:rPr lang="en-GB" b="1" u="sng" dirty="0"/>
            </a:br>
            <a:endParaRPr lang="en-GB" dirty="0"/>
          </a:p>
        </p:txBody>
      </p:sp>
      <p:sp>
        <p:nvSpPr>
          <p:cNvPr id="3" name="Content Placeholder 2">
            <a:extLst>
              <a:ext uri="{FF2B5EF4-FFF2-40B4-BE49-F238E27FC236}">
                <a16:creationId xmlns:a16="http://schemas.microsoft.com/office/drawing/2014/main" id="{FCC90885-9563-4A42-81F7-1D0BDECF4348}"/>
              </a:ext>
            </a:extLst>
          </p:cNvPr>
          <p:cNvSpPr>
            <a:spLocks noGrp="1"/>
          </p:cNvSpPr>
          <p:nvPr>
            <p:ph idx="1"/>
          </p:nvPr>
        </p:nvSpPr>
        <p:spPr>
          <a:xfrm>
            <a:off x="555812" y="1729191"/>
            <a:ext cx="11403106" cy="4761255"/>
          </a:xfrm>
        </p:spPr>
        <p:txBody>
          <a:bodyPr>
            <a:normAutofit/>
          </a:bodyPr>
          <a:lstStyle/>
          <a:p>
            <a:r>
              <a:rPr lang="en-GB" sz="2200" dirty="0">
                <a:latin typeface="+mj-lt"/>
              </a:rPr>
              <a:t>- Children will be put in dormitories in groups. Girls and boys dormitories are separate.</a:t>
            </a:r>
          </a:p>
          <a:p>
            <a:r>
              <a:rPr lang="en-GB" sz="2200" dirty="0">
                <a:latin typeface="+mj-lt"/>
              </a:rPr>
              <a:t>- Bedding is provided. Children not to bring sleeping bags.</a:t>
            </a:r>
          </a:p>
          <a:p>
            <a:r>
              <a:rPr lang="en-GB" sz="2200" i="1" dirty="0">
                <a:latin typeface="+mj-lt"/>
              </a:rPr>
              <a:t>If you are aware that your child occasionally can have an accident during the night, please make their class teacher aware. This will be discretely changed without causing embarrassment.</a:t>
            </a:r>
          </a:p>
          <a:p>
            <a:r>
              <a:rPr lang="en-GB" sz="2200" dirty="0">
                <a:latin typeface="+mj-lt"/>
              </a:rPr>
              <a:t>- Most dorms have a sink so that children are able to brush their teeth. Shower and toilet cubicles are near to rooms and self contained. All boys and girls bathrooms are separate. </a:t>
            </a:r>
          </a:p>
          <a:p>
            <a:r>
              <a:rPr lang="en-GB" sz="2200" dirty="0">
                <a:latin typeface="+mj-lt"/>
              </a:rPr>
              <a:t>- Children will have opportunity to shower and this is timetabled into the day. </a:t>
            </a:r>
          </a:p>
          <a:p>
            <a:r>
              <a:rPr lang="en-GB" sz="2200" dirty="0">
                <a:latin typeface="+mj-lt"/>
              </a:rPr>
              <a:t>- All the children have noted up to three children that they would like to share a room with in order of preference. All children will get at least 1 child from the three they have selected. Children will find out who they are sharing a dorm with when they get to </a:t>
            </a:r>
            <a:r>
              <a:rPr lang="en-GB" sz="2200" dirty="0" err="1">
                <a:latin typeface="+mj-lt"/>
              </a:rPr>
              <a:t>Dobroyd</a:t>
            </a:r>
            <a:r>
              <a:rPr lang="en-GB" sz="2200" dirty="0">
                <a:latin typeface="+mj-lt"/>
              </a:rPr>
              <a:t> Castle.</a:t>
            </a:r>
          </a:p>
        </p:txBody>
      </p:sp>
    </p:spTree>
    <p:extLst>
      <p:ext uri="{BB962C8B-B14F-4D97-AF65-F5344CB8AC3E}">
        <p14:creationId xmlns:p14="http://schemas.microsoft.com/office/powerpoint/2010/main" val="3963524347"/>
      </p:ext>
    </p:extLst>
  </p:cSld>
  <p:clrMapOvr>
    <a:masterClrMapping/>
  </p:clrMapOvr>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E6B1F77CE058419948875564231A2A" ma:contentTypeVersion="18" ma:contentTypeDescription="Create a new document." ma:contentTypeScope="" ma:versionID="f5a76395d877ab190bf51bc2ee1bd9bd">
  <xsd:schema xmlns:xsd="http://www.w3.org/2001/XMLSchema" xmlns:xs="http://www.w3.org/2001/XMLSchema" xmlns:p="http://schemas.microsoft.com/office/2006/metadata/properties" xmlns:ns3="5cf287b6-2f1c-4001-a4e7-b08c5d0c7257" xmlns:ns4="7ae907f2-74ad-4f49-90ec-ad4b35af6356" targetNamespace="http://schemas.microsoft.com/office/2006/metadata/properties" ma:root="true" ma:fieldsID="57103250fa3819b1be627c353cdfc72d" ns3:_="" ns4:_="">
    <xsd:import namespace="5cf287b6-2f1c-4001-a4e7-b08c5d0c7257"/>
    <xsd:import namespace="7ae907f2-74ad-4f49-90ec-ad4b35af63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ObjectDetectorVersions" minOccurs="0"/>
                <xsd:element ref="ns3:_activity"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287b6-2f1c-4001-a4e7-b08c5d0c7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e907f2-74ad-4f49-90ec-ad4b35af63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cf287b6-2f1c-4001-a4e7-b08c5d0c72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87DF6-7A20-4859-B4E5-2039310AA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287b6-2f1c-4001-a4e7-b08c5d0c7257"/>
    <ds:schemaRef ds:uri="7ae907f2-74ad-4f49-90ec-ad4b35af6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5D165-829B-4C8C-AD30-FD27949142FB}">
  <ds:schemaRefs>
    <ds:schemaRef ds:uri="http://schemas.openxmlformats.org/package/2006/metadata/core-properties"/>
    <ds:schemaRef ds:uri="http://purl.org/dc/terms/"/>
    <ds:schemaRef ds:uri="7ae907f2-74ad-4f49-90ec-ad4b35af6356"/>
    <ds:schemaRef ds:uri="http://schemas.microsoft.com/office/2006/documentManagement/types"/>
    <ds:schemaRef ds:uri="http://purl.org/dc/elements/1.1/"/>
    <ds:schemaRef ds:uri="http://schemas.microsoft.com/office/infopath/2007/PartnerControls"/>
    <ds:schemaRef ds:uri="http://www.w3.org/XML/1998/namespace"/>
    <ds:schemaRef ds:uri="5cf287b6-2f1c-4001-a4e7-b08c5d0c725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1AE31B8-C12B-44A5-B414-83FE6C514F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11976</TotalTime>
  <Words>1463</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Retrospect</vt:lpstr>
      <vt:lpstr>Dobroyd Castle Parent Information Meeting </vt:lpstr>
      <vt:lpstr>Parent Meeting- Outline: </vt:lpstr>
      <vt:lpstr>Kit list - things to bring. This will be uploaded onto the school website for your reference. </vt:lpstr>
      <vt:lpstr>PowerPoint Presentation</vt:lpstr>
      <vt:lpstr>Kit list - things to bring  </vt:lpstr>
      <vt:lpstr>Please do not bring a very large piece of luggage. Please bring a medium sized bag. (like a weekend bag). This will avoid space issues.  </vt:lpstr>
      <vt:lpstr>Activities:</vt:lpstr>
      <vt:lpstr>PowerPoint Presentation</vt:lpstr>
      <vt:lpstr>Sleeping arrangements </vt:lpstr>
      <vt:lpstr>Meals </vt:lpstr>
      <vt:lpstr>Medicine and medical forms </vt:lpstr>
      <vt:lpstr>Medicine and medical forms </vt:lpstr>
      <vt:lpstr>Illness </vt:lpstr>
      <vt:lpstr>Keeping up to date </vt:lpstr>
      <vt:lpstr>PowerPoint Presentation</vt:lpstr>
      <vt:lpstr>  Monday 13th July Departure </vt:lpstr>
      <vt:lpstr>Arrival Back at Low Moor station- Wednesday 16th July 2026 </vt:lpstr>
      <vt:lpstr>SEND </vt:lpstr>
      <vt:lpstr>Questions from previous residentials: </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Ingleborough Hall Parent Meeting</dc:title>
  <dc:creator>Hina Patankar</dc:creator>
  <cp:lastModifiedBy>Caroline Ellis-Barker</cp:lastModifiedBy>
  <cp:revision>52</cp:revision>
  <cp:lastPrinted>2025-02-25T14:36:11Z</cp:lastPrinted>
  <dcterms:created xsi:type="dcterms:W3CDTF">2022-10-10T13:49:54Z</dcterms:created>
  <dcterms:modified xsi:type="dcterms:W3CDTF">2026-06-09T17:53:44Z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0x010100DAE6B1F77CE058419948875564231A2A</vt:lpwstr>
  </property>
  <property fmtid="{D5CDD505-2E9C-101B-9397-08002B2CF9AE}" pid="3" name="_dlc_DocIdItemGuid">
    <vt:lpwstr>a7b9d800-3632-4f88-a1ed-7d54203e4f1b</vt:lpwstr>
  </property>
  <property fmtid="{D5CDD505-2E9C-101B-9397-08002B2CF9AE}" pid="4" name="MediaServiceImageTags">
    <vt:lpwstr/>
  </property>
</Properties>
</file>