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76" r:id="rId8"/>
    <p:sldId id="277" r:id="rId9"/>
    <p:sldId id="266" r:id="rId10"/>
    <p:sldId id="262" r:id="rId11"/>
    <p:sldId id="258" r:id="rId12"/>
    <p:sldId id="259" r:id="rId13"/>
    <p:sldId id="263" r:id="rId14"/>
    <p:sldId id="267" r:id="rId15"/>
    <p:sldId id="268" r:id="rId16"/>
    <p:sldId id="271" r:id="rId17"/>
    <p:sldId id="275" r:id="rId18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27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10976-586F-4135-B16D-6E9801354E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8BA38-1432-4A0F-BE5B-F8BE9B5BD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22201-BBF8-455E-846A-C53B555C7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97D37-7E64-4EE6-9EF2-D8AC70C58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44F27-1E37-407B-B774-C5383992C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26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D7C45-BE53-401E-A6C5-A6C1A3754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D9164-E514-4CEF-95F6-40E6E0941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129"/>
            <a:ext cx="10515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EBF3E-5D89-470D-A93E-40992953D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F7726-4442-4AEB-BAC2-39BC3C982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4B2B6-9877-4773-8F6D-123CCB87D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317D7D-C285-4E6A-A3CE-1395C4576ECF}"/>
              </a:ext>
            </a:extLst>
          </p:cNvPr>
          <p:cNvCxnSpPr/>
          <p:nvPr userDrawn="1"/>
        </p:nvCxnSpPr>
        <p:spPr>
          <a:xfrm>
            <a:off x="0" y="1690688"/>
            <a:ext cx="12192000" cy="0"/>
          </a:xfrm>
          <a:prstGeom prst="line">
            <a:avLst/>
          </a:prstGeom>
          <a:ln w="152400">
            <a:solidFill>
              <a:srgbClr val="6027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B4D4C82F-1BB2-4859-A243-1ED9863A6D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9900" y="922338"/>
            <a:ext cx="1447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81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70FD-3354-4F74-93A0-C2BF4F400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656F0-589C-48E5-9D5D-345AAE9E5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CD92C-8649-412A-A96C-5963AB329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CD524-7976-4843-9C81-E22573C21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E9D18-87E8-4320-8CBF-0C483465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789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B70ED-BDBD-4379-9883-D44D9DA2E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E9064-46A5-4121-933E-DA87C585A1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9ACB0-7D08-422F-A785-EA95322ED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D56C19-0DFD-4ED4-9586-3CB2243AC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449A35-AC56-4243-88FF-8C8D66C81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DEE11-1991-4277-8105-31FAD451D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766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069B-959B-40B0-ADD6-A144C261B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2B598-2D08-4391-93DB-787322F90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16FA0A-005A-471E-98C1-B745BC8B9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255FA-86ED-48A2-B0EB-6653E48EE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39C49-0BFE-4C04-B0A8-038BD65812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7F2370-E977-4AF6-B987-DA4E69A1B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649241-BAAE-44B5-A364-9A905C446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6D6378-0F87-454D-B24C-E780499BE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671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E797-1DD9-436F-B2F2-A914C5F49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26C5F8-3811-4ACE-9E29-A882B3D23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61680-B2B8-40FF-82B0-7634D4A6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6E8D9-F60B-4791-AB69-AF10CCB3F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195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CEB74E-FC81-4475-B388-E4244A78A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7BB7E7-250C-4A95-BC74-3EB113DA7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734A15-E9BB-47FC-97B1-C8A474331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73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1B864-C3B4-4EA0-AA66-4A54E0E96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02049-BCB1-4F29-BAEC-B68A10B4F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05DF1-AF7C-4392-8D2C-93C84D66B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F685B-311F-4774-A3F5-41731E186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28C027-2B45-45A3-A960-FED0303AA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58AF6-B959-42A3-B514-276C0B548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253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35470-B754-4227-B942-996B47AAC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500065-C3BF-49F6-A21D-D62C51684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926D5-FC9F-4822-9F88-CD7216990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095FB0-F913-4397-8166-8748E3C2F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E353A9-B1C4-4A20-8B62-19ED9F3B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67290-8709-4992-BED3-B3337DFEA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668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484DB-7D4B-427D-B94A-5481C8A6B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6EB9E9-F4AA-4D7B-B828-2870B5A88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043EE-01D3-4AFF-A029-23551C5D3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3EC15-A92F-487F-97FE-F03BDE409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DE178-1C77-4019-8C0F-8C6C6F3EF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76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40C8DE-AEC9-4FFF-BCE1-96CC46569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E4E9B6-A1B3-4B1F-95C6-590161E2F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1442E-C04B-40A4-BF75-1E8E622B7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7858E-1C26-4177-96B5-72F76D73A56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6EB8F-24BA-42D8-8F27-7CABDFB6E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3851B-E5EB-4211-BDA5-2EC6C327C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373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546AA3-A181-4376-8E46-B45873CEB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6B973-D099-439F-861F-8C66A3E02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B95AC-D6F6-4569-BB9B-0FDA0DB27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7858E-1C26-4177-96B5-72F76D73A568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00FC3-A13E-458A-8768-6E029C451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55BC0-830A-4D17-B65A-E30461B6B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5885C-9F93-4350-8571-1470C7205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87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93BE1-171E-4AE9-B5EA-BDC7BCFA1D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7538"/>
            <a:ext cx="9144000" cy="2387600"/>
          </a:xfrm>
        </p:spPr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Welcome to Year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CB1E6B-7C0D-4AB0-9E4D-40BC29D42F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97213"/>
            <a:ext cx="9144000" cy="1655762"/>
          </a:xfrm>
        </p:spPr>
        <p:txBody>
          <a:bodyPr>
            <a:normAutofit/>
          </a:bodyPr>
          <a:lstStyle/>
          <a:p>
            <a:r>
              <a:rPr lang="en-GB" sz="5400" baseline="30000" dirty="0">
                <a:latin typeface="Twinkl Light" panose="02000000000000000000" pitchFamily="2" charset="0"/>
              </a:rPr>
              <a:t>22nd September 2026</a:t>
            </a:r>
            <a:endParaRPr lang="en-GB" sz="5400" dirty="0">
              <a:latin typeface="Twinkl Light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C52640-0BA7-4AAC-895C-196E4FCFF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236" y="4047977"/>
            <a:ext cx="1847527" cy="184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19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79AAF-2239-4D09-957D-BA201B311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Meet the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39D8F-7EC7-4D68-8836-1E417593A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Mrs </a:t>
            </a:r>
            <a:r>
              <a:rPr lang="en-GB" sz="2400" dirty="0" err="1"/>
              <a:t>Askham</a:t>
            </a:r>
            <a:r>
              <a:rPr lang="en-GB" sz="2400" dirty="0"/>
              <a:t> and Miss </a:t>
            </a:r>
            <a:r>
              <a:rPr lang="en-GB" sz="2400" dirty="0" err="1"/>
              <a:t>Faulkiner</a:t>
            </a:r>
            <a:r>
              <a:rPr lang="en-GB" sz="2400" dirty="0"/>
              <a:t> - 2.1 Class teacher</a:t>
            </a:r>
          </a:p>
          <a:p>
            <a:r>
              <a:rPr lang="en-GB" sz="2400" dirty="0"/>
              <a:t>Mrs Ellis-Barker - 2.2 Class teacher/ Phase Lead/ Assistant Head</a:t>
            </a:r>
          </a:p>
          <a:p>
            <a:r>
              <a:rPr lang="en-GB" sz="2400" dirty="0"/>
              <a:t>Miss Ahmed - 2.3 Class teacher</a:t>
            </a:r>
          </a:p>
          <a:p>
            <a:r>
              <a:rPr lang="en-GB" sz="2400" dirty="0"/>
              <a:t>Mrs </a:t>
            </a:r>
            <a:r>
              <a:rPr lang="en-GB" sz="2400" dirty="0" err="1"/>
              <a:t>Meakin</a:t>
            </a:r>
            <a:endParaRPr lang="en-GB" sz="2400" dirty="0"/>
          </a:p>
          <a:p>
            <a:r>
              <a:rPr lang="en-GB" sz="2400" dirty="0"/>
              <a:t>Miss </a:t>
            </a:r>
            <a:r>
              <a:rPr lang="en-GB" sz="2400" dirty="0" err="1"/>
              <a:t>Airstone</a:t>
            </a:r>
            <a:endParaRPr lang="en-GB" sz="2400" dirty="0"/>
          </a:p>
          <a:p>
            <a:r>
              <a:rPr lang="en-GB" sz="2400" dirty="0"/>
              <a:t>Mrs McCormack</a:t>
            </a:r>
          </a:p>
          <a:p>
            <a:r>
              <a:rPr lang="en-GB" sz="2400" dirty="0"/>
              <a:t>Miss Burniston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81284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C236B-6522-453E-8A7F-0ED00FFC4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1F8601-9BCF-4A19-BF4F-0B99C0C67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81" y="107576"/>
            <a:ext cx="11389659" cy="652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24C43-371C-40F8-88CA-897CEBAC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24687"/>
          </a:xfrm>
        </p:spPr>
        <p:txBody>
          <a:bodyPr/>
          <a:lstStyle/>
          <a:p>
            <a:r>
              <a:rPr lang="en-GB" dirty="0"/>
              <a:t>This academic year any class with 100% attendance will be able to have a movie afternoon to watch any film of their choice (U only). </a:t>
            </a:r>
            <a:br>
              <a:rPr lang="en-GB" dirty="0"/>
            </a:br>
            <a:r>
              <a:rPr lang="en-GB" dirty="0"/>
              <a:t> </a:t>
            </a:r>
            <a:br>
              <a:rPr lang="en-GB" dirty="0"/>
            </a:br>
            <a:r>
              <a:rPr lang="en-GB" dirty="0"/>
              <a:t>Any class with 97% attendance or higher will be able to enjoy an extra breaktime.</a:t>
            </a:r>
          </a:p>
        </p:txBody>
      </p:sp>
    </p:spTree>
    <p:extLst>
      <p:ext uri="{BB962C8B-B14F-4D97-AF65-F5344CB8AC3E}">
        <p14:creationId xmlns:p14="http://schemas.microsoft.com/office/powerpoint/2010/main" val="4288285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79AAF-2239-4D09-957D-BA201B311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day in Year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39D8F-7EC7-4D68-8836-1E417593A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128"/>
            <a:ext cx="10515600" cy="4926871"/>
          </a:xfrm>
        </p:spPr>
        <p:txBody>
          <a:bodyPr>
            <a:normAutofit lnSpcReduction="10000"/>
          </a:bodyPr>
          <a:lstStyle/>
          <a:p>
            <a:r>
              <a:rPr lang="en-GB" dirty="0"/>
              <a:t>Morning</a:t>
            </a:r>
          </a:p>
          <a:p>
            <a:pPr lvl="1"/>
            <a:r>
              <a:rPr lang="en-GB" dirty="0"/>
              <a:t>Morning arithmetic</a:t>
            </a:r>
          </a:p>
          <a:p>
            <a:pPr lvl="1"/>
            <a:r>
              <a:rPr lang="en-GB" dirty="0"/>
              <a:t>Maths</a:t>
            </a:r>
          </a:p>
          <a:p>
            <a:pPr lvl="1"/>
            <a:r>
              <a:rPr lang="en-GB" dirty="0"/>
              <a:t>Assembly</a:t>
            </a:r>
          </a:p>
          <a:p>
            <a:pPr lvl="1"/>
            <a:r>
              <a:rPr lang="en-GB" dirty="0"/>
              <a:t>Break</a:t>
            </a:r>
          </a:p>
          <a:p>
            <a:pPr lvl="1"/>
            <a:r>
              <a:rPr lang="en-GB" dirty="0"/>
              <a:t>Phonics/reading</a:t>
            </a:r>
          </a:p>
          <a:p>
            <a:pPr lvl="1"/>
            <a:r>
              <a:rPr lang="en-GB" dirty="0"/>
              <a:t>English</a:t>
            </a:r>
          </a:p>
          <a:p>
            <a:pPr lvl="1"/>
            <a:endParaRPr lang="en-GB" dirty="0"/>
          </a:p>
          <a:p>
            <a:pPr marL="268288" lvl="1"/>
            <a:r>
              <a:rPr lang="en-GB" sz="2800" dirty="0">
                <a:solidFill>
                  <a:prstClr val="black"/>
                </a:solidFill>
              </a:rPr>
              <a:t>Afternoon</a:t>
            </a:r>
          </a:p>
          <a:p>
            <a:pPr marL="720725" lvl="2"/>
            <a:r>
              <a:rPr lang="en-GB" sz="2400" dirty="0">
                <a:solidFill>
                  <a:prstClr val="black"/>
                </a:solidFill>
              </a:rPr>
              <a:t>Lunch and playtime</a:t>
            </a:r>
          </a:p>
          <a:p>
            <a:pPr marL="720725" lvl="2"/>
            <a:r>
              <a:rPr lang="en-GB" sz="2400" dirty="0">
                <a:solidFill>
                  <a:prstClr val="black"/>
                </a:solidFill>
              </a:rPr>
              <a:t>Handwriting</a:t>
            </a:r>
          </a:p>
          <a:p>
            <a:pPr marL="720725" lvl="2"/>
            <a:r>
              <a:rPr lang="en-GB" sz="2400" dirty="0">
                <a:solidFill>
                  <a:prstClr val="black"/>
                </a:solidFill>
              </a:rPr>
              <a:t>Foundation subjects (History, Geography, Science, Art, PE etc)</a:t>
            </a:r>
          </a:p>
          <a:p>
            <a:pPr marL="720725" lvl="2"/>
            <a:r>
              <a:rPr lang="en-GB" sz="2400" dirty="0">
                <a:solidFill>
                  <a:prstClr val="black"/>
                </a:solidFill>
              </a:rPr>
              <a:t>Story time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1921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18B41-2A04-4861-B169-92A984FAD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Book bags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32A18-AA3F-4ED6-B3AB-DAE21DDC4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winkl Light" panose="02000000000000000000" pitchFamily="2" charset="0"/>
              </a:rPr>
              <a:t>To be brought in </a:t>
            </a:r>
            <a:r>
              <a:rPr lang="en-GB" u="sng" dirty="0">
                <a:latin typeface="Twinkl Light" panose="02000000000000000000" pitchFamily="2" charset="0"/>
              </a:rPr>
              <a:t>every day</a:t>
            </a:r>
          </a:p>
          <a:p>
            <a:pPr marL="0" indent="0">
              <a:buNone/>
            </a:pPr>
            <a:endParaRPr lang="en-GB" dirty="0">
              <a:latin typeface="Twinkl Light" panose="02000000000000000000" pitchFamily="2" charset="0"/>
            </a:endParaRPr>
          </a:p>
          <a:p>
            <a:r>
              <a:rPr lang="en-GB" dirty="0">
                <a:latin typeface="Twinkl Light" panose="02000000000000000000" pitchFamily="2" charset="0"/>
              </a:rPr>
              <a:t>Book linked to phonics group</a:t>
            </a:r>
          </a:p>
          <a:p>
            <a:r>
              <a:rPr lang="en-GB" dirty="0">
                <a:latin typeface="Twinkl Light" panose="02000000000000000000" pitchFamily="2" charset="0"/>
              </a:rPr>
              <a:t>ZPD book (RWI Grey or above)</a:t>
            </a:r>
          </a:p>
          <a:p>
            <a:r>
              <a:rPr lang="en-GB" dirty="0">
                <a:latin typeface="Twinkl Light" panose="02000000000000000000" pitchFamily="2" charset="0"/>
              </a:rPr>
              <a:t>Reading journal</a:t>
            </a:r>
          </a:p>
          <a:p>
            <a:r>
              <a:rPr lang="en-GB" dirty="0">
                <a:latin typeface="Twinkl Light" panose="02000000000000000000" pitchFamily="2" charset="0"/>
              </a:rPr>
              <a:t>Water bottle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1F2CBB-628F-486E-9D9F-0F6C21D09A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390" r="9955" b="30640"/>
          <a:stretch/>
        </p:blipFill>
        <p:spPr>
          <a:xfrm>
            <a:off x="7412760" y="2792631"/>
            <a:ext cx="3941040" cy="319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28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C881F-1859-4205-9738-B94E6ED6C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3434A-FF5E-42C8-AAA9-FF59ED9FB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129"/>
            <a:ext cx="768046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latin typeface="Twinkl Light" panose="02000000000000000000" pitchFamily="2" charset="0"/>
              </a:rPr>
              <a:t>2.1 Friday</a:t>
            </a:r>
          </a:p>
          <a:p>
            <a:r>
              <a:rPr lang="en-GB" dirty="0">
                <a:latin typeface="Twinkl Light" panose="02000000000000000000" pitchFamily="2" charset="0"/>
              </a:rPr>
              <a:t>2.2 Friday</a:t>
            </a:r>
          </a:p>
          <a:p>
            <a:r>
              <a:rPr lang="en-GB" dirty="0">
                <a:latin typeface="Twinkl Light" panose="02000000000000000000" pitchFamily="2" charset="0"/>
              </a:rPr>
              <a:t>2.3 Wednesday </a:t>
            </a:r>
          </a:p>
          <a:p>
            <a:r>
              <a:rPr lang="en-GB" dirty="0">
                <a:latin typeface="Twinkl Light" panose="02000000000000000000" pitchFamily="2" charset="0"/>
              </a:rPr>
              <a:t>All classes have additional days on a Thursday.    See the school website for your child’s dates.</a:t>
            </a:r>
          </a:p>
          <a:p>
            <a:endParaRPr lang="en-GB" dirty="0">
              <a:latin typeface="Twinkl Light" panose="02000000000000000000" pitchFamily="2" charset="0"/>
            </a:endParaRPr>
          </a:p>
          <a:p>
            <a:r>
              <a:rPr lang="en-GB" dirty="0">
                <a:latin typeface="Twinkl Light" panose="02000000000000000000" pitchFamily="2" charset="0"/>
              </a:rPr>
              <a:t>Kit	</a:t>
            </a:r>
          </a:p>
          <a:p>
            <a:pPr lvl="1"/>
            <a:r>
              <a:rPr lang="en-GB" dirty="0">
                <a:latin typeface="Twinkl Light" panose="02000000000000000000" pitchFamily="2" charset="0"/>
              </a:rPr>
              <a:t>Come to school in PE kits</a:t>
            </a:r>
          </a:p>
          <a:p>
            <a:pPr lvl="1"/>
            <a:r>
              <a:rPr lang="en-GB" dirty="0">
                <a:latin typeface="Twinkl Light" panose="02000000000000000000" pitchFamily="2" charset="0"/>
              </a:rPr>
              <a:t>Named clothing</a:t>
            </a:r>
          </a:p>
          <a:p>
            <a:pPr lvl="1"/>
            <a:r>
              <a:rPr lang="en-GB" dirty="0">
                <a:latin typeface="Twinkl Light" panose="02000000000000000000" pitchFamily="2" charset="0"/>
              </a:rPr>
              <a:t>Plain black shorts or jogging bottoms, plain white T shirt, plain black jumper or hoody.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5C336D-67A3-4378-983A-E5E6840CC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660" y="2630636"/>
            <a:ext cx="3309300" cy="422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92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ABF7-ACCD-45E4-A641-31D81272C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anose="02000000000000000000" pitchFamily="2" charset="0"/>
              </a:rPr>
              <a:t>Class Dojo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932032F-D5E0-4010-88C8-1A76279F6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Dojos are swapped for rewards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80DD08-E7E9-4538-B4F3-E409B3A92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08075"/>
            <a:ext cx="10587182" cy="444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88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5744F-04F0-4D4C-99D9-86F5511D5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20D1B-F69C-4705-8913-914637876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7240"/>
            <a:ext cx="10698018" cy="4765235"/>
          </a:xfrm>
        </p:spPr>
        <p:txBody>
          <a:bodyPr>
            <a:normAutofit/>
          </a:bodyPr>
          <a:lstStyle/>
          <a:p>
            <a:r>
              <a:rPr lang="en-GB" dirty="0">
                <a:latin typeface="Twinkl Light" panose="02000000000000000000" pitchFamily="2" charset="0"/>
              </a:rPr>
              <a:t>Log in details stuck onto your child’s reading journal</a:t>
            </a:r>
          </a:p>
          <a:p>
            <a:endParaRPr lang="en-GB" dirty="0">
              <a:latin typeface="Twinkl Light" panose="02000000000000000000" pitchFamily="2" charset="0"/>
            </a:endParaRPr>
          </a:p>
          <a:p>
            <a:pPr lvl="1"/>
            <a:r>
              <a:rPr lang="en-GB" dirty="0"/>
              <a:t>My Maths</a:t>
            </a:r>
          </a:p>
          <a:p>
            <a:pPr lvl="1"/>
            <a:r>
              <a:rPr lang="en-GB" dirty="0"/>
              <a:t>Times Tables Rock Stars (TTRS)</a:t>
            </a:r>
          </a:p>
          <a:p>
            <a:pPr lvl="1"/>
            <a:r>
              <a:rPr lang="en-GB" dirty="0"/>
              <a:t>Weekly reading – record in reading journal</a:t>
            </a:r>
          </a:p>
          <a:p>
            <a:pPr lvl="1"/>
            <a:r>
              <a:rPr lang="en-GB" dirty="0"/>
              <a:t>Spellings – orange book or Spelling Shed</a:t>
            </a:r>
          </a:p>
          <a:p>
            <a:pPr lvl="1"/>
            <a:endParaRPr lang="en-GB" dirty="0"/>
          </a:p>
        </p:txBody>
      </p:sp>
      <p:pic>
        <p:nvPicPr>
          <p:cNvPr id="1026" name="Picture 2" descr="Edgar Stammers">
            <a:extLst>
              <a:ext uri="{FF2B5EF4-FFF2-40B4-BE49-F238E27FC236}">
                <a16:creationId xmlns:a16="http://schemas.microsoft.com/office/drawing/2014/main" id="{5FDBF989-59E6-4DEE-8BFE-0DC585591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568" y="2439632"/>
            <a:ext cx="25336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yMaths | Bury St Edmunds County High ...">
            <a:extLst>
              <a:ext uri="{FF2B5EF4-FFF2-40B4-BE49-F238E27FC236}">
                <a16:creationId xmlns:a16="http://schemas.microsoft.com/office/drawing/2014/main" id="{E9B75E8C-3A51-4D5B-9D0D-387DF1B1B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702" y="4822249"/>
            <a:ext cx="242887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F39EA7-F817-49F7-BD3A-E0506E07E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2512" y="4277846"/>
            <a:ext cx="2161632" cy="167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09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2B75C-E96B-4A10-84A7-815C4BC3D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Half termly letter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7EEA0-4384-42E8-8242-E9861E41E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Letter uploaded to school website outlining our topic for the half term, key learning question, school trips, PE dates and more.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CA46F1-84EB-4F7A-A396-31609522EA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28" t="28229" r="37696" b="21147"/>
          <a:stretch/>
        </p:blipFill>
        <p:spPr>
          <a:xfrm>
            <a:off x="255495" y="3079376"/>
            <a:ext cx="3254187" cy="351158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BC1E161-3314-4D81-8BA2-46EF115CE38C}"/>
              </a:ext>
            </a:extLst>
          </p:cNvPr>
          <p:cNvSpPr/>
          <p:nvPr/>
        </p:nvSpPr>
        <p:spPr>
          <a:xfrm>
            <a:off x="242048" y="3052482"/>
            <a:ext cx="699246" cy="5916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313FFB3-B4F6-40AA-A58C-E5EF34427BDA}"/>
              </a:ext>
            </a:extLst>
          </p:cNvPr>
          <p:cNvSpPr/>
          <p:nvPr/>
        </p:nvSpPr>
        <p:spPr>
          <a:xfrm>
            <a:off x="242048" y="3902523"/>
            <a:ext cx="699246" cy="5916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B0AF922-D34A-40EC-911F-4F383830A6BD}"/>
              </a:ext>
            </a:extLst>
          </p:cNvPr>
          <p:cNvSpPr/>
          <p:nvPr/>
        </p:nvSpPr>
        <p:spPr>
          <a:xfrm>
            <a:off x="2263589" y="5181599"/>
            <a:ext cx="699246" cy="5916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154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363369-ED5D-448C-9DD8-8FEC31535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729" y="1488725"/>
            <a:ext cx="4155479" cy="237981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9129DB1-EF6F-450F-A0B7-984F416C5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Class 2.1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127715-6E06-45D0-99B4-DF3E4000B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260" y="4084273"/>
            <a:ext cx="4155479" cy="25700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CF30B7-7FC8-48EF-87AC-12892ACC08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865" y="1488725"/>
            <a:ext cx="3505200" cy="239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20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9AB1F-E3C1-4C77-8A9F-58ED3DB14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6790" y="887466"/>
            <a:ext cx="4436976" cy="447678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Class 2.2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129059-91E7-45A7-8E00-FDFE5EEFD5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/>
          <a:stretch/>
        </p:blipFill>
        <p:spPr>
          <a:xfrm>
            <a:off x="1391763" y="1739759"/>
            <a:ext cx="3750808" cy="21266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C3FBC9-F3FE-458D-8A76-8A43A872A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646" y="1584707"/>
            <a:ext cx="3332869" cy="23740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4E03DF-716C-4175-A284-3EF6C998D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152" y="4210859"/>
            <a:ext cx="3332869" cy="2281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6E8256-4644-4B76-9D7B-D09BBC3F24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73161" y="3682785"/>
            <a:ext cx="2361209" cy="341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26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11879-CE20-4CB3-BBB3-B9F8C6B4F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Class 2.3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EB7211-9B30-4982-AE28-9E96A8C54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16" y="2528048"/>
            <a:ext cx="5729929" cy="26714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507E0A-413C-4F62-BD8A-FF041D3CF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867" y="2528047"/>
            <a:ext cx="4741702" cy="267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55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BEE7019B079C4E8A5C27982D1D9AC8" ma:contentTypeVersion="19" ma:contentTypeDescription="Create a new document." ma:contentTypeScope="" ma:versionID="f24b5163d84d1921d392bed0162a9be4">
  <xsd:schema xmlns:xsd="http://www.w3.org/2001/XMLSchema" xmlns:xs="http://www.w3.org/2001/XMLSchema" xmlns:p="http://schemas.microsoft.com/office/2006/metadata/properties" xmlns:ns2="fa54ca88-4bd9-4e91-b032-863369ce78b4" xmlns:ns3="44626631-e19c-4833-bb8e-8ec6edb3d3e7" targetNamespace="http://schemas.microsoft.com/office/2006/metadata/properties" ma:root="true" ma:fieldsID="d5ee9480d482dd40fd509120e555d6fa" ns2:_="" ns3:_="">
    <xsd:import namespace="fa54ca88-4bd9-4e91-b032-863369ce78b4"/>
    <xsd:import namespace="44626631-e19c-4833-bb8e-8ec6edb3d3e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MediaServiceOCR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54ca88-4bd9-4e91-b032-863369ce78b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57ef9bb9-26e5-4030-8945-930d11b4fda4}" ma:internalName="TaxCatchAll" ma:showField="CatchAllData" ma:web="fa54ca88-4bd9-4e91-b032-863369ce78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26631-e19c-4833-bb8e-8ec6edb3d3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ca93036d-815b-4a8f-b8cc-9c0f0232ab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fa54ca88-4bd9-4e91-b032-863369ce78b4">5PVA5SVVUTDX-1818035932-3434429</_dlc_DocId>
    <_dlc_DocIdUrl xmlns="fa54ca88-4bd9-4e91-b032-863369ce78b4">
      <Url>https://wibsey.sharepoint.com/sites/TeachersArea/_layouts/15/DocIdRedir.aspx?ID=5PVA5SVVUTDX-1818035932-3434429</Url>
      <Description>5PVA5SVVUTDX-1818035932-3434429</Description>
    </_dlc_DocIdUrl>
    <TaxCatchAll xmlns="fa54ca88-4bd9-4e91-b032-863369ce78b4" xsi:nil="true"/>
    <lcf76f155ced4ddcb4097134ff3c332f xmlns="44626631-e19c-4833-bb8e-8ec6edb3d3e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769940-939C-49D1-B3FB-A31049535D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BEC64B-94D7-459E-89D9-7CC6021164CE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348CAB6-63F9-4076-8019-C4A05CC6BC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54ca88-4bd9-4e91-b032-863369ce78b4"/>
    <ds:schemaRef ds:uri="44626631-e19c-4833-bb8e-8ec6edb3d3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B32B630-E229-4273-A756-2684C24ABE4E}">
  <ds:schemaRefs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fa54ca88-4bd9-4e91-b032-863369ce78b4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44626631-e19c-4833-bb8e-8ec6edb3d3e7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2436</TotalTime>
  <Words>281</Words>
  <Application>Microsoft Office PowerPoint</Application>
  <PresentationFormat>Widescreen</PresentationFormat>
  <Paragraphs>56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Twinkl</vt:lpstr>
      <vt:lpstr>Twinkl Light</vt:lpstr>
      <vt:lpstr>Office Theme</vt:lpstr>
      <vt:lpstr>Welcome to Year 2</vt:lpstr>
      <vt:lpstr>Meet the staff</vt:lpstr>
      <vt:lpstr>PowerPoint Presentation</vt:lpstr>
      <vt:lpstr>This academic year any class with 100% attendance will be able to have a movie afternoon to watch any film of their choice (U only).    Any class with 97% attendance or higher will be able to enjoy an extra breaktime.</vt:lpstr>
      <vt:lpstr>A day in Year 2</vt:lpstr>
      <vt:lpstr>Book bags</vt:lpstr>
      <vt:lpstr>PE</vt:lpstr>
      <vt:lpstr>Class Dojo</vt:lpstr>
      <vt:lpstr>Homework</vt:lpstr>
      <vt:lpstr>Half termly letter</vt:lpstr>
      <vt:lpstr>Class 2.1</vt:lpstr>
      <vt:lpstr>Class 2.2</vt:lpstr>
      <vt:lpstr>Class 2.3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1</dc:title>
  <dc:creator>Emma Askham</dc:creator>
  <cp:lastModifiedBy>Caroline Ellis-Barker</cp:lastModifiedBy>
  <cp:revision>20</cp:revision>
  <cp:lastPrinted>2026-09-22T11:37:40Z</cp:lastPrinted>
  <dcterms:created xsi:type="dcterms:W3CDTF">2023-09-27T15:31:30Z</dcterms:created>
  <dcterms:modified xsi:type="dcterms:W3CDTF">2026-09-23T07:24:40Z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0x0101004BBEE7019B079C4E8A5C27982D1D9AC8</vt:lpwstr>
  </property>
  <property fmtid="{D5CDD505-2E9C-101B-9397-08002B2CF9AE}" pid="3" name="MediaServiceImageTags">
    <vt:lpwstr/>
  </property>
  <property fmtid="{D5CDD505-2E9C-101B-9397-08002B2CF9AE}" pid="4" name="_dlc_DocIdItemGuid">
    <vt:lpwstr>55008678-2a85-476f-a6aa-0e72f4670a9c</vt:lpwstr>
  </property>
</Properties>
</file>